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3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3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40.xml" ContentType="application/vnd.openxmlformats-officedocument.presentationml.notesSlide+xml"/>
  <Override PartName="/ppt/charts/chart1.xml" ContentType="application/vnd.openxmlformats-officedocument.drawingml.chart+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4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84.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4.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omments/comment1.xml" ContentType="application/vnd.openxmlformats-officedocument.presentationml.comment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1"/>
    <p:sldMasterId id="2147483716" r:id="rId2"/>
    <p:sldMasterId id="2147483693" r:id="rId3"/>
    <p:sldMasterId id="2147483669" r:id="rId4"/>
    <p:sldMasterId id="2147483701" r:id="rId5"/>
    <p:sldMasterId id="2147483666" r:id="rId6"/>
    <p:sldMasterId id="2147483689" r:id="rId7"/>
    <p:sldMasterId id="2147483691" r:id="rId8"/>
    <p:sldMasterId id="2147483724" r:id="rId9"/>
  </p:sldMasterIdLst>
  <p:notesMasterIdLst>
    <p:notesMasterId r:id="rId86"/>
  </p:notesMasterIdLst>
  <p:handoutMasterIdLst>
    <p:handoutMasterId r:id="rId87"/>
  </p:handoutMasterIdLst>
  <p:sldIdLst>
    <p:sldId id="2141411012" r:id="rId10"/>
    <p:sldId id="744" r:id="rId11"/>
    <p:sldId id="668" r:id="rId12"/>
    <p:sldId id="669" r:id="rId13"/>
    <p:sldId id="670" r:id="rId14"/>
    <p:sldId id="393" r:id="rId15"/>
    <p:sldId id="256" r:id="rId16"/>
    <p:sldId id="703" r:id="rId17"/>
    <p:sldId id="2222" r:id="rId18"/>
    <p:sldId id="2223" r:id="rId19"/>
    <p:sldId id="418" r:id="rId20"/>
    <p:sldId id="2233" r:id="rId21"/>
    <p:sldId id="2229" r:id="rId22"/>
    <p:sldId id="2141411011" r:id="rId23"/>
    <p:sldId id="675" r:id="rId24"/>
    <p:sldId id="1373" r:id="rId25"/>
    <p:sldId id="262" r:id="rId26"/>
    <p:sldId id="1425" r:id="rId27"/>
    <p:sldId id="674" r:id="rId28"/>
    <p:sldId id="700" r:id="rId29"/>
    <p:sldId id="2210" r:id="rId30"/>
    <p:sldId id="2213" r:id="rId31"/>
    <p:sldId id="2215" r:id="rId32"/>
    <p:sldId id="313" r:id="rId33"/>
    <p:sldId id="2216" r:id="rId34"/>
    <p:sldId id="2217" r:id="rId35"/>
    <p:sldId id="2218" r:id="rId36"/>
    <p:sldId id="2219" r:id="rId37"/>
    <p:sldId id="2232" r:id="rId38"/>
    <p:sldId id="682" r:id="rId39"/>
    <p:sldId id="2207" r:id="rId40"/>
    <p:sldId id="340" r:id="rId41"/>
    <p:sldId id="602" r:id="rId42"/>
    <p:sldId id="472" r:id="rId43"/>
    <p:sldId id="2141411008" r:id="rId44"/>
    <p:sldId id="2141411010" r:id="rId45"/>
    <p:sldId id="2141411006" r:id="rId46"/>
    <p:sldId id="261" r:id="rId47"/>
    <p:sldId id="679" r:id="rId48"/>
    <p:sldId id="311" r:id="rId49"/>
    <p:sldId id="658" r:id="rId50"/>
    <p:sldId id="704" r:id="rId51"/>
    <p:sldId id="608" r:id="rId52"/>
    <p:sldId id="698" r:id="rId53"/>
    <p:sldId id="640" r:id="rId54"/>
    <p:sldId id="643" r:id="rId55"/>
    <p:sldId id="1423" r:id="rId56"/>
    <p:sldId id="696" r:id="rId57"/>
    <p:sldId id="653" r:id="rId58"/>
    <p:sldId id="667" r:id="rId59"/>
    <p:sldId id="1431" r:id="rId60"/>
    <p:sldId id="720" r:id="rId61"/>
    <p:sldId id="722" r:id="rId62"/>
    <p:sldId id="710" r:id="rId63"/>
    <p:sldId id="297" r:id="rId64"/>
    <p:sldId id="740" r:id="rId65"/>
    <p:sldId id="723" r:id="rId66"/>
    <p:sldId id="724" r:id="rId67"/>
    <p:sldId id="725" r:id="rId68"/>
    <p:sldId id="716" r:id="rId69"/>
    <p:sldId id="726" r:id="rId70"/>
    <p:sldId id="2225" r:id="rId71"/>
    <p:sldId id="275" r:id="rId72"/>
    <p:sldId id="478" r:id="rId73"/>
    <p:sldId id="2226" r:id="rId74"/>
    <p:sldId id="395" r:id="rId75"/>
    <p:sldId id="474" r:id="rId76"/>
    <p:sldId id="2211" r:id="rId77"/>
    <p:sldId id="1432" r:id="rId78"/>
    <p:sldId id="2227" r:id="rId79"/>
    <p:sldId id="687" r:id="rId80"/>
    <p:sldId id="733" r:id="rId81"/>
    <p:sldId id="727" r:id="rId82"/>
    <p:sldId id="2220" r:id="rId83"/>
    <p:sldId id="312" r:id="rId84"/>
    <p:sldId id="2224" r:id="rId8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6" userDrawn="1">
          <p15:clr>
            <a:srgbClr val="A4A3A4"/>
          </p15:clr>
        </p15:guide>
        <p15:guide id="2" pos="1872" userDrawn="1">
          <p15:clr>
            <a:srgbClr val="A4A3A4"/>
          </p15:clr>
        </p15:guide>
        <p15:guide id="3" orient="horz" pos="1740" userDrawn="1">
          <p15:clr>
            <a:srgbClr val="A4A3A4"/>
          </p15:clr>
        </p15:guide>
        <p15:guide id="4" pos="2808" userDrawn="1">
          <p15:clr>
            <a:srgbClr val="A4A3A4"/>
          </p15:clr>
        </p15:guide>
      </p15:sldGuideLst>
    </p:ext>
    <p:ext uri="{2D200454-40CA-4A62-9FC3-DE9A4176ACB9}">
      <p15:notesGuideLst xmlns:p15="http://schemas.microsoft.com/office/powerpoint/2012/main">
        <p15:guide id="1" orient="horz" pos="713"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C. Grégoire" initials="JCG" lastIdx="76" clrIdx="0">
    <p:extLst>
      <p:ext uri="{19B8F6BF-5375-455C-9EA6-DF929625EA0E}">
        <p15:presenceInfo xmlns:p15="http://schemas.microsoft.com/office/powerpoint/2012/main" userId="Jean C. Grégoire" providerId="None"/>
      </p:ext>
    </p:extLst>
  </p:cmAuthor>
  <p:cmAuthor id="2" name="Ginette Bernier" initials="GB" lastIdx="24" clrIdx="1">
    <p:extLst>
      <p:ext uri="{19B8F6BF-5375-455C-9EA6-DF929625EA0E}">
        <p15:presenceInfo xmlns:p15="http://schemas.microsoft.com/office/powerpoint/2012/main" userId="Ginette Bernier" providerId="None"/>
      </p:ext>
    </p:extLst>
  </p:cmAuthor>
  <p:cmAuthor id="3" name="Manon" initials="M" lastIdx="1" clrIdx="2">
    <p:extLst>
      <p:ext uri="{19B8F6BF-5375-455C-9EA6-DF929625EA0E}">
        <p15:presenceInfo xmlns:p15="http://schemas.microsoft.com/office/powerpoint/2012/main" userId="Man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566"/>
    <a:srgbClr val="414141"/>
    <a:srgbClr val="626262"/>
    <a:srgbClr val="9A4171"/>
    <a:srgbClr val="919191"/>
    <a:srgbClr val="579DB8"/>
    <a:srgbClr val="9AA6BC"/>
    <a:srgbClr val="54637E"/>
    <a:srgbClr val="12161C"/>
    <a:srgbClr val="8997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9" autoAdjust="0"/>
    <p:restoredTop sz="96807" autoAdjust="0"/>
  </p:normalViewPr>
  <p:slideViewPr>
    <p:cSldViewPr snapToGrid="0" snapToObjects="1" showGuides="1">
      <p:cViewPr varScale="1">
        <p:scale>
          <a:sx n="73" d="100"/>
          <a:sy n="73" d="100"/>
        </p:scale>
        <p:origin x="998" y="43"/>
      </p:cViewPr>
      <p:guideLst>
        <p:guide orient="horz" pos="1876"/>
        <p:guide pos="1872"/>
        <p:guide orient="horz" pos="1740"/>
        <p:guide pos="2808"/>
      </p:guideLst>
    </p:cSldViewPr>
  </p:slideViewPr>
  <p:notesTextViewPr>
    <p:cViewPr>
      <p:scale>
        <a:sx n="1" d="1"/>
        <a:sy n="1" d="1"/>
      </p:scale>
      <p:origin x="0" y="0"/>
    </p:cViewPr>
  </p:notesTextViewPr>
  <p:sorterViewPr>
    <p:cViewPr>
      <p:scale>
        <a:sx n="70" d="100"/>
        <a:sy n="70" d="100"/>
      </p:scale>
      <p:origin x="0" y="0"/>
    </p:cViewPr>
  </p:sorterViewPr>
  <p:notesViewPr>
    <p:cSldViewPr snapToGrid="0" snapToObjects="1" showGuides="1">
      <p:cViewPr varScale="1">
        <p:scale>
          <a:sx n="55" d="100"/>
          <a:sy n="55" d="100"/>
        </p:scale>
        <p:origin x="2880" y="90"/>
      </p:cViewPr>
      <p:guideLst>
        <p:guide orient="horz" pos="713"/>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presProps" Target="presProp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handoutMaster" Target="handoutMasters/handoutMaster1.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Users\JeanPierre\Desktop\Ginette%20Bernier\Diapos\Odyssey_LDL.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Feuil1!$B$1</c:f>
              <c:strCache>
                <c:ptCount val="1"/>
                <c:pt idx="0">
                  <c:v>Hypercholestérolémie familiale hétérogygote</c:v>
                </c:pt>
              </c:strCache>
            </c:strRef>
          </c:tx>
          <c:spPr>
            <a:solidFill>
              <a:schemeClr val="accent5"/>
            </a:solidFill>
          </c:spPr>
          <c:invertIfNegative val="0"/>
          <c:dPt>
            <c:idx val="0"/>
            <c:invertIfNegative val="0"/>
            <c:bubble3D val="0"/>
            <c:spPr>
              <a:solidFill>
                <a:srgbClr val="9A4171"/>
              </a:solidFill>
            </c:spPr>
            <c:extLst>
              <c:ext xmlns:c16="http://schemas.microsoft.com/office/drawing/2014/chart" uri="{C3380CC4-5D6E-409C-BE32-E72D297353CC}">
                <c16:uniqueId val="{00000006-E78C-4B3D-80C6-1A044FFDC282}"/>
              </c:ext>
            </c:extLst>
          </c:dPt>
          <c:dPt>
            <c:idx val="1"/>
            <c:invertIfNegative val="0"/>
            <c:bubble3D val="0"/>
            <c:spPr>
              <a:solidFill>
                <a:srgbClr val="9A4171"/>
              </a:solidFill>
            </c:spPr>
            <c:extLst>
              <c:ext xmlns:c16="http://schemas.microsoft.com/office/drawing/2014/chart" uri="{C3380CC4-5D6E-409C-BE32-E72D297353CC}">
                <c16:uniqueId val="{00000005-E78C-4B3D-80C6-1A044FFDC282}"/>
              </c:ext>
            </c:extLst>
          </c:dPt>
          <c:dPt>
            <c:idx val="2"/>
            <c:invertIfNegative val="0"/>
            <c:bubble3D val="0"/>
            <c:spPr>
              <a:solidFill>
                <a:srgbClr val="9A4171"/>
              </a:solidFill>
            </c:spPr>
            <c:extLst>
              <c:ext xmlns:c16="http://schemas.microsoft.com/office/drawing/2014/chart" uri="{C3380CC4-5D6E-409C-BE32-E72D297353CC}">
                <c16:uniqueId val="{00000004-E78C-4B3D-80C6-1A044FFDC282}"/>
              </c:ext>
            </c:extLst>
          </c:dPt>
          <c:dPt>
            <c:idx val="3"/>
            <c:invertIfNegative val="0"/>
            <c:bubble3D val="0"/>
            <c:spPr>
              <a:solidFill>
                <a:srgbClr val="034566"/>
              </a:solidFill>
            </c:spPr>
            <c:extLst>
              <c:ext xmlns:c16="http://schemas.microsoft.com/office/drawing/2014/chart" uri="{C3380CC4-5D6E-409C-BE32-E72D297353CC}">
                <c16:uniqueId val="{00000000-7100-4EB9-A908-EEB90F82CD36}"/>
              </c:ext>
            </c:extLst>
          </c:dPt>
          <c:dPt>
            <c:idx val="4"/>
            <c:invertIfNegative val="0"/>
            <c:bubble3D val="0"/>
            <c:spPr>
              <a:solidFill>
                <a:srgbClr val="034566"/>
              </a:solidFill>
            </c:spPr>
            <c:extLst>
              <c:ext xmlns:c16="http://schemas.microsoft.com/office/drawing/2014/chart" uri="{C3380CC4-5D6E-409C-BE32-E72D297353CC}">
                <c16:uniqueId val="{00000001-7100-4EB9-A908-EEB90F82CD36}"/>
              </c:ext>
            </c:extLst>
          </c:dPt>
          <c:dLbls>
            <c:spPr>
              <a:noFill/>
              <a:ln>
                <a:noFill/>
              </a:ln>
              <a:effectLst/>
            </c:spPr>
            <c:txPr>
              <a:bodyPr rot="-2700000" vert="horz"/>
              <a:lstStyle/>
              <a:p>
                <a:pPr>
                  <a:defRPr sz="1200" b="1" i="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75 mg Q2W</c:v>
                </c:pt>
                <c:pt idx="1">
                  <c:v>75/150 mg Q2W</c:v>
                </c:pt>
                <c:pt idx="2">
                  <c:v>150 mg Q2W</c:v>
                </c:pt>
                <c:pt idx="3">
                  <c:v>140 mg Q2W</c:v>
                </c:pt>
                <c:pt idx="4">
                  <c:v>420 mg QM</c:v>
                </c:pt>
              </c:strCache>
            </c:strRef>
          </c:cat>
          <c:val>
            <c:numRef>
              <c:f>Feuil1!$B$2:$B$6</c:f>
              <c:numCache>
                <c:formatCode>0%</c:formatCode>
                <c:ptCount val="5"/>
                <c:pt idx="0">
                  <c:v>-0.48000000000000004</c:v>
                </c:pt>
                <c:pt idx="1">
                  <c:v>-0.53</c:v>
                </c:pt>
                <c:pt idx="2">
                  <c:v>-0.4</c:v>
                </c:pt>
                <c:pt idx="3">
                  <c:v>-0.6100000000000001</c:v>
                </c:pt>
                <c:pt idx="4">
                  <c:v>-0.60000000000000009</c:v>
                </c:pt>
              </c:numCache>
            </c:numRef>
          </c:val>
          <c:extLst>
            <c:ext xmlns:c16="http://schemas.microsoft.com/office/drawing/2014/chart" uri="{C3380CC4-5D6E-409C-BE32-E72D297353CC}">
              <c16:uniqueId val="{00000000-14D1-0447-B8CD-B4EC886B1DC5}"/>
            </c:ext>
          </c:extLst>
        </c:ser>
        <c:ser>
          <c:idx val="1"/>
          <c:order val="1"/>
          <c:tx>
            <c:strRef>
              <c:f>Feuil1!$C$1</c:f>
              <c:strCache>
                <c:ptCount val="1"/>
                <c:pt idx="0">
                  <c:v>MCV athéroscléreuse cliniquement manifeste</c:v>
                </c:pt>
              </c:strCache>
            </c:strRef>
          </c:tx>
          <c:spPr>
            <a:solidFill>
              <a:schemeClr val="bg1">
                <a:lumMod val="50000"/>
              </a:schemeClr>
            </a:solidFill>
          </c:spPr>
          <c:invertIfNegative val="0"/>
          <c:dLbls>
            <c:spPr>
              <a:noFill/>
              <a:ln>
                <a:noFill/>
              </a:ln>
              <a:effectLst/>
            </c:spPr>
            <c:txPr>
              <a:bodyPr rot="-2700000" vert="horz"/>
              <a:lstStyle/>
              <a:p>
                <a:pPr>
                  <a:defRPr sz="1200" b="1" i="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75 mg Q2W</c:v>
                </c:pt>
                <c:pt idx="1">
                  <c:v>75/150 mg Q2W</c:v>
                </c:pt>
                <c:pt idx="2">
                  <c:v>150 mg Q2W</c:v>
                </c:pt>
                <c:pt idx="3">
                  <c:v>140 mg Q2W</c:v>
                </c:pt>
                <c:pt idx="4">
                  <c:v>420 mg QM</c:v>
                </c:pt>
              </c:strCache>
            </c:strRef>
          </c:cat>
          <c:val>
            <c:numRef>
              <c:f>Feuil1!$C$2:$C$6</c:f>
              <c:numCache>
                <c:formatCode>0%</c:formatCode>
                <c:ptCount val="5"/>
                <c:pt idx="0">
                  <c:v>-0.46</c:v>
                </c:pt>
                <c:pt idx="1">
                  <c:v>-0.44</c:v>
                </c:pt>
                <c:pt idx="2">
                  <c:v>-0.63000000000000012</c:v>
                </c:pt>
                <c:pt idx="3">
                  <c:v>-0.73000000000000009</c:v>
                </c:pt>
                <c:pt idx="4">
                  <c:v>-0.64000000000000012</c:v>
                </c:pt>
              </c:numCache>
            </c:numRef>
          </c:val>
          <c:extLst>
            <c:ext xmlns:c16="http://schemas.microsoft.com/office/drawing/2014/chart" uri="{C3380CC4-5D6E-409C-BE32-E72D297353CC}">
              <c16:uniqueId val="{00000001-14D1-0447-B8CD-B4EC886B1DC5}"/>
            </c:ext>
          </c:extLst>
        </c:ser>
        <c:dLbls>
          <c:showLegendKey val="0"/>
          <c:showVal val="0"/>
          <c:showCatName val="0"/>
          <c:showSerName val="0"/>
          <c:showPercent val="0"/>
          <c:showBubbleSize val="0"/>
        </c:dLbls>
        <c:gapWidth val="150"/>
        <c:axId val="174967808"/>
        <c:axId val="174973696"/>
      </c:barChart>
      <c:catAx>
        <c:axId val="174967808"/>
        <c:scaling>
          <c:orientation val="minMax"/>
        </c:scaling>
        <c:delete val="1"/>
        <c:axPos val="b"/>
        <c:numFmt formatCode="General" sourceLinked="0"/>
        <c:majorTickMark val="out"/>
        <c:minorTickMark val="none"/>
        <c:tickLblPos val="none"/>
        <c:crossAx val="174973696"/>
        <c:crosses val="autoZero"/>
        <c:auto val="1"/>
        <c:lblAlgn val="ctr"/>
        <c:lblOffset val="100"/>
        <c:noMultiLvlLbl val="0"/>
      </c:catAx>
      <c:valAx>
        <c:axId val="174973696"/>
        <c:scaling>
          <c:orientation val="minMax"/>
          <c:min val="-0.9"/>
        </c:scaling>
        <c:delete val="0"/>
        <c:axPos val="l"/>
        <c:numFmt formatCode="0%" sourceLinked="1"/>
        <c:majorTickMark val="out"/>
        <c:minorTickMark val="none"/>
        <c:tickLblPos val="nextTo"/>
        <c:spPr>
          <a:ln w="15875">
            <a:solidFill>
              <a:schemeClr val="accent4"/>
            </a:solidFill>
          </a:ln>
        </c:spPr>
        <c:txPr>
          <a:bodyPr/>
          <a:lstStyle/>
          <a:p>
            <a:pPr>
              <a:defRPr sz="1200"/>
            </a:pPr>
            <a:endParaRPr lang="fr-FR"/>
          </a:p>
        </c:txPr>
        <c:crossAx val="174967808"/>
        <c:crosses val="autoZero"/>
        <c:crossBetween val="between"/>
      </c:valAx>
      <c:spPr>
        <a:noFill/>
      </c:spPr>
    </c:plotArea>
    <c:legend>
      <c:legendPos val="b"/>
      <c:layout>
        <c:manualLayout>
          <c:xMode val="edge"/>
          <c:yMode val="edge"/>
          <c:x val="0.11884191613469897"/>
          <c:y val="0.75291886892735593"/>
          <c:w val="0.46040192859663126"/>
          <c:h val="0.10916898581483697"/>
        </c:manualLayout>
      </c:layout>
      <c:overlay val="0"/>
      <c:txPr>
        <a:bodyPr/>
        <a:lstStyle/>
        <a:p>
          <a:pPr>
            <a:defRPr sz="105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78986018119999"/>
          <c:y val="2.0188511714330396E-2"/>
          <c:w val="0.73012057103016004"/>
          <c:h val="0.88289093780749495"/>
        </c:manualLayout>
      </c:layout>
      <c:barChart>
        <c:barDir val="col"/>
        <c:grouping val="clustered"/>
        <c:varyColors val="0"/>
        <c:ser>
          <c:idx val="0"/>
          <c:order val="0"/>
          <c:tx>
            <c:strRef>
              <c:f>Sheet1!$B$1</c:f>
              <c:strCache>
                <c:ptCount val="1"/>
                <c:pt idx="0">
                  <c:v>Placebo</c:v>
                </c:pt>
              </c:strCache>
            </c:strRef>
          </c:tx>
          <c:spPr>
            <a:solidFill>
              <a:schemeClr val="accent4"/>
            </a:solidFill>
            <a:ln>
              <a:noFill/>
            </a:ln>
            <a:effectLst/>
          </c:spPr>
          <c:invertIfNegative val="0"/>
          <c:dLbls>
            <c:spPr>
              <a:noFill/>
              <a:ln>
                <a:noFill/>
              </a:ln>
              <a:effectLst/>
            </c:spPr>
            <c:txPr>
              <a:bodyPr wrap="square" lIns="38100" tIns="19050" rIns="38100" bIns="19050" anchor="ctr">
                <a:spAutoFit/>
              </a:bodyPr>
              <a:lstStyle/>
              <a:p>
                <a:pPr>
                  <a:defRPr sz="12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c:f>
              <c:strCache>
                <c:ptCount val="1"/>
                <c:pt idx="0">
                  <c:v>Étude LAPLACE-2 </c:v>
                </c:pt>
              </c:strCache>
            </c:strRef>
          </c:cat>
          <c:val>
            <c:numRef>
              <c:f>Sheet1!$B$2:$B$2</c:f>
              <c:numCache>
                <c:formatCode>General</c:formatCode>
                <c:ptCount val="1"/>
                <c:pt idx="0">
                  <c:v>14</c:v>
                </c:pt>
              </c:numCache>
            </c:numRef>
          </c:val>
          <c:extLst>
            <c:ext xmlns:c16="http://schemas.microsoft.com/office/drawing/2014/chart" uri="{C3380CC4-5D6E-409C-BE32-E72D297353CC}">
              <c16:uniqueId val="{00000000-076B-4A53-8E6F-E61CA87C2205}"/>
            </c:ext>
          </c:extLst>
        </c:ser>
        <c:ser>
          <c:idx val="1"/>
          <c:order val="1"/>
          <c:tx>
            <c:strRef>
              <c:f>Sheet1!$C$1</c:f>
              <c:strCache>
                <c:ptCount val="1"/>
                <c:pt idx="0">
                  <c:v>Standard-Therapy</c:v>
                </c:pt>
              </c:strCache>
            </c:strRef>
          </c:tx>
          <c:spPr>
            <a:solidFill>
              <a:schemeClr val="accent4"/>
            </a:solidFill>
            <a:ln>
              <a:noFill/>
            </a:ln>
            <a:effectLst/>
          </c:spPr>
          <c:invertIfNegative val="0"/>
          <c:cat>
            <c:strRef>
              <c:f>Sheet1!$A$2:$A$2</c:f>
              <c:strCache>
                <c:ptCount val="1"/>
                <c:pt idx="0">
                  <c:v>Étude LAPLACE-2 </c:v>
                </c:pt>
              </c:strCache>
            </c:strRef>
          </c:cat>
          <c:val>
            <c:numRef>
              <c:f>Sheet1!$C$2:$C$2</c:f>
              <c:numCache>
                <c:formatCode>General</c:formatCode>
                <c:ptCount val="1"/>
              </c:numCache>
            </c:numRef>
          </c:val>
          <c:extLst>
            <c:ext xmlns:c16="http://schemas.microsoft.com/office/drawing/2014/chart" uri="{C3380CC4-5D6E-409C-BE32-E72D297353CC}">
              <c16:uniqueId val="{00000001-076B-4A53-8E6F-E61CA87C2205}"/>
            </c:ext>
          </c:extLst>
        </c:ser>
        <c:ser>
          <c:idx val="2"/>
          <c:order val="2"/>
          <c:tx>
            <c:strRef>
              <c:f>Sheet1!$D$1</c:f>
              <c:strCache>
                <c:ptCount val="1"/>
                <c:pt idx="0">
                  <c:v>Evolocumab</c:v>
                </c:pt>
              </c:strCache>
            </c:strRef>
          </c:tx>
          <c:spPr>
            <a:solidFill>
              <a:schemeClr val="accent2"/>
            </a:solidFill>
            <a:ln>
              <a:noFill/>
            </a:ln>
            <a:effectLst/>
          </c:spPr>
          <c:invertIfNegative val="0"/>
          <c:dPt>
            <c:idx val="0"/>
            <c:invertIfNegative val="0"/>
            <c:bubble3D val="0"/>
            <c:spPr>
              <a:solidFill>
                <a:srgbClr val="034566"/>
              </a:solidFill>
              <a:ln>
                <a:noFill/>
              </a:ln>
              <a:effectLst/>
            </c:spPr>
            <c:extLst>
              <c:ext xmlns:c16="http://schemas.microsoft.com/office/drawing/2014/chart" uri="{C3380CC4-5D6E-409C-BE32-E72D297353CC}">
                <c16:uniqueId val="{00000000-EE5E-FB47-8C70-E613E820A8F6}"/>
              </c:ext>
            </c:extLst>
          </c:dPt>
          <c:dLbls>
            <c:dLbl>
              <c:idx val="0"/>
              <c:layout>
                <c:manualLayout>
                  <c:x val="-8.3266726846886814E-17"/>
                  <c:y val="-6.9388939039072361E-18"/>
                </c:manualLayout>
              </c:layout>
              <c:showLegendKey val="0"/>
              <c:showVal val="1"/>
              <c:showCatName val="0"/>
              <c:showSerName val="0"/>
              <c:showPercent val="0"/>
              <c:showBubbleSize val="0"/>
              <c:extLst>
                <c:ext xmlns:c15="http://schemas.microsoft.com/office/drawing/2012/chart" uri="{CE6537A1-D6FC-4f65-9D91-7224C49458BB}">
                  <c15:layout>
                    <c:manualLayout>
                      <c:w val="0.11851114118589617"/>
                      <c:h val="8.1478578113512681E-2"/>
                    </c:manualLayout>
                  </c15:layout>
                </c:ext>
                <c:ext xmlns:c16="http://schemas.microsoft.com/office/drawing/2014/chart" uri="{C3380CC4-5D6E-409C-BE32-E72D297353CC}">
                  <c16:uniqueId val="{00000000-EE5E-FB47-8C70-E613E820A8F6}"/>
                </c:ext>
              </c:extLst>
            </c:dLbl>
            <c:spPr>
              <a:noFill/>
              <a:ln>
                <a:noFill/>
              </a:ln>
              <a:effectLst/>
            </c:spPr>
            <c:txPr>
              <a:bodyPr wrap="square" lIns="38100" tIns="19050" rIns="38100" bIns="19050" anchor="ctr">
                <a:spAutoFit/>
              </a:bodyPr>
              <a:lstStyle/>
              <a:p>
                <a:pPr>
                  <a:defRPr sz="12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c:f>
              <c:strCache>
                <c:ptCount val="1"/>
                <c:pt idx="0">
                  <c:v>Étude LAPLACE-2 </c:v>
                </c:pt>
              </c:strCache>
            </c:strRef>
          </c:cat>
          <c:val>
            <c:numRef>
              <c:f>Sheet1!$D$2:$D$2</c:f>
              <c:numCache>
                <c:formatCode>General</c:formatCode>
                <c:ptCount val="1"/>
                <c:pt idx="0">
                  <c:v>94</c:v>
                </c:pt>
              </c:numCache>
            </c:numRef>
          </c:val>
          <c:extLst>
            <c:ext xmlns:c16="http://schemas.microsoft.com/office/drawing/2014/chart" uri="{C3380CC4-5D6E-409C-BE32-E72D297353CC}">
              <c16:uniqueId val="{00000002-076B-4A53-8E6F-E61CA87C2205}"/>
            </c:ext>
          </c:extLst>
        </c:ser>
        <c:dLbls>
          <c:showLegendKey val="0"/>
          <c:showVal val="0"/>
          <c:showCatName val="0"/>
          <c:showSerName val="0"/>
          <c:showPercent val="0"/>
          <c:showBubbleSize val="0"/>
        </c:dLbls>
        <c:gapWidth val="219"/>
        <c:overlap val="-27"/>
        <c:axId val="175045632"/>
        <c:axId val="175059712"/>
      </c:barChart>
      <c:catAx>
        <c:axId val="175045632"/>
        <c:scaling>
          <c:orientation val="minMax"/>
        </c:scaling>
        <c:delete val="0"/>
        <c:axPos val="b"/>
        <c:numFmt formatCode="General" sourceLinked="1"/>
        <c:majorTickMark val="none"/>
        <c:minorTickMark val="none"/>
        <c:tickLblPos val="nextTo"/>
        <c:spPr>
          <a:noFill/>
          <a:ln w="19050" cap="flat" cmpd="sng" algn="ctr">
            <a:solidFill>
              <a:schemeClr val="accent4">
                <a:alpha val="98000"/>
              </a:schemeClr>
            </a:solidFill>
            <a:round/>
          </a:ln>
          <a:effectLst/>
        </c:spPr>
        <c:txPr>
          <a:bodyPr rot="-60000000" spcFirstLastPara="1" vertOverflow="ellipsis" vert="horz" wrap="square" anchor="t" anchorCtr="0"/>
          <a:lstStyle/>
          <a:p>
            <a:pPr>
              <a:defRPr sz="1000" b="0" i="0" u="none" strike="noStrike" kern="1200" baseline="0">
                <a:solidFill>
                  <a:schemeClr val="tx2"/>
                </a:solidFill>
                <a:latin typeface="+mn-lt"/>
                <a:ea typeface="+mn-ea"/>
                <a:cs typeface="+mn-cs"/>
              </a:defRPr>
            </a:pPr>
            <a:endParaRPr lang="fr-FR"/>
          </a:p>
        </c:txPr>
        <c:crossAx val="175059712"/>
        <c:crosses val="autoZero"/>
        <c:auto val="1"/>
        <c:lblAlgn val="ctr"/>
        <c:lblOffset val="100"/>
        <c:noMultiLvlLbl val="0"/>
      </c:catAx>
      <c:valAx>
        <c:axId val="175059712"/>
        <c:scaling>
          <c:orientation val="minMax"/>
        </c:scaling>
        <c:delete val="0"/>
        <c:axPos val="l"/>
        <c:numFmt formatCode="General" sourceLinked="1"/>
        <c:majorTickMark val="out"/>
        <c:minorTickMark val="none"/>
        <c:tickLblPos val="nextTo"/>
        <c:spPr>
          <a:noFill/>
          <a:ln w="19050">
            <a:solidFill>
              <a:schemeClr val="accent4"/>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1750456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lumMod val="50000"/>
            </a:schemeClr>
          </a:solidFill>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Placebo</c:v>
                </c:pt>
              </c:strCache>
            </c:strRef>
          </c:tx>
          <c:spPr>
            <a:solidFill>
              <a:schemeClr val="bg1">
                <a:lumMod val="50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0-9E31-A140-9B6D-B88DADB132B1}"/>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1-9E31-A140-9B6D-B88DADB132B1}"/>
              </c:ext>
            </c:extLst>
          </c:dPt>
          <c:dLbls>
            <c:spPr>
              <a:noFill/>
              <a:ln>
                <a:noFill/>
              </a:ln>
              <a:effectLst/>
            </c:spPr>
            <c:txPr>
              <a:bodyPr wrap="square" lIns="38100" tIns="19050" rIns="38100" bIns="19050" anchor="ctr">
                <a:spAutoFit/>
              </a:bodyPr>
              <a:lstStyle/>
              <a:p>
                <a:pPr>
                  <a:defRPr sz="12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Étude ODYSSEY Combo I </c:v>
                </c:pt>
                <c:pt idx="1">
                  <c:v>Étude ODYSSEY Long Terme</c:v>
                </c:pt>
              </c:strCache>
            </c:strRef>
          </c:cat>
          <c:val>
            <c:numRef>
              <c:f>Sheet1!$B$2:$B$3</c:f>
              <c:numCache>
                <c:formatCode>General</c:formatCode>
                <c:ptCount val="2"/>
                <c:pt idx="0">
                  <c:v>9</c:v>
                </c:pt>
                <c:pt idx="1">
                  <c:v>8</c:v>
                </c:pt>
              </c:numCache>
            </c:numRef>
          </c:val>
          <c:extLst>
            <c:ext xmlns:c16="http://schemas.microsoft.com/office/drawing/2014/chart" uri="{C3380CC4-5D6E-409C-BE32-E72D297353CC}">
              <c16:uniqueId val="{00000000-013A-40DA-B676-14A62FAC9198}"/>
            </c:ext>
          </c:extLst>
        </c:ser>
        <c:ser>
          <c:idx val="1"/>
          <c:order val="1"/>
          <c:tx>
            <c:strRef>
              <c:f>Sheet1!$C$1</c:f>
              <c:strCache>
                <c:ptCount val="1"/>
                <c:pt idx="0">
                  <c:v>Alirocumab</c:v>
                </c:pt>
              </c:strCache>
            </c:strRef>
          </c:tx>
          <c:spPr>
            <a:solidFill>
              <a:srgbClr val="9A4171"/>
            </a:solidFill>
            <a:ln>
              <a:solidFill>
                <a:srgbClr val="9A4171"/>
              </a:solidFill>
            </a:ln>
            <a:effectLst/>
          </c:spPr>
          <c:invertIfNegative val="0"/>
          <c:dLbls>
            <c:spPr>
              <a:noFill/>
              <a:ln>
                <a:noFill/>
              </a:ln>
              <a:effectLst/>
            </c:spPr>
            <c:txPr>
              <a:bodyPr wrap="square" lIns="38100" tIns="19050" rIns="38100" bIns="19050" anchor="ctr">
                <a:spAutoFit/>
              </a:bodyPr>
              <a:lstStyle/>
              <a:p>
                <a:pPr>
                  <a:defRPr sz="12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Étude ODYSSEY Combo I </c:v>
                </c:pt>
                <c:pt idx="1">
                  <c:v>Étude ODYSSEY Long Terme</c:v>
                </c:pt>
              </c:strCache>
            </c:strRef>
          </c:cat>
          <c:val>
            <c:numRef>
              <c:f>Sheet1!$C$2:$C$3</c:f>
              <c:numCache>
                <c:formatCode>General</c:formatCode>
                <c:ptCount val="2"/>
                <c:pt idx="0">
                  <c:v>75</c:v>
                </c:pt>
                <c:pt idx="1">
                  <c:v>79</c:v>
                </c:pt>
              </c:numCache>
            </c:numRef>
          </c:val>
          <c:extLst>
            <c:ext xmlns:c16="http://schemas.microsoft.com/office/drawing/2014/chart" uri="{C3380CC4-5D6E-409C-BE32-E72D297353CC}">
              <c16:uniqueId val="{00000001-013A-40DA-B676-14A62FAC9198}"/>
            </c:ext>
          </c:extLst>
        </c:ser>
        <c:dLbls>
          <c:showLegendKey val="0"/>
          <c:showVal val="0"/>
          <c:showCatName val="0"/>
          <c:showSerName val="0"/>
          <c:showPercent val="0"/>
          <c:showBubbleSize val="0"/>
        </c:dLbls>
        <c:gapWidth val="219"/>
        <c:overlap val="-27"/>
        <c:axId val="175127936"/>
        <c:axId val="175133824"/>
      </c:barChart>
      <c:catAx>
        <c:axId val="175127936"/>
        <c:scaling>
          <c:orientation val="minMax"/>
        </c:scaling>
        <c:delete val="0"/>
        <c:axPos val="b"/>
        <c:numFmt formatCode="General" sourceLinked="1"/>
        <c:majorTickMark val="none"/>
        <c:minorTickMark val="none"/>
        <c:tickLblPos val="nextTo"/>
        <c:spPr>
          <a:ln w="19050">
            <a:solidFill>
              <a:schemeClr val="accent4"/>
            </a:solidFill>
          </a:ln>
        </c:spPr>
        <c:txPr>
          <a:bodyPr rot="-60000000" vert="horz" anchor="t" anchorCtr="0"/>
          <a:lstStyle/>
          <a:p>
            <a:pPr>
              <a:defRPr>
                <a:solidFill>
                  <a:schemeClr val="tx2"/>
                </a:solidFill>
              </a:defRPr>
            </a:pPr>
            <a:endParaRPr lang="fr-FR"/>
          </a:p>
        </c:txPr>
        <c:crossAx val="175133824"/>
        <c:crosses val="autoZero"/>
        <c:auto val="1"/>
        <c:lblAlgn val="ctr"/>
        <c:lblOffset val="100"/>
        <c:noMultiLvlLbl val="0"/>
      </c:catAx>
      <c:valAx>
        <c:axId val="175133824"/>
        <c:scaling>
          <c:orientation val="minMax"/>
          <c:max val="100"/>
        </c:scaling>
        <c:delete val="0"/>
        <c:axPos val="l"/>
        <c:title>
          <c:tx>
            <c:rich>
              <a:bodyPr rot="-5400000" spcFirstLastPara="1" vertOverflow="ellipsis" vert="horz" wrap="square" anchor="t" anchorCtr="0"/>
              <a:lstStyle/>
              <a:p>
                <a:pPr algn="ctr" rtl="0">
                  <a:defRPr sz="1200" b="0" i="0" u="none" strike="noStrike" kern="1200" baseline="0">
                    <a:solidFill>
                      <a:schemeClr val="tx2"/>
                    </a:solidFill>
                    <a:effectLst>
                      <a:outerShdw blurRad="50800" dist="50800" dir="5400000" sx="1000" sy="1000" algn="ctr" rotWithShape="0">
                        <a:srgbClr val="000000">
                          <a:alpha val="43137"/>
                        </a:srgbClr>
                      </a:outerShdw>
                    </a:effectLst>
                    <a:latin typeface="+mn-lt"/>
                    <a:ea typeface="+mn-ea"/>
                    <a:cs typeface="+mn-cs"/>
                  </a:defRPr>
                </a:pPr>
                <a:r>
                  <a:rPr lang="fr-CA" sz="1200" b="0" i="0" baseline="0" dirty="0">
                    <a:solidFill>
                      <a:schemeClr val="tx2"/>
                    </a:solidFill>
                    <a:effectLst>
                      <a:outerShdw blurRad="50800" dist="50800" dir="5400000" sx="1000" sy="1000" algn="ctr" rotWithShape="0">
                        <a:srgbClr val="000000">
                          <a:alpha val="43137"/>
                        </a:srgbClr>
                      </a:outerShdw>
                    </a:effectLst>
                  </a:rPr>
                  <a:t>Pourcentage de patients ayant atteint un taux de C-LDL &lt; 1,8 </a:t>
                </a:r>
                <a:r>
                  <a:rPr lang="fr-CA" sz="1200" b="0" i="0" baseline="0" dirty="0" err="1">
                    <a:solidFill>
                      <a:schemeClr val="tx2"/>
                    </a:solidFill>
                    <a:effectLst>
                      <a:outerShdw blurRad="50800" dist="50800" dir="5400000" sx="1000" sy="1000" algn="ctr" rotWithShape="0">
                        <a:srgbClr val="000000">
                          <a:alpha val="43137"/>
                        </a:srgbClr>
                      </a:outerShdw>
                    </a:effectLst>
                  </a:rPr>
                  <a:t>mmol</a:t>
                </a:r>
                <a:r>
                  <a:rPr lang="fr-CA" sz="1200" b="0" i="0" baseline="0" dirty="0">
                    <a:solidFill>
                      <a:schemeClr val="tx2"/>
                    </a:solidFill>
                    <a:effectLst>
                      <a:outerShdw blurRad="50800" dist="50800" dir="5400000" sx="1000" sy="1000" algn="ctr" rotWithShape="0">
                        <a:srgbClr val="000000">
                          <a:alpha val="43137"/>
                        </a:srgbClr>
                      </a:outerShdw>
                    </a:effectLst>
                  </a:rPr>
                  <a:t>/L</a:t>
                </a:r>
                <a:endParaRPr lang="fr-CA" sz="1200" dirty="0">
                  <a:solidFill>
                    <a:schemeClr val="tx2"/>
                  </a:solidFill>
                  <a:effectLst>
                    <a:outerShdw blurRad="50800" dist="50800" dir="5400000" sx="1000" sy="1000" algn="ctr" rotWithShape="0">
                      <a:srgbClr val="000000">
                        <a:alpha val="43137"/>
                      </a:srgbClr>
                    </a:outerShdw>
                  </a:effectLst>
                </a:endParaRPr>
              </a:p>
            </c:rich>
          </c:tx>
          <c:layout>
            <c:manualLayout>
              <c:xMode val="edge"/>
              <c:yMode val="edge"/>
              <c:x val="2.4581600866091439E-3"/>
              <c:y val="0.11703077143199858"/>
            </c:manualLayout>
          </c:layout>
          <c:overlay val="0"/>
          <c:spPr>
            <a:noFill/>
            <a:ln w="19050">
              <a:noFill/>
            </a:ln>
            <a:effectLst/>
          </c:spPr>
        </c:title>
        <c:numFmt formatCode="General" sourceLinked="1"/>
        <c:majorTickMark val="out"/>
        <c:minorTickMark val="none"/>
        <c:tickLblPos val="nextTo"/>
        <c:spPr>
          <a:noFill/>
          <a:ln w="19050">
            <a:solidFill>
              <a:schemeClr val="accent4"/>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1751279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lumMod val="50000"/>
            </a:schemeClr>
          </a:solidFill>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Placebo</c:v>
                </c:pt>
              </c:strCache>
            </c:strRef>
          </c:tx>
          <c:spPr>
            <a:ln w="28575" cap="rnd">
              <a:solidFill>
                <a:schemeClr val="tx1"/>
              </a:solidFill>
              <a:round/>
            </a:ln>
            <a:effectLst/>
          </c:spPr>
          <c:marker>
            <c:symbol val="circle"/>
            <c:size val="5"/>
            <c:spPr>
              <a:solidFill>
                <a:schemeClr val="tx1"/>
              </a:solidFill>
              <a:ln w="9525">
                <a:noFill/>
              </a:ln>
              <a:effectLst/>
            </c:spPr>
          </c:marker>
          <c:cat>
            <c:numRef>
              <c:f>Feuil1!$A$2:$A$14</c:f>
              <c:numCache>
                <c:formatCode>General</c:formatCode>
                <c:ptCount val="13"/>
                <c:pt idx="0">
                  <c:v>0</c:v>
                </c:pt>
                <c:pt idx="1">
                  <c:v>1</c:v>
                </c:pt>
                <c:pt idx="2">
                  <c:v>2</c:v>
                </c:pt>
                <c:pt idx="3">
                  <c:v>4</c:v>
                </c:pt>
                <c:pt idx="4">
                  <c:v>8</c:v>
                </c:pt>
                <c:pt idx="5">
                  <c:v>12</c:v>
                </c:pt>
                <c:pt idx="6">
                  <c:v>16</c:v>
                </c:pt>
                <c:pt idx="7">
                  <c:v>20</c:v>
                </c:pt>
                <c:pt idx="8">
                  <c:v>24</c:v>
                </c:pt>
                <c:pt idx="9">
                  <c:v>30</c:v>
                </c:pt>
                <c:pt idx="10">
                  <c:v>36</c:v>
                </c:pt>
                <c:pt idx="11">
                  <c:v>42</c:v>
                </c:pt>
                <c:pt idx="12">
                  <c:v>48</c:v>
                </c:pt>
              </c:numCache>
            </c:numRef>
          </c:cat>
          <c:val>
            <c:numRef>
              <c:f>Feuil1!$B$2:$B$14</c:f>
              <c:numCache>
                <c:formatCode>General</c:formatCode>
                <c:ptCount val="13"/>
                <c:pt idx="0">
                  <c:v>2.4</c:v>
                </c:pt>
                <c:pt idx="1">
                  <c:v>2.327</c:v>
                </c:pt>
                <c:pt idx="2">
                  <c:v>2.3659999999999997</c:v>
                </c:pt>
                <c:pt idx="3">
                  <c:v>2.4099999999999997</c:v>
                </c:pt>
                <c:pt idx="4">
                  <c:v>2.44</c:v>
                </c:pt>
                <c:pt idx="5">
                  <c:v>2.4899999999999998</c:v>
                </c:pt>
                <c:pt idx="6">
                  <c:v>2.4929999999999994</c:v>
                </c:pt>
                <c:pt idx="7">
                  <c:v>2.4929999999999994</c:v>
                </c:pt>
                <c:pt idx="8">
                  <c:v>2.5209999999999999</c:v>
                </c:pt>
                <c:pt idx="9">
                  <c:v>2.524</c:v>
                </c:pt>
                <c:pt idx="10">
                  <c:v>2.5959999999999996</c:v>
                </c:pt>
                <c:pt idx="11">
                  <c:v>2.5909999999999997</c:v>
                </c:pt>
                <c:pt idx="12">
                  <c:v>2.62</c:v>
                </c:pt>
              </c:numCache>
            </c:numRef>
          </c:val>
          <c:smooth val="0"/>
          <c:extLst>
            <c:ext xmlns:c16="http://schemas.microsoft.com/office/drawing/2014/chart" uri="{C3380CC4-5D6E-409C-BE32-E72D297353CC}">
              <c16:uniqueId val="{00000000-9CCD-B749-97B9-1915E40765F6}"/>
            </c:ext>
          </c:extLst>
        </c:ser>
        <c:ser>
          <c:idx val="1"/>
          <c:order val="1"/>
          <c:tx>
            <c:strRef>
              <c:f>Feuil1!$C$1</c:f>
              <c:strCache>
                <c:ptCount val="1"/>
                <c:pt idx="0">
                  <c:v>ITT</c:v>
                </c:pt>
              </c:strCache>
            </c:strRef>
          </c:tx>
          <c:spPr>
            <a:ln w="28575" cap="rnd">
              <a:solidFill>
                <a:schemeClr val="accent1"/>
              </a:solidFill>
              <a:prstDash val="sysDash"/>
              <a:round/>
            </a:ln>
            <a:effectLst/>
          </c:spPr>
          <c:marker>
            <c:symbol val="circle"/>
            <c:size val="5"/>
            <c:spPr>
              <a:solidFill>
                <a:schemeClr val="accent1"/>
              </a:solidFill>
              <a:ln w="9525">
                <a:noFill/>
              </a:ln>
              <a:effectLst/>
            </c:spPr>
          </c:marker>
          <c:cat>
            <c:numRef>
              <c:f>Feuil1!$A$2:$A$14</c:f>
              <c:numCache>
                <c:formatCode>General</c:formatCode>
                <c:ptCount val="13"/>
                <c:pt idx="0">
                  <c:v>0</c:v>
                </c:pt>
                <c:pt idx="1">
                  <c:v>1</c:v>
                </c:pt>
                <c:pt idx="2">
                  <c:v>2</c:v>
                </c:pt>
                <c:pt idx="3">
                  <c:v>4</c:v>
                </c:pt>
                <c:pt idx="4">
                  <c:v>8</c:v>
                </c:pt>
                <c:pt idx="5">
                  <c:v>12</c:v>
                </c:pt>
                <c:pt idx="6">
                  <c:v>16</c:v>
                </c:pt>
                <c:pt idx="7">
                  <c:v>20</c:v>
                </c:pt>
                <c:pt idx="8">
                  <c:v>24</c:v>
                </c:pt>
                <c:pt idx="9">
                  <c:v>30</c:v>
                </c:pt>
                <c:pt idx="10">
                  <c:v>36</c:v>
                </c:pt>
                <c:pt idx="11">
                  <c:v>42</c:v>
                </c:pt>
                <c:pt idx="12">
                  <c:v>48</c:v>
                </c:pt>
              </c:numCache>
            </c:numRef>
          </c:cat>
          <c:val>
            <c:numRef>
              <c:f>Feuil1!$C$2:$C$14</c:f>
              <c:numCache>
                <c:formatCode>General</c:formatCode>
                <c:ptCount val="13"/>
                <c:pt idx="0">
                  <c:v>2.4</c:v>
                </c:pt>
                <c:pt idx="1">
                  <c:v>1.0860000000000001</c:v>
                </c:pt>
                <c:pt idx="2">
                  <c:v>1.06</c:v>
                </c:pt>
                <c:pt idx="3">
                  <c:v>1.0289999999999997</c:v>
                </c:pt>
                <c:pt idx="4">
                  <c:v>1.1800000000000002</c:v>
                </c:pt>
                <c:pt idx="5">
                  <c:v>1.24</c:v>
                </c:pt>
                <c:pt idx="6">
                  <c:v>1.331</c:v>
                </c:pt>
                <c:pt idx="7">
                  <c:v>1.3900000000000001</c:v>
                </c:pt>
                <c:pt idx="8">
                  <c:v>1.44</c:v>
                </c:pt>
                <c:pt idx="9">
                  <c:v>1.486</c:v>
                </c:pt>
                <c:pt idx="10">
                  <c:v>1.55</c:v>
                </c:pt>
                <c:pt idx="11">
                  <c:v>1.6930000000000001</c:v>
                </c:pt>
                <c:pt idx="12">
                  <c:v>1.7170000000000001</c:v>
                </c:pt>
              </c:numCache>
            </c:numRef>
          </c:val>
          <c:smooth val="0"/>
          <c:extLst>
            <c:ext xmlns:c16="http://schemas.microsoft.com/office/drawing/2014/chart" uri="{C3380CC4-5D6E-409C-BE32-E72D297353CC}">
              <c16:uniqueId val="{00000001-9CCD-B749-97B9-1915E40765F6}"/>
            </c:ext>
          </c:extLst>
        </c:ser>
        <c:ser>
          <c:idx val="2"/>
          <c:order val="2"/>
          <c:tx>
            <c:strRef>
              <c:f>Feuil1!$D$1</c:f>
              <c:strCache>
                <c:ptCount val="1"/>
                <c:pt idx="0">
                  <c:v>En traitement</c:v>
                </c:pt>
              </c:strCache>
            </c:strRef>
          </c:tx>
          <c:spPr>
            <a:ln w="28575" cap="rnd">
              <a:solidFill>
                <a:schemeClr val="accent1"/>
              </a:solidFill>
              <a:round/>
            </a:ln>
            <a:effectLst/>
          </c:spPr>
          <c:marker>
            <c:symbol val="circle"/>
            <c:size val="5"/>
            <c:spPr>
              <a:solidFill>
                <a:schemeClr val="accent1"/>
              </a:solidFill>
              <a:ln w="9525">
                <a:noFill/>
              </a:ln>
              <a:effectLst/>
            </c:spPr>
          </c:marker>
          <c:cat>
            <c:numRef>
              <c:f>Feuil1!$A$2:$A$14</c:f>
              <c:numCache>
                <c:formatCode>General</c:formatCode>
                <c:ptCount val="13"/>
                <c:pt idx="0">
                  <c:v>0</c:v>
                </c:pt>
                <c:pt idx="1">
                  <c:v>1</c:v>
                </c:pt>
                <c:pt idx="2">
                  <c:v>2</c:v>
                </c:pt>
                <c:pt idx="3">
                  <c:v>4</c:v>
                </c:pt>
                <c:pt idx="4">
                  <c:v>8</c:v>
                </c:pt>
                <c:pt idx="5">
                  <c:v>12</c:v>
                </c:pt>
                <c:pt idx="6">
                  <c:v>16</c:v>
                </c:pt>
                <c:pt idx="7">
                  <c:v>20</c:v>
                </c:pt>
                <c:pt idx="8">
                  <c:v>24</c:v>
                </c:pt>
                <c:pt idx="9">
                  <c:v>30</c:v>
                </c:pt>
                <c:pt idx="10">
                  <c:v>36</c:v>
                </c:pt>
                <c:pt idx="11">
                  <c:v>42</c:v>
                </c:pt>
                <c:pt idx="12">
                  <c:v>48</c:v>
                </c:pt>
              </c:numCache>
            </c:numRef>
          </c:cat>
          <c:val>
            <c:numRef>
              <c:f>Feuil1!$D$2:$D$14</c:f>
              <c:numCache>
                <c:formatCode>General</c:formatCode>
                <c:ptCount val="13"/>
                <c:pt idx="0">
                  <c:v>2.4</c:v>
                </c:pt>
                <c:pt idx="1">
                  <c:v>1.0860000000000001</c:v>
                </c:pt>
                <c:pt idx="2">
                  <c:v>1.05</c:v>
                </c:pt>
                <c:pt idx="3">
                  <c:v>0.97199999999999998</c:v>
                </c:pt>
                <c:pt idx="4">
                  <c:v>1.06</c:v>
                </c:pt>
                <c:pt idx="5">
                  <c:v>1.0938999999999999</c:v>
                </c:pt>
                <c:pt idx="6">
                  <c:v>1.165</c:v>
                </c:pt>
                <c:pt idx="7">
                  <c:v>1.1800000000000002</c:v>
                </c:pt>
                <c:pt idx="8">
                  <c:v>1.2209999999999999</c:v>
                </c:pt>
                <c:pt idx="9">
                  <c:v>1.2489999999999999</c:v>
                </c:pt>
                <c:pt idx="10">
                  <c:v>1.2929999999999997</c:v>
                </c:pt>
                <c:pt idx="11">
                  <c:v>1.3360000000000001</c:v>
                </c:pt>
                <c:pt idx="12">
                  <c:v>1.3779999999999997</c:v>
                </c:pt>
              </c:numCache>
            </c:numRef>
          </c:val>
          <c:smooth val="0"/>
          <c:extLst>
            <c:ext xmlns:c16="http://schemas.microsoft.com/office/drawing/2014/chart" uri="{C3380CC4-5D6E-409C-BE32-E72D297353CC}">
              <c16:uniqueId val="{00000002-9CCD-B749-97B9-1915E40765F6}"/>
            </c:ext>
          </c:extLst>
        </c:ser>
        <c:dLbls>
          <c:showLegendKey val="0"/>
          <c:showVal val="0"/>
          <c:showCatName val="0"/>
          <c:showSerName val="0"/>
          <c:showPercent val="0"/>
          <c:showBubbleSize val="0"/>
        </c:dLbls>
        <c:marker val="1"/>
        <c:smooth val="0"/>
        <c:axId val="81742848"/>
        <c:axId val="81769216"/>
      </c:lineChart>
      <c:catAx>
        <c:axId val="8174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1769216"/>
        <c:crosses val="autoZero"/>
        <c:auto val="1"/>
        <c:lblAlgn val="ctr"/>
        <c:lblOffset val="100"/>
        <c:noMultiLvlLbl val="0"/>
      </c:catAx>
      <c:valAx>
        <c:axId val="81769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1742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a:t>Cohorte entière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Modèle sans CAC</c:v>
                </c:pt>
              </c:strCache>
            </c:strRef>
          </c:tx>
          <c:spPr>
            <a:solidFill>
              <a:srgbClr val="9A41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Faible</c:v>
                </c:pt>
                <c:pt idx="1">
                  <c:v>Intermédiaire</c:v>
                </c:pt>
                <c:pt idx="2">
                  <c:v>Élevé</c:v>
                </c:pt>
              </c:strCache>
            </c:strRef>
          </c:cat>
          <c:val>
            <c:numRef>
              <c:f>Feuil1!$B$2:$B$4</c:f>
              <c:numCache>
                <c:formatCode>General</c:formatCode>
                <c:ptCount val="3"/>
                <c:pt idx="0">
                  <c:v>64</c:v>
                </c:pt>
                <c:pt idx="1">
                  <c:v>31</c:v>
                </c:pt>
                <c:pt idx="2">
                  <c:v>5</c:v>
                </c:pt>
              </c:numCache>
            </c:numRef>
          </c:val>
          <c:extLst>
            <c:ext xmlns:c16="http://schemas.microsoft.com/office/drawing/2014/chart" uri="{C3380CC4-5D6E-409C-BE32-E72D297353CC}">
              <c16:uniqueId val="{00000000-243A-BA43-8FD1-300040586B03}"/>
            </c:ext>
          </c:extLst>
        </c:ser>
        <c:ser>
          <c:idx val="1"/>
          <c:order val="1"/>
          <c:tx>
            <c:strRef>
              <c:f>Feuil1!$C$1</c:f>
              <c:strCache>
                <c:ptCount val="1"/>
                <c:pt idx="0">
                  <c:v>Modèle avec CAC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Faible</c:v>
                </c:pt>
                <c:pt idx="1">
                  <c:v>Intermédiaire</c:v>
                </c:pt>
                <c:pt idx="2">
                  <c:v>Élevé</c:v>
                </c:pt>
              </c:strCache>
            </c:strRef>
          </c:cat>
          <c:val>
            <c:numRef>
              <c:f>Feuil1!$C$2:$C$4</c:f>
              <c:numCache>
                <c:formatCode>General</c:formatCode>
                <c:ptCount val="3"/>
                <c:pt idx="0">
                  <c:v>69</c:v>
                </c:pt>
                <c:pt idx="1">
                  <c:v>23</c:v>
                </c:pt>
                <c:pt idx="2">
                  <c:v>8</c:v>
                </c:pt>
              </c:numCache>
            </c:numRef>
          </c:val>
          <c:extLst>
            <c:ext xmlns:c16="http://schemas.microsoft.com/office/drawing/2014/chart" uri="{C3380CC4-5D6E-409C-BE32-E72D297353CC}">
              <c16:uniqueId val="{00000001-243A-BA43-8FD1-300040586B03}"/>
            </c:ext>
          </c:extLst>
        </c:ser>
        <c:dLbls>
          <c:showLegendKey val="0"/>
          <c:showVal val="0"/>
          <c:showCatName val="0"/>
          <c:showSerName val="0"/>
          <c:showPercent val="0"/>
          <c:showBubbleSize val="0"/>
        </c:dLbls>
        <c:gapWidth val="219"/>
        <c:overlap val="-27"/>
        <c:axId val="178644864"/>
        <c:axId val="178646400"/>
      </c:barChart>
      <c:catAx>
        <c:axId val="17864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178646400"/>
        <c:crosses val="autoZero"/>
        <c:auto val="1"/>
        <c:lblAlgn val="ctr"/>
        <c:lblOffset val="100"/>
        <c:noMultiLvlLbl val="0"/>
      </c:catAx>
      <c:valAx>
        <c:axId val="17864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7864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Icosapent éthyl</c:v>
                </c:pt>
              </c:strCache>
            </c:strRef>
          </c:tx>
          <c:spPr>
            <a:solidFill>
              <a:schemeClr val="accent3">
                <a:alpha val="85000"/>
              </a:schemeClr>
            </a:solidFill>
            <a:ln w="9525" cap="flat" cmpd="sng" algn="ctr">
              <a:noFill/>
              <a:round/>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Feuil1!$A$2:$A$3</c:f>
              <c:strCache>
                <c:ptCount val="2"/>
                <c:pt idx="0">
                  <c:v>Triglycérides</c:v>
                </c:pt>
                <c:pt idx="1">
                  <c:v>C-LDL</c:v>
                </c:pt>
              </c:strCache>
            </c:strRef>
          </c:cat>
          <c:val>
            <c:numRef>
              <c:f>Feuil1!$B$2:$B$3</c:f>
              <c:numCache>
                <c:formatCode>0.00%</c:formatCode>
                <c:ptCount val="2"/>
                <c:pt idx="0">
                  <c:v>-0.18300000000000002</c:v>
                </c:pt>
                <c:pt idx="1">
                  <c:v>3.1000000000000003E-2</c:v>
                </c:pt>
              </c:numCache>
            </c:numRef>
          </c:val>
          <c:extLst>
            <c:ext xmlns:c16="http://schemas.microsoft.com/office/drawing/2014/chart" uri="{C3380CC4-5D6E-409C-BE32-E72D297353CC}">
              <c16:uniqueId val="{00000000-CCD7-134B-B314-13C8B146B2BF}"/>
            </c:ext>
          </c:extLst>
        </c:ser>
        <c:ser>
          <c:idx val="1"/>
          <c:order val="1"/>
          <c:tx>
            <c:strRef>
              <c:f>Feuil1!$C$1</c:f>
              <c:strCache>
                <c:ptCount val="1"/>
                <c:pt idx="0">
                  <c:v>Placebo</c:v>
                </c:pt>
              </c:strCache>
            </c:strRef>
          </c:tx>
          <c:spPr>
            <a:solidFill>
              <a:schemeClr val="accent4">
                <a:alpha val="85000"/>
              </a:schemeClr>
            </a:solidFill>
            <a:ln w="9525" cap="flat" cmpd="sng" algn="ctr">
              <a:noFill/>
              <a:round/>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Feuil1!$A$2:$A$3</c:f>
              <c:strCache>
                <c:ptCount val="2"/>
                <c:pt idx="0">
                  <c:v>Triglycérides</c:v>
                </c:pt>
                <c:pt idx="1">
                  <c:v>C-LDL</c:v>
                </c:pt>
              </c:strCache>
            </c:strRef>
          </c:cat>
          <c:val>
            <c:numRef>
              <c:f>Feuil1!$C$2:$C$3</c:f>
              <c:numCache>
                <c:formatCode>0.00%</c:formatCode>
                <c:ptCount val="2"/>
                <c:pt idx="0">
                  <c:v>2.1999999999999999E-2</c:v>
                </c:pt>
                <c:pt idx="1">
                  <c:v>6.6000000000000003E-2</c:v>
                </c:pt>
              </c:numCache>
            </c:numRef>
          </c:val>
          <c:extLst>
            <c:ext xmlns:c16="http://schemas.microsoft.com/office/drawing/2014/chart" uri="{C3380CC4-5D6E-409C-BE32-E72D297353CC}">
              <c16:uniqueId val="{00000001-CCD7-134B-B314-13C8B146B2BF}"/>
            </c:ext>
          </c:extLst>
        </c:ser>
        <c:dLbls>
          <c:showLegendKey val="0"/>
          <c:showVal val="1"/>
          <c:showCatName val="0"/>
          <c:showSerName val="0"/>
          <c:showPercent val="0"/>
          <c:showBubbleSize val="0"/>
        </c:dLbls>
        <c:gapWidth val="65"/>
        <c:axId val="178527616"/>
        <c:axId val="178650112"/>
      </c:barChart>
      <c:catAx>
        <c:axId val="178527616"/>
        <c:scaling>
          <c:orientation val="minMax"/>
        </c:scaling>
        <c:delete val="1"/>
        <c:axPos val="b"/>
        <c:numFmt formatCode="General" sourceLinked="1"/>
        <c:majorTickMark val="none"/>
        <c:minorTickMark val="none"/>
        <c:tickLblPos val="none"/>
        <c:crossAx val="178650112"/>
        <c:crosses val="autoZero"/>
        <c:auto val="1"/>
        <c:lblAlgn val="ctr"/>
        <c:lblOffset val="100"/>
        <c:noMultiLvlLbl val="0"/>
      </c:catAx>
      <c:valAx>
        <c:axId val="178650112"/>
        <c:scaling>
          <c:orientation val="minMax"/>
        </c:scaling>
        <c:delete val="1"/>
        <c:axPos val="l"/>
        <c:numFmt formatCode="0.00%" sourceLinked="1"/>
        <c:majorTickMark val="none"/>
        <c:minorTickMark val="none"/>
        <c:tickLblPos val="none"/>
        <c:crossAx val="17852761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fr-FR"/>
          </a:p>
        </c:txPr>
      </c:legendEntry>
      <c:layout>
        <c:manualLayout>
          <c:xMode val="edge"/>
          <c:yMode val="edge"/>
          <c:x val="0.14240964876608722"/>
          <c:y val="0.90087142044822632"/>
          <c:w val="0.71518070246782561"/>
          <c:h val="9.11709741644122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7-12T13:12:59.712" idx="73">
    <p:pos x="4206" y="1842"/>
    <p:text>J'ai ajouté mmHg</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F991102-95AA-9F41-988C-482E8ECED6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C6BB2B0-B90B-9842-989E-B80FEF94A0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E9E870-665B-6A4D-ADDC-B9599010E980}" type="datetimeFigureOut">
              <a:rPr lang="fr-FR" smtClean="0"/>
              <a:pPr/>
              <a:t>09/05/2024</a:t>
            </a:fld>
            <a:endParaRPr lang="fr-FR"/>
          </a:p>
        </p:txBody>
      </p:sp>
      <p:sp>
        <p:nvSpPr>
          <p:cNvPr id="4" name="Espace réservé du pied de page 3">
            <a:extLst>
              <a:ext uri="{FF2B5EF4-FFF2-40B4-BE49-F238E27FC236}">
                <a16:creationId xmlns:a16="http://schemas.microsoft.com/office/drawing/2014/main" id="{4E884A1B-4B00-8743-94EA-B721A51F40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C2F4F37-5E46-494C-9A40-7614CCA1CE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9868A3-BD98-1146-8593-AECEF354ED88}" type="slidenum">
              <a:rPr lang="fr-FR" smtClean="0"/>
              <a:pPr/>
              <a:t>‹N°›</a:t>
            </a:fld>
            <a:endParaRPr lang="fr-FR"/>
          </a:p>
        </p:txBody>
      </p:sp>
    </p:spTree>
    <p:extLst>
      <p:ext uri="{BB962C8B-B14F-4D97-AF65-F5344CB8AC3E}">
        <p14:creationId xmlns:p14="http://schemas.microsoft.com/office/powerpoint/2010/main" val="3455933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CF025-1957-2E4F-BF47-AF81110DDF2F}" type="datetimeFigureOut">
              <a:rPr lang="fr-FR" smtClean="0"/>
              <a:pPr/>
              <a:t>09/05/2024</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F8AE9-9459-CE42-9812-753813584964}" type="slidenum">
              <a:rPr lang="fr-FR" smtClean="0"/>
              <a:pPr/>
              <a:t>‹N°›</a:t>
            </a:fld>
            <a:endParaRPr lang="fr-FR"/>
          </a:p>
        </p:txBody>
      </p:sp>
    </p:spTree>
    <p:extLst>
      <p:ext uri="{BB962C8B-B14F-4D97-AF65-F5344CB8AC3E}">
        <p14:creationId xmlns:p14="http://schemas.microsoft.com/office/powerpoint/2010/main" val="3441246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nesss.qc.ca/fileadmin/doc/INESSS/Algo_statines/Prevcardiosans/PrevRisqueCV-sans-algo_10.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cardiorisk.fr/"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E1281E-ECDB-4C3E-BED8-BC5023065C3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032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7550" y="1150938"/>
            <a:ext cx="5575300" cy="3136900"/>
          </a:xfrm>
        </p:spPr>
      </p:sp>
      <p:sp>
        <p:nvSpPr>
          <p:cNvPr id="3" name="Espace réservé des commentaires 2"/>
          <p:cNvSpPr>
            <a:spLocks noGrp="1"/>
          </p:cNvSpPr>
          <p:nvPr>
            <p:ph type="body" idx="1"/>
          </p:nvPr>
        </p:nvSpPr>
        <p:spPr/>
        <p:txBody>
          <a:bodyPr/>
          <a:lstStyle/>
          <a:p>
            <a:r>
              <a:rPr lang="fr-CA" b="1" u="sng" dirty="0"/>
              <a:t>Encouragez une discussion </a:t>
            </a:r>
            <a:r>
              <a:rPr lang="fr-CA" dirty="0"/>
              <a:t>à savoir si les participants sont confortables au dépistage de leur patient avec ces paramètres</a:t>
            </a:r>
          </a:p>
          <a:p>
            <a:endParaRPr lang="fr-CA" dirty="0"/>
          </a:p>
          <a:p>
            <a:r>
              <a:rPr lang="fr-CA" dirty="0"/>
              <a:t>Question: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Sur </a:t>
            </a:r>
            <a:r>
              <a:rPr lang="en-CA" sz="1200" kern="1200" dirty="0" err="1">
                <a:solidFill>
                  <a:schemeClr val="tx1"/>
                </a:solidFill>
                <a:effectLst/>
                <a:latin typeface="+mn-lt"/>
                <a:ea typeface="+mn-ea"/>
                <a:cs typeface="+mn-cs"/>
              </a:rPr>
              <a:t>une</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échelle</a:t>
            </a:r>
            <a:r>
              <a:rPr lang="en-CA" sz="1200" kern="1200" dirty="0">
                <a:solidFill>
                  <a:schemeClr val="tx1"/>
                </a:solidFill>
                <a:effectLst/>
                <a:latin typeface="+mn-lt"/>
                <a:ea typeface="+mn-ea"/>
                <a:cs typeface="+mn-cs"/>
              </a:rPr>
              <a:t> de 1 à 5, quelle </a:t>
            </a:r>
            <a:r>
              <a:rPr lang="en-CA" sz="1200" kern="1200" dirty="0" err="1">
                <a:solidFill>
                  <a:schemeClr val="tx1"/>
                </a:solidFill>
                <a:effectLst/>
                <a:latin typeface="+mn-lt"/>
                <a:ea typeface="+mn-ea"/>
                <a:cs typeface="+mn-cs"/>
              </a:rPr>
              <a:t>est</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votre</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norme</a:t>
            </a:r>
            <a:r>
              <a:rPr lang="en-CA" sz="1200" kern="1200" dirty="0">
                <a:solidFill>
                  <a:schemeClr val="tx1"/>
                </a:solidFill>
                <a:effectLst/>
                <a:latin typeface="+mn-lt"/>
                <a:ea typeface="+mn-ea"/>
                <a:cs typeface="+mn-cs"/>
              </a:rPr>
              <a:t> à </a:t>
            </a:r>
            <a:r>
              <a:rPr lang="en-CA" sz="1200" kern="1200" dirty="0" err="1">
                <a:solidFill>
                  <a:schemeClr val="tx1"/>
                </a:solidFill>
                <a:effectLst/>
                <a:latin typeface="+mn-lt"/>
                <a:ea typeface="+mn-ea"/>
                <a:cs typeface="+mn-cs"/>
              </a:rPr>
              <a:t>opter</a:t>
            </a:r>
            <a:r>
              <a:rPr lang="en-CA" sz="1200" kern="1200" dirty="0">
                <a:solidFill>
                  <a:schemeClr val="tx1"/>
                </a:solidFill>
                <a:effectLst/>
                <a:latin typeface="+mn-lt"/>
                <a:ea typeface="+mn-ea"/>
                <a:cs typeface="+mn-cs"/>
              </a:rPr>
              <a:t> pour un </a:t>
            </a:r>
            <a:r>
              <a:rPr lang="en-CA" sz="1200" kern="1200" dirty="0" err="1">
                <a:solidFill>
                  <a:schemeClr val="tx1"/>
                </a:solidFill>
                <a:effectLst/>
                <a:latin typeface="+mn-lt"/>
                <a:ea typeface="+mn-ea"/>
                <a:cs typeface="+mn-cs"/>
              </a:rPr>
              <a:t>dépistage</a:t>
            </a:r>
            <a:r>
              <a:rPr lang="en-CA" sz="1200" kern="1200" dirty="0">
                <a:solidFill>
                  <a:schemeClr val="tx1"/>
                </a:solidFill>
                <a:effectLst/>
                <a:latin typeface="+mn-lt"/>
                <a:ea typeface="+mn-ea"/>
                <a:cs typeface="+mn-cs"/>
              </a:rPr>
              <a:t> chez </a:t>
            </a:r>
            <a:r>
              <a:rPr lang="en-CA" sz="1200" kern="1200" dirty="0" err="1">
                <a:solidFill>
                  <a:schemeClr val="tx1"/>
                </a:solidFill>
                <a:effectLst/>
                <a:latin typeface="+mn-lt"/>
                <a:ea typeface="+mn-ea"/>
                <a:cs typeface="+mn-cs"/>
              </a:rPr>
              <a:t>vos</a:t>
            </a:r>
            <a:r>
              <a:rPr lang="en-CA" sz="1200" kern="1200" dirty="0">
                <a:solidFill>
                  <a:schemeClr val="tx1"/>
                </a:solidFill>
                <a:effectLst/>
                <a:latin typeface="+mn-lt"/>
                <a:ea typeface="+mn-ea"/>
                <a:cs typeface="+mn-cs"/>
              </a:rPr>
              <a:t> patients?</a:t>
            </a:r>
          </a:p>
          <a:p>
            <a:endParaRPr lang="fr-CA" dirty="0"/>
          </a:p>
          <a:p>
            <a:pPr marL="228600" indent="-228600">
              <a:buAutoNum type="arabicPeriod"/>
            </a:pPr>
            <a:r>
              <a:rPr lang="fr-CA" dirty="0"/>
              <a:t>Très souvent</a:t>
            </a:r>
          </a:p>
          <a:p>
            <a:pPr marL="228600" indent="-228600">
              <a:buAutoNum type="arabicPeriod"/>
            </a:pPr>
            <a:r>
              <a:rPr lang="fr-CA" dirty="0"/>
              <a:t>Assez souvent</a:t>
            </a:r>
          </a:p>
          <a:p>
            <a:pPr marL="228600" indent="-228600">
              <a:buAutoNum type="arabicPeriod"/>
            </a:pPr>
            <a:r>
              <a:rPr lang="fr-CA" dirty="0"/>
              <a:t>Seulement chez mes patients que j’évalue à haut risque</a:t>
            </a:r>
          </a:p>
          <a:p>
            <a:pPr marL="228600" indent="-228600">
              <a:buAutoNum type="arabicPeriod"/>
            </a:pPr>
            <a:r>
              <a:rPr lang="fr-CA" dirty="0"/>
              <a:t>Avec des populations très spécifiques seulement</a:t>
            </a:r>
          </a:p>
          <a:p>
            <a:pPr marL="228600" indent="-228600">
              <a:buAutoNum type="arabicPeriod"/>
            </a:pPr>
            <a:r>
              <a:rPr lang="fr-CA" dirty="0"/>
              <a:t>Pas souvent</a:t>
            </a:r>
          </a:p>
          <a:p>
            <a:pPr marL="228600" indent="-228600">
              <a:buAutoNum type="arabicPeriod"/>
            </a:pPr>
            <a:endParaRPr lang="fr-CA" dirty="0"/>
          </a:p>
          <a:p>
            <a:pPr marL="0" indent="0">
              <a:buNone/>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Application “Poll Everywhere” </a:t>
            </a:r>
            <a:r>
              <a:rPr lang="en-CA" sz="1200" b="0" i="0" kern="1200" dirty="0" err="1">
                <a:solidFill>
                  <a:schemeClr val="tx1"/>
                </a:solidFill>
                <a:effectLst/>
                <a:latin typeface="+mn-lt"/>
                <a:ea typeface="+mn-ea"/>
                <a:cs typeface="+mn-cs"/>
              </a:rPr>
              <a:t>si</a:t>
            </a:r>
            <a:r>
              <a:rPr lang="en-CA" sz="1200" b="0" i="0" kern="1200" dirty="0">
                <a:solidFill>
                  <a:schemeClr val="tx1"/>
                </a:solidFill>
                <a:effectLst/>
                <a:latin typeface="+mn-lt"/>
                <a:ea typeface="+mn-ea"/>
                <a:cs typeface="+mn-cs"/>
              </a:rPr>
              <a:t> le </a:t>
            </a:r>
            <a:r>
              <a:rPr lang="en-CA" sz="1200" b="0" i="0" kern="1200" dirty="0" err="1">
                <a:solidFill>
                  <a:schemeClr val="tx1"/>
                </a:solidFill>
                <a:effectLst/>
                <a:latin typeface="+mn-lt"/>
                <a:ea typeface="+mn-ea"/>
                <a:cs typeface="+mn-cs"/>
              </a:rPr>
              <a:t>conférencier</a:t>
            </a:r>
            <a:r>
              <a:rPr lang="en-CA" sz="1200" b="0" i="0" kern="1200" dirty="0">
                <a:solidFill>
                  <a:schemeClr val="tx1"/>
                </a:solidFill>
                <a:effectLst/>
                <a:latin typeface="+mn-lt"/>
                <a:ea typeface="+mn-ea"/>
                <a:cs typeface="+mn-cs"/>
              </a:rPr>
              <a:t> utilise </a:t>
            </a:r>
            <a:r>
              <a:rPr lang="en-CA" sz="1200" b="0" i="0" kern="1200" dirty="0" err="1">
                <a:solidFill>
                  <a:schemeClr val="tx1"/>
                </a:solidFill>
                <a:effectLst/>
                <a:latin typeface="+mn-lt"/>
                <a:ea typeface="+mn-ea"/>
                <a:cs typeface="+mn-cs"/>
              </a:rPr>
              <a:t>cette</a:t>
            </a:r>
            <a:r>
              <a:rPr lang="en-CA" sz="1200" b="0" i="0" kern="1200" dirty="0">
                <a:solidFill>
                  <a:schemeClr val="tx1"/>
                </a:solidFill>
                <a:effectLst/>
                <a:latin typeface="+mn-lt"/>
                <a:ea typeface="+mn-ea"/>
                <a:cs typeface="+mn-cs"/>
              </a:rPr>
              <a:t> application    OU  </a:t>
            </a:r>
            <a:r>
              <a:rPr lang="en-CA" sz="1200" b="0" i="0" kern="1200" dirty="0" err="1">
                <a:solidFill>
                  <a:schemeClr val="tx1"/>
                </a:solidFill>
                <a:effectLst/>
                <a:latin typeface="+mn-lt"/>
                <a:ea typeface="+mn-ea"/>
                <a:cs typeface="+mn-cs"/>
              </a:rPr>
              <a:t>juste</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en</a:t>
            </a:r>
            <a:r>
              <a:rPr lang="en-CA" sz="1200" b="0" i="0" kern="1200" dirty="0">
                <a:solidFill>
                  <a:schemeClr val="tx1"/>
                </a:solidFill>
                <a:effectLst/>
                <a:latin typeface="+mn-lt"/>
                <a:ea typeface="+mn-ea"/>
                <a:cs typeface="+mn-cs"/>
              </a:rPr>
              <a:t> demandant à </a:t>
            </a:r>
            <a:r>
              <a:rPr lang="en-CA" sz="1200" b="0" i="0" kern="1200" dirty="0" err="1">
                <a:solidFill>
                  <a:schemeClr val="tx1"/>
                </a:solidFill>
                <a:effectLst/>
                <a:latin typeface="+mn-lt"/>
                <a:ea typeface="+mn-ea"/>
                <a:cs typeface="+mn-cs"/>
              </a:rPr>
              <a:t>l’audience</a:t>
            </a:r>
            <a:r>
              <a:rPr lang="en-CA" sz="1200" b="0" i="0" kern="1200" dirty="0">
                <a:solidFill>
                  <a:schemeClr val="tx1"/>
                </a:solidFill>
                <a:effectLst/>
                <a:latin typeface="+mn-lt"/>
                <a:ea typeface="+mn-ea"/>
                <a:cs typeface="+mn-cs"/>
              </a:rPr>
              <a:t> de voter sur le ‘chat’ qui sera </a:t>
            </a:r>
            <a:r>
              <a:rPr lang="en-CA" sz="1200" b="0" i="0" kern="1200" dirty="0" err="1">
                <a:solidFill>
                  <a:schemeClr val="tx1"/>
                </a:solidFill>
                <a:effectLst/>
                <a:latin typeface="+mn-lt"/>
                <a:ea typeface="+mn-ea"/>
                <a:cs typeface="+mn-cs"/>
              </a:rPr>
              <a:t>utilisé</a:t>
            </a:r>
            <a:r>
              <a:rPr lang="en-CA" sz="1200" b="0" i="0" kern="1200" dirty="0">
                <a:solidFill>
                  <a:schemeClr val="tx1"/>
                </a:solidFill>
                <a:effectLst/>
                <a:latin typeface="+mn-lt"/>
                <a:ea typeface="+mn-ea"/>
                <a:cs typeface="+mn-cs"/>
              </a:rPr>
              <a:t> sur la </a:t>
            </a:r>
            <a:r>
              <a:rPr lang="en-CA" sz="1200" b="0" i="0" kern="1200" dirty="0" err="1">
                <a:solidFill>
                  <a:schemeClr val="tx1"/>
                </a:solidFill>
                <a:effectLst/>
                <a:latin typeface="+mn-lt"/>
                <a:ea typeface="+mn-ea"/>
                <a:cs typeface="+mn-cs"/>
              </a:rPr>
              <a:t>plateforme</a:t>
            </a:r>
            <a:r>
              <a:rPr lang="en-CA" sz="1200" b="0" i="0" kern="1200" dirty="0">
                <a:solidFill>
                  <a:schemeClr val="tx1"/>
                </a:solidFill>
                <a:effectLst/>
                <a:latin typeface="+mn-lt"/>
                <a:ea typeface="+mn-ea"/>
                <a:cs typeface="+mn-cs"/>
              </a:rPr>
              <a:t> du local.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64BA6C-4CB7-480A-BF72-42F5E62EE60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73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Pour le </a:t>
            </a:r>
            <a:r>
              <a:rPr lang="fr-FR" dirty="0" err="1"/>
              <a:t>Lp</a:t>
            </a:r>
            <a:r>
              <a:rPr lang="fr-FR" dirty="0"/>
              <a:t>(a) c'est la </a:t>
            </a:r>
            <a:r>
              <a:rPr lang="fr-FR" dirty="0" err="1"/>
              <a:t>recommendation</a:t>
            </a:r>
            <a:r>
              <a:rPr lang="fr-FR" dirty="0"/>
              <a:t> 2021. Le présentateur doit expliquer la rationnelle.  Le seul changement en 2021 est le dosage de la </a:t>
            </a:r>
            <a:r>
              <a:rPr lang="fr-FR" dirty="0" err="1"/>
              <a:t>lp</a:t>
            </a:r>
            <a:r>
              <a:rPr lang="fr-FR" dirty="0"/>
              <a:t>(a) pour tous.  Ce sont les nouvelles recommandations selon les évidences, publiées depuis 2016.</a:t>
            </a:r>
          </a:p>
          <a:p>
            <a:endParaRPr lang="en-CA" dirty="0"/>
          </a:p>
        </p:txBody>
      </p:sp>
      <p:sp>
        <p:nvSpPr>
          <p:cNvPr id="4" name="Slide Number Placeholder 3"/>
          <p:cNvSpPr>
            <a:spLocks noGrp="1"/>
          </p:cNvSpPr>
          <p:nvPr>
            <p:ph type="sldNum" sz="quarter" idx="5"/>
          </p:nvPr>
        </p:nvSpPr>
        <p:spPr/>
        <p:txBody>
          <a:bodyPr/>
          <a:lstStyle/>
          <a:p>
            <a:fld id="{E89F8AE9-9459-CE42-9812-753813584964}" type="slidenum">
              <a:rPr lang="fr-FR" smtClean="0"/>
              <a:pPr/>
              <a:t>12</a:t>
            </a:fld>
            <a:endParaRPr lang="fr-FR"/>
          </a:p>
        </p:txBody>
      </p:sp>
    </p:spTree>
    <p:extLst>
      <p:ext uri="{BB962C8B-B14F-4D97-AF65-F5344CB8AC3E}">
        <p14:creationId xmlns:p14="http://schemas.microsoft.com/office/powerpoint/2010/main" val="1108046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Alors, qui devons-nous traiter?</a:t>
            </a:r>
          </a:p>
          <a:p>
            <a:r>
              <a:rPr lang="fr-FR" dirty="0"/>
              <a:t>La première approche consiste à prendre en considération les facteurs de risque qui sont de 2 types: modifiables et non-modifiables.</a:t>
            </a:r>
          </a:p>
          <a:p>
            <a:r>
              <a:rPr lang="fr-FR" dirty="0"/>
              <a:t>Dans les facteurs de risque non-modifiables, il y a l’âge du patient que le patient soit un homme ou une femme et l’histoire de MCV dans la famille.</a:t>
            </a:r>
          </a:p>
          <a:p>
            <a:r>
              <a:rPr lang="fr-FR" dirty="0"/>
              <a:t>Par contre là où on peut agir, c’est lorsque le patient présente du diabète, de l’hypertension artérielle, une dyslipidémie, qu’il fume, ne bouge pas ou est en surpoids.</a:t>
            </a:r>
          </a:p>
        </p:txBody>
      </p:sp>
      <p:sp>
        <p:nvSpPr>
          <p:cNvPr id="4" name="Espace réservé du numéro de diapositive 3"/>
          <p:cNvSpPr>
            <a:spLocks noGrp="1"/>
          </p:cNvSpPr>
          <p:nvPr>
            <p:ph type="sldNum" sz="quarter" idx="5"/>
          </p:nvPr>
        </p:nvSpPr>
        <p:spPr/>
        <p:txBody>
          <a:bodyPr/>
          <a:lstStyle/>
          <a:p>
            <a:fld id="{45045634-8917-6442-A50D-DCBEB5794784}" type="slidenum">
              <a:rPr lang="fr-FR" smtClean="0"/>
              <a:pPr/>
              <a:t>13</a:t>
            </a:fld>
            <a:endParaRPr lang="fr-FR"/>
          </a:p>
        </p:txBody>
      </p:sp>
    </p:spTree>
    <p:extLst>
      <p:ext uri="{BB962C8B-B14F-4D97-AF65-F5344CB8AC3E}">
        <p14:creationId xmlns:p14="http://schemas.microsoft.com/office/powerpoint/2010/main" val="3862951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  </a:t>
            </a:r>
          </a:p>
          <a:p>
            <a:r>
              <a:rPr lang="en-CA" dirty="0"/>
              <a:t>Evaluation du </a:t>
            </a:r>
            <a:r>
              <a:rPr lang="en-CA" dirty="0" err="1"/>
              <a:t>risque</a:t>
            </a:r>
            <a:r>
              <a:rPr lang="en-CA" dirty="0"/>
              <a:t> CV:  </a:t>
            </a:r>
            <a:r>
              <a:rPr lang="en-CA" dirty="0" err="1"/>
              <a:t>êtes-vous</a:t>
            </a:r>
            <a:r>
              <a:rPr lang="en-CA" dirty="0"/>
              <a:t> </a:t>
            </a:r>
            <a:r>
              <a:rPr lang="en-CA" dirty="0" err="1"/>
              <a:t>confortable</a:t>
            </a:r>
            <a:r>
              <a:rPr lang="en-CA" dirty="0"/>
              <a:t> à </a:t>
            </a:r>
            <a:r>
              <a:rPr lang="en-CA" dirty="0" err="1"/>
              <a:t>utiliser</a:t>
            </a:r>
            <a:r>
              <a:rPr lang="en-CA" dirty="0"/>
              <a:t> </a:t>
            </a:r>
            <a:r>
              <a:rPr lang="en-CA" dirty="0" err="1"/>
              <a:t>cette</a:t>
            </a:r>
            <a:r>
              <a:rPr lang="en-CA" dirty="0"/>
              <a:t> </a:t>
            </a:r>
            <a:r>
              <a:rPr lang="en-CA" dirty="0" err="1"/>
              <a:t>évaluation</a:t>
            </a:r>
            <a:r>
              <a:rPr lang="en-CA" dirty="0"/>
              <a:t>?</a:t>
            </a:r>
          </a:p>
          <a:p>
            <a:endParaRPr lang="en-CA" dirty="0"/>
          </a:p>
          <a:p>
            <a:endParaRPr lang="en-CA" dirty="0"/>
          </a:p>
          <a:p>
            <a:r>
              <a:rPr lang="en-CA" sz="1400" b="1" u="sng" kern="1200" dirty="0" err="1">
                <a:solidFill>
                  <a:schemeClr val="tx1"/>
                </a:solidFill>
                <a:effectLst/>
                <a:latin typeface="+mn-lt"/>
                <a:ea typeface="+mn-ea"/>
                <a:cs typeface="+mn-cs"/>
              </a:rPr>
              <a:t>Demandez</a:t>
            </a:r>
            <a:r>
              <a:rPr lang="en-CA" sz="1400" b="1" u="sng" kern="1200" dirty="0">
                <a:solidFill>
                  <a:schemeClr val="tx1"/>
                </a:solidFill>
                <a:effectLst/>
                <a:latin typeface="+mn-lt"/>
                <a:ea typeface="+mn-ea"/>
                <a:cs typeface="+mn-cs"/>
              </a:rPr>
              <a:t> à </a:t>
            </a:r>
            <a:r>
              <a:rPr lang="en-CA" sz="1400" b="1" u="sng" kern="1200" dirty="0" err="1">
                <a:solidFill>
                  <a:schemeClr val="tx1"/>
                </a:solidFill>
                <a:effectLst/>
                <a:latin typeface="+mn-lt"/>
                <a:ea typeface="+mn-ea"/>
                <a:cs typeface="+mn-cs"/>
              </a:rPr>
              <a:t>l’audience</a:t>
            </a:r>
            <a:r>
              <a:rPr lang="en-CA" sz="1400" b="1" u="sng"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s’ils</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sont</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confortables</a:t>
            </a:r>
            <a:r>
              <a:rPr lang="en-CA" sz="1200" kern="1200" dirty="0">
                <a:solidFill>
                  <a:schemeClr val="tx1"/>
                </a:solidFill>
                <a:effectLst/>
                <a:latin typeface="+mn-lt"/>
                <a:ea typeface="+mn-ea"/>
                <a:cs typeface="+mn-cs"/>
              </a:rPr>
              <a:t> à </a:t>
            </a:r>
            <a:r>
              <a:rPr lang="en-CA" sz="1200" kern="1200" dirty="0" err="1">
                <a:solidFill>
                  <a:schemeClr val="tx1"/>
                </a:solidFill>
                <a:effectLst/>
                <a:latin typeface="+mn-lt"/>
                <a:ea typeface="+mn-ea"/>
                <a:cs typeface="+mn-cs"/>
              </a:rPr>
              <a:t>utiliser</a:t>
            </a:r>
            <a:r>
              <a:rPr lang="en-CA" sz="1200" kern="1200" dirty="0">
                <a:solidFill>
                  <a:schemeClr val="tx1"/>
                </a:solidFill>
                <a:effectLst/>
                <a:latin typeface="+mn-lt"/>
                <a:ea typeface="+mn-ea"/>
                <a:cs typeface="+mn-cs"/>
              </a:rPr>
              <a:t> un </a:t>
            </a:r>
            <a:r>
              <a:rPr lang="en-CA" sz="1200" kern="1200" dirty="0" err="1">
                <a:solidFill>
                  <a:schemeClr val="tx1"/>
                </a:solidFill>
                <a:effectLst/>
                <a:latin typeface="+mn-lt"/>
                <a:ea typeface="+mn-ea"/>
                <a:cs typeface="+mn-cs"/>
              </a:rPr>
              <a:t>algorithme</a:t>
            </a:r>
            <a:r>
              <a:rPr lang="en-CA" sz="1200" kern="1200" dirty="0">
                <a:solidFill>
                  <a:schemeClr val="tx1"/>
                </a:solidFill>
                <a:effectLst/>
                <a:latin typeface="+mn-lt"/>
                <a:ea typeface="+mn-ea"/>
                <a:cs typeface="+mn-cs"/>
              </a:rPr>
              <a:t> pour </a:t>
            </a:r>
            <a:r>
              <a:rPr lang="en-CA" sz="1200" kern="1200" dirty="0" err="1">
                <a:solidFill>
                  <a:schemeClr val="tx1"/>
                </a:solidFill>
                <a:effectLst/>
                <a:latin typeface="+mn-lt"/>
                <a:ea typeface="+mn-ea"/>
                <a:cs typeface="+mn-cs"/>
              </a:rPr>
              <a:t>évaluer</a:t>
            </a:r>
            <a:r>
              <a:rPr lang="en-CA" sz="1200" kern="1200" dirty="0">
                <a:solidFill>
                  <a:schemeClr val="tx1"/>
                </a:solidFill>
                <a:effectLst/>
                <a:latin typeface="+mn-lt"/>
                <a:ea typeface="+mn-ea"/>
                <a:cs typeface="+mn-cs"/>
              </a:rPr>
              <a:t> le </a:t>
            </a:r>
            <a:r>
              <a:rPr lang="en-CA" sz="1200" kern="1200" dirty="0" err="1">
                <a:solidFill>
                  <a:schemeClr val="tx1"/>
                </a:solidFill>
                <a:effectLst/>
                <a:latin typeface="+mn-lt"/>
                <a:ea typeface="+mn-ea"/>
                <a:cs typeface="+mn-cs"/>
              </a:rPr>
              <a:t>risque</a:t>
            </a:r>
            <a:r>
              <a:rPr lang="en-CA" sz="1200" kern="1200" dirty="0">
                <a:solidFill>
                  <a:schemeClr val="tx1"/>
                </a:solidFill>
                <a:effectLst/>
                <a:latin typeface="+mn-lt"/>
                <a:ea typeface="+mn-ea"/>
                <a:cs typeface="+mn-cs"/>
              </a:rPr>
              <a:t> CV de </a:t>
            </a:r>
            <a:r>
              <a:rPr lang="en-CA" sz="1200" kern="1200" dirty="0" err="1">
                <a:solidFill>
                  <a:schemeClr val="tx1"/>
                </a:solidFill>
                <a:effectLst/>
                <a:latin typeface="+mn-lt"/>
                <a:ea typeface="+mn-ea"/>
                <a:cs typeface="+mn-cs"/>
              </a:rPr>
              <a:t>leurs</a:t>
            </a:r>
            <a:r>
              <a:rPr lang="en-CA" sz="1200" kern="1200" dirty="0">
                <a:solidFill>
                  <a:schemeClr val="tx1"/>
                </a:solidFill>
                <a:effectLst/>
                <a:latin typeface="+mn-lt"/>
                <a:ea typeface="+mn-ea"/>
                <a:cs typeface="+mn-cs"/>
              </a:rPr>
              <a:t> patients</a:t>
            </a:r>
          </a:p>
          <a:p>
            <a:endParaRPr lang="en-CA" sz="1200" kern="1200" dirty="0">
              <a:solidFill>
                <a:schemeClr val="tx1"/>
              </a:solidFill>
              <a:effectLst/>
              <a:latin typeface="+mn-lt"/>
              <a:ea typeface="+mn-ea"/>
              <a:cs typeface="+mn-cs"/>
            </a:endParaRPr>
          </a:p>
          <a:p>
            <a:r>
              <a:rPr lang="en-CA" sz="1200" kern="1200" dirty="0" err="1">
                <a:solidFill>
                  <a:schemeClr val="tx1"/>
                </a:solidFill>
                <a:effectLst/>
                <a:latin typeface="+mn-lt"/>
                <a:ea typeface="+mn-ea"/>
                <a:cs typeface="+mn-cs"/>
              </a:rPr>
              <a:t>Utilisez-vous</a:t>
            </a:r>
            <a:r>
              <a:rPr lang="en-CA" sz="1200" kern="1200" dirty="0">
                <a:solidFill>
                  <a:schemeClr val="tx1"/>
                </a:solidFill>
                <a:effectLst/>
                <a:latin typeface="+mn-lt"/>
                <a:ea typeface="+mn-ea"/>
                <a:cs typeface="+mn-cs"/>
              </a:rPr>
              <a:t> un </a:t>
            </a:r>
            <a:r>
              <a:rPr lang="en-CA" sz="1200" kern="1200" dirty="0" err="1">
                <a:solidFill>
                  <a:schemeClr val="tx1"/>
                </a:solidFill>
                <a:effectLst/>
                <a:latin typeface="+mn-lt"/>
                <a:ea typeface="+mn-ea"/>
                <a:cs typeface="+mn-cs"/>
              </a:rPr>
              <a:t>outil</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en</a:t>
            </a:r>
            <a:r>
              <a:rPr lang="en-CA" sz="1200" kern="1200" dirty="0">
                <a:solidFill>
                  <a:schemeClr val="tx1"/>
                </a:solidFill>
                <a:effectLst/>
                <a:latin typeface="+mn-lt"/>
                <a:ea typeface="+mn-ea"/>
                <a:cs typeface="+mn-cs"/>
              </a:rPr>
              <a:t> particulier pour </a:t>
            </a:r>
            <a:r>
              <a:rPr lang="en-CA" sz="1200" kern="1200" dirty="0" err="1">
                <a:solidFill>
                  <a:schemeClr val="tx1"/>
                </a:solidFill>
                <a:effectLst/>
                <a:latin typeface="+mn-lt"/>
                <a:ea typeface="+mn-ea"/>
                <a:cs typeface="+mn-cs"/>
              </a:rPr>
              <a:t>évaluer</a:t>
            </a:r>
            <a:r>
              <a:rPr lang="en-CA" sz="1200" kern="1200" dirty="0">
                <a:solidFill>
                  <a:schemeClr val="tx1"/>
                </a:solidFill>
                <a:effectLst/>
                <a:latin typeface="+mn-lt"/>
                <a:ea typeface="+mn-ea"/>
                <a:cs typeface="+mn-cs"/>
              </a:rPr>
              <a:t> le </a:t>
            </a:r>
            <a:r>
              <a:rPr lang="en-CA" sz="1200" kern="1200" dirty="0" err="1">
                <a:solidFill>
                  <a:schemeClr val="tx1"/>
                </a:solidFill>
                <a:effectLst/>
                <a:latin typeface="+mn-lt"/>
                <a:ea typeface="+mn-ea"/>
                <a:cs typeface="+mn-cs"/>
              </a:rPr>
              <a:t>risque</a:t>
            </a:r>
            <a:r>
              <a:rPr lang="en-CA" sz="1200" kern="1200" dirty="0">
                <a:solidFill>
                  <a:schemeClr val="tx1"/>
                </a:solidFill>
                <a:effectLst/>
                <a:latin typeface="+mn-lt"/>
                <a:ea typeface="+mn-ea"/>
                <a:cs typeface="+mn-cs"/>
              </a:rPr>
              <a:t>?</a:t>
            </a:r>
          </a:p>
          <a:p>
            <a:endParaRPr lang="en-CA" sz="1200" kern="1200" dirty="0">
              <a:solidFill>
                <a:schemeClr val="tx1"/>
              </a:solidFill>
              <a:effectLst/>
              <a:latin typeface="+mn-lt"/>
              <a:ea typeface="+mn-ea"/>
              <a:cs typeface="+mn-cs"/>
            </a:endParaRPr>
          </a:p>
          <a:p>
            <a:pPr marL="228600" indent="-228600">
              <a:buAutoNum type="arabicPeriod"/>
            </a:pPr>
            <a:r>
              <a:rPr lang="en-CA" sz="1200" kern="1200" dirty="0" err="1">
                <a:solidFill>
                  <a:schemeClr val="tx1"/>
                </a:solidFill>
                <a:effectLst/>
                <a:latin typeface="+mn-lt"/>
                <a:ea typeface="+mn-ea"/>
                <a:cs typeface="+mn-cs"/>
              </a:rPr>
              <a:t>Oui</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celui</a:t>
            </a:r>
            <a:r>
              <a:rPr lang="en-CA" sz="1200" kern="1200" dirty="0">
                <a:solidFill>
                  <a:schemeClr val="tx1"/>
                </a:solidFill>
                <a:effectLst/>
                <a:latin typeface="+mn-lt"/>
                <a:ea typeface="+mn-ea"/>
                <a:cs typeface="+mn-cs"/>
              </a:rPr>
              <a:t> de la Société Canadienne de </a:t>
            </a:r>
            <a:r>
              <a:rPr lang="en-CA" sz="1200" kern="1200" dirty="0" err="1">
                <a:solidFill>
                  <a:schemeClr val="tx1"/>
                </a:solidFill>
                <a:effectLst/>
                <a:latin typeface="+mn-lt"/>
                <a:ea typeface="+mn-ea"/>
                <a:cs typeface="+mn-cs"/>
              </a:rPr>
              <a:t>cardiologie</a:t>
            </a:r>
            <a:endParaRPr lang="en-CA" sz="1200" kern="1200" dirty="0">
              <a:solidFill>
                <a:schemeClr val="tx1"/>
              </a:solidFill>
              <a:effectLst/>
              <a:latin typeface="+mn-lt"/>
              <a:ea typeface="+mn-ea"/>
              <a:cs typeface="+mn-cs"/>
            </a:endParaRPr>
          </a:p>
          <a:p>
            <a:pPr marL="228600" indent="-228600">
              <a:buAutoNum type="arabicPeriod"/>
            </a:pPr>
            <a:r>
              <a:rPr lang="en-CA" sz="1200" kern="1200" dirty="0" err="1">
                <a:solidFill>
                  <a:schemeClr val="tx1"/>
                </a:solidFill>
                <a:effectLst/>
                <a:latin typeface="+mn-lt"/>
                <a:ea typeface="+mn-ea"/>
                <a:cs typeface="+mn-cs"/>
              </a:rPr>
              <a:t>Oui</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celui</a:t>
            </a:r>
            <a:r>
              <a:rPr lang="en-CA" sz="1200" kern="1200" dirty="0">
                <a:solidFill>
                  <a:schemeClr val="tx1"/>
                </a:solidFill>
                <a:effectLst/>
                <a:latin typeface="+mn-lt"/>
                <a:ea typeface="+mn-ea"/>
                <a:cs typeface="+mn-cs"/>
              </a:rPr>
              <a:t> de INESSS</a:t>
            </a:r>
          </a:p>
          <a:p>
            <a:pPr marL="228600" indent="-228600">
              <a:buAutoNum type="arabicPeriod"/>
            </a:pPr>
            <a:r>
              <a:rPr lang="en-CA" sz="1200" kern="1200" dirty="0" err="1">
                <a:solidFill>
                  <a:schemeClr val="tx1"/>
                </a:solidFill>
                <a:effectLst/>
                <a:latin typeface="+mn-lt"/>
                <a:ea typeface="+mn-ea"/>
                <a:cs typeface="+mn-cs"/>
              </a:rPr>
              <a:t>Rarement</a:t>
            </a:r>
            <a:endParaRPr lang="en-CA" sz="1200" kern="1200" dirty="0">
              <a:solidFill>
                <a:schemeClr val="tx1"/>
              </a:solidFill>
              <a:effectLst/>
              <a:latin typeface="+mn-lt"/>
              <a:ea typeface="+mn-ea"/>
              <a:cs typeface="+mn-cs"/>
            </a:endParaRPr>
          </a:p>
          <a:p>
            <a:pPr marL="228600" indent="-228600">
              <a:buAutoNum type="arabicPeriod"/>
            </a:pPr>
            <a:r>
              <a:rPr lang="en-CA" sz="1200" kern="1200" dirty="0">
                <a:solidFill>
                  <a:schemeClr val="tx1"/>
                </a:solidFill>
                <a:effectLst/>
                <a:latin typeface="+mn-lt"/>
                <a:ea typeface="+mn-ea"/>
                <a:cs typeface="+mn-cs"/>
              </a:rPr>
              <a:t>Non</a:t>
            </a:r>
          </a:p>
          <a:p>
            <a:pPr marL="228600" indent="-228600">
              <a:buAutoNum type="arabicPeriod"/>
            </a:pPr>
            <a:endParaRPr lang="en-CA" sz="1200" kern="1200" dirty="0">
              <a:solidFill>
                <a:schemeClr val="tx1"/>
              </a:solidFill>
              <a:effectLst/>
              <a:latin typeface="+mn-lt"/>
              <a:ea typeface="+mn-ea"/>
              <a:cs typeface="+mn-cs"/>
            </a:endParaRPr>
          </a:p>
          <a:p>
            <a:pPr marL="0" indent="0">
              <a:buNone/>
            </a:pP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Application “Poll Everywhere” </a:t>
            </a:r>
            <a:r>
              <a:rPr lang="en-CA" sz="1200" b="0" i="0" kern="1200" dirty="0" err="1">
                <a:solidFill>
                  <a:schemeClr val="tx1"/>
                </a:solidFill>
                <a:effectLst/>
                <a:latin typeface="+mn-lt"/>
                <a:ea typeface="+mn-ea"/>
                <a:cs typeface="+mn-cs"/>
              </a:rPr>
              <a:t>si</a:t>
            </a:r>
            <a:r>
              <a:rPr lang="en-CA" sz="1200" b="0" i="0" kern="1200" dirty="0">
                <a:solidFill>
                  <a:schemeClr val="tx1"/>
                </a:solidFill>
                <a:effectLst/>
                <a:latin typeface="+mn-lt"/>
                <a:ea typeface="+mn-ea"/>
                <a:cs typeface="+mn-cs"/>
              </a:rPr>
              <a:t> le </a:t>
            </a:r>
            <a:r>
              <a:rPr lang="en-CA" sz="1200" b="0" i="0" kern="1200" dirty="0" err="1">
                <a:solidFill>
                  <a:schemeClr val="tx1"/>
                </a:solidFill>
                <a:effectLst/>
                <a:latin typeface="+mn-lt"/>
                <a:ea typeface="+mn-ea"/>
                <a:cs typeface="+mn-cs"/>
              </a:rPr>
              <a:t>conférencier</a:t>
            </a:r>
            <a:r>
              <a:rPr lang="en-CA" sz="1200" b="0" i="0" kern="1200" dirty="0">
                <a:solidFill>
                  <a:schemeClr val="tx1"/>
                </a:solidFill>
                <a:effectLst/>
                <a:latin typeface="+mn-lt"/>
                <a:ea typeface="+mn-ea"/>
                <a:cs typeface="+mn-cs"/>
              </a:rPr>
              <a:t> utilise </a:t>
            </a:r>
            <a:r>
              <a:rPr lang="en-CA" sz="1200" b="0" i="0" kern="1200" dirty="0" err="1">
                <a:solidFill>
                  <a:schemeClr val="tx1"/>
                </a:solidFill>
                <a:effectLst/>
                <a:latin typeface="+mn-lt"/>
                <a:ea typeface="+mn-ea"/>
                <a:cs typeface="+mn-cs"/>
              </a:rPr>
              <a:t>cette</a:t>
            </a:r>
            <a:r>
              <a:rPr lang="en-CA" sz="1200" b="0" i="0" kern="1200" dirty="0">
                <a:solidFill>
                  <a:schemeClr val="tx1"/>
                </a:solidFill>
                <a:effectLst/>
                <a:latin typeface="+mn-lt"/>
                <a:ea typeface="+mn-ea"/>
                <a:cs typeface="+mn-cs"/>
              </a:rPr>
              <a:t> application</a:t>
            </a:r>
            <a:r>
              <a:rPr lang="en-CA" sz="1200" b="1"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application</a:t>
            </a:r>
            <a:r>
              <a:rPr lang="en-CA" sz="1200" b="0" i="0" kern="1200" dirty="0">
                <a:solidFill>
                  <a:schemeClr val="tx1"/>
                </a:solidFill>
                <a:effectLst/>
                <a:latin typeface="+mn-lt"/>
                <a:ea typeface="+mn-ea"/>
                <a:cs typeface="+mn-cs"/>
              </a:rPr>
              <a:t>    </a:t>
            </a:r>
            <a:r>
              <a:rPr lang="en-CA" sz="1200" b="1" i="0" kern="1200" dirty="0">
                <a:solidFill>
                  <a:schemeClr val="tx1"/>
                </a:solidFill>
                <a:effectLst/>
                <a:latin typeface="+mn-lt"/>
                <a:ea typeface="+mn-ea"/>
                <a:cs typeface="+mn-cs"/>
              </a:rPr>
              <a:t>OU</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juste</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en</a:t>
            </a:r>
            <a:r>
              <a:rPr lang="en-CA" sz="1200" b="0" i="0" kern="1200" dirty="0">
                <a:solidFill>
                  <a:schemeClr val="tx1"/>
                </a:solidFill>
                <a:effectLst/>
                <a:latin typeface="+mn-lt"/>
                <a:ea typeface="+mn-ea"/>
                <a:cs typeface="+mn-cs"/>
              </a:rPr>
              <a:t> demandant à </a:t>
            </a:r>
            <a:r>
              <a:rPr lang="en-CA" sz="1200" b="0" i="0" kern="1200" dirty="0" err="1">
                <a:solidFill>
                  <a:schemeClr val="tx1"/>
                </a:solidFill>
                <a:effectLst/>
                <a:latin typeface="+mn-lt"/>
                <a:ea typeface="+mn-ea"/>
                <a:cs typeface="+mn-cs"/>
              </a:rPr>
              <a:t>l’audience</a:t>
            </a:r>
            <a:r>
              <a:rPr lang="en-CA" sz="1200" b="0" i="0" kern="1200" dirty="0">
                <a:solidFill>
                  <a:schemeClr val="tx1"/>
                </a:solidFill>
                <a:effectLst/>
                <a:latin typeface="+mn-lt"/>
                <a:ea typeface="+mn-ea"/>
                <a:cs typeface="+mn-cs"/>
              </a:rPr>
              <a:t> de voter sur le ‘chat’ qui sera </a:t>
            </a:r>
            <a:r>
              <a:rPr lang="en-CA" sz="1200" b="0" i="0" kern="1200" dirty="0" err="1">
                <a:solidFill>
                  <a:schemeClr val="tx1"/>
                </a:solidFill>
                <a:effectLst/>
                <a:latin typeface="+mn-lt"/>
                <a:ea typeface="+mn-ea"/>
                <a:cs typeface="+mn-cs"/>
              </a:rPr>
              <a:t>utilisé</a:t>
            </a:r>
            <a:r>
              <a:rPr lang="en-CA" sz="1200" b="0" i="0" kern="1200" dirty="0">
                <a:solidFill>
                  <a:schemeClr val="tx1"/>
                </a:solidFill>
                <a:effectLst/>
                <a:latin typeface="+mn-lt"/>
                <a:ea typeface="+mn-ea"/>
                <a:cs typeface="+mn-cs"/>
              </a:rPr>
              <a:t> sur la </a:t>
            </a:r>
            <a:r>
              <a:rPr lang="en-CA" sz="1200" b="0" i="0" kern="1200" dirty="0" err="1">
                <a:solidFill>
                  <a:schemeClr val="tx1"/>
                </a:solidFill>
                <a:effectLst/>
                <a:latin typeface="+mn-lt"/>
                <a:ea typeface="+mn-ea"/>
                <a:cs typeface="+mn-cs"/>
              </a:rPr>
              <a:t>plateforme</a:t>
            </a:r>
            <a:r>
              <a:rPr lang="en-CA" sz="1200" b="0" i="0" kern="1200" dirty="0">
                <a:solidFill>
                  <a:schemeClr val="tx1"/>
                </a:solidFill>
                <a:effectLst/>
                <a:latin typeface="+mn-lt"/>
                <a:ea typeface="+mn-ea"/>
                <a:cs typeface="+mn-cs"/>
              </a:rPr>
              <a:t> du local.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E89F8AE9-9459-CE42-9812-753813584964}" type="slidenum">
              <a:rPr lang="fr-FR" smtClean="0"/>
              <a:pPr/>
              <a:t>14</a:t>
            </a:fld>
            <a:endParaRPr lang="fr-FR"/>
          </a:p>
        </p:txBody>
      </p:sp>
    </p:spTree>
    <p:extLst>
      <p:ext uri="{BB962C8B-B14F-4D97-AF65-F5344CB8AC3E}">
        <p14:creationId xmlns:p14="http://schemas.microsoft.com/office/powerpoint/2010/main" val="530298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L’information sur le risque cardiovasculaire du patient à 10 ans permet aussi d’identifier les facteurs de risque sur lesquels il faudrait travailler, et </a:t>
            </a:r>
            <a:r>
              <a:rPr lang="fr-FR" b="1" dirty="0"/>
              <a:t>de voir l’impact que ça aurait, </a:t>
            </a:r>
            <a:r>
              <a:rPr lang="fr-FR" dirty="0"/>
              <a:t>ce qui procure une bonne source de motivation pour le patient.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3"/>
              </a:rPr>
              <a:t>https://www.inesss.qc.ca/fileadmin/doc/INESSS/Algo_statines/Prevcardiosans/PrevRisqueCV-sans-algo_10.pdf</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r>
              <a:rPr lang="fr-FR" dirty="0"/>
              <a:t>Il y aussi la calculatrice sur le site de la Société canadienne de cardiologie:  </a:t>
            </a:r>
            <a:r>
              <a:rPr lang="en-CA" dirty="0">
                <a:hlinkClick r:id="rId4"/>
              </a:rPr>
              <a:t>http://www.cardiorisk.fr/</a:t>
            </a:r>
            <a:endParaRPr lang="en-CA"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45045634-8917-6442-A50D-DCBEB5794784}" type="slidenum">
              <a:rPr lang="fr-FR" smtClean="0"/>
              <a:pPr/>
              <a:t>15</a:t>
            </a:fld>
            <a:endParaRPr lang="fr-FR"/>
          </a:p>
        </p:txBody>
      </p:sp>
    </p:spTree>
    <p:extLst>
      <p:ext uri="{BB962C8B-B14F-4D97-AF65-F5344CB8AC3E}">
        <p14:creationId xmlns:p14="http://schemas.microsoft.com/office/powerpoint/2010/main" val="3704004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a:xfrm>
            <a:off x="651075" y="4388975"/>
            <a:ext cx="5486400" cy="3600450"/>
          </a:xfrm>
        </p:spPr>
        <p:txBody>
          <a:bodyPr/>
          <a:lstStyle/>
          <a:p>
            <a:r>
              <a:rPr lang="fr-CA" sz="1200" b="0" i="0" u="none" strike="noStrike" kern="1200" dirty="0">
                <a:solidFill>
                  <a:schemeClr val="tx1"/>
                </a:solidFill>
                <a:effectLst/>
                <a:latin typeface="+mn-lt"/>
                <a:ea typeface="+mn-ea"/>
                <a:cs typeface="+mn-cs"/>
              </a:rPr>
              <a:t>Dans certains DME, comme </a:t>
            </a:r>
            <a:r>
              <a:rPr lang="fr-CA" sz="1200" b="0" i="0" u="none" strike="noStrike" kern="1200" dirty="0" err="1">
                <a:solidFill>
                  <a:schemeClr val="tx1"/>
                </a:solidFill>
                <a:effectLst/>
                <a:latin typeface="+mn-lt"/>
                <a:ea typeface="+mn-ea"/>
                <a:cs typeface="+mn-cs"/>
              </a:rPr>
              <a:t>Omnimed</a:t>
            </a:r>
            <a:r>
              <a:rPr lang="fr-CA" sz="1200" b="0" i="0" u="none" strike="noStrike" kern="1200" dirty="0">
                <a:solidFill>
                  <a:schemeClr val="tx1"/>
                </a:solidFill>
                <a:effectLst/>
                <a:latin typeface="+mn-lt"/>
                <a:ea typeface="+mn-ea"/>
                <a:cs typeface="+mn-cs"/>
              </a:rPr>
              <a:t>, la calculatrice de risque ne double pas le risque pour les personnes de plus de 59 ans, avec histoire familiale, puisque le score de Framingham modifié est utilisé et que « le pourcentage de risque de maladie cardiovasculaire est automatiquement doublé pour les individus âgés de 30 à 59 ans sans diabète s’il existe des antécédents familiaux positifs de maladie cardiovasculaire précoce dans un membre de la famille immédiate avant 55 ans pour les hommes et avant 65 ans pour les femmes. Ceci est connu comme le score de risque de Framingham modifié »</a:t>
            </a:r>
            <a:endParaRPr lang="fr-FR" dirty="0"/>
          </a:p>
        </p:txBody>
      </p:sp>
      <p:sp>
        <p:nvSpPr>
          <p:cNvPr id="4" name="Espace réservé du numéro de diapositive 3"/>
          <p:cNvSpPr>
            <a:spLocks noGrp="1"/>
          </p:cNvSpPr>
          <p:nvPr>
            <p:ph type="sldNum" sz="quarter" idx="5"/>
          </p:nvPr>
        </p:nvSpPr>
        <p:spPr/>
        <p:txBody>
          <a:bodyPr/>
          <a:lstStyle/>
          <a:p>
            <a:fld id="{E89F8AE9-9459-CE42-9812-753813584964}" type="slidenum">
              <a:rPr lang="fr-FR" smtClean="0"/>
              <a:pPr/>
              <a:t>16</a:t>
            </a:fld>
            <a:endParaRPr lang="fr-FR"/>
          </a:p>
        </p:txBody>
      </p:sp>
    </p:spTree>
    <p:extLst>
      <p:ext uri="{BB962C8B-B14F-4D97-AF65-F5344CB8AC3E}">
        <p14:creationId xmlns:p14="http://schemas.microsoft.com/office/powerpoint/2010/main" val="125621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référence est ajoutée.</a:t>
            </a:r>
          </a:p>
          <a:p>
            <a:endParaRPr lang="fr-FR" dirty="0"/>
          </a:p>
          <a:p>
            <a:r>
              <a:rPr lang="fr-FR" dirty="0"/>
              <a:t>Pour les initiales dans les notes au conférencier:</a:t>
            </a:r>
          </a:p>
          <a:p>
            <a:endParaRPr lang="fr-FR" dirty="0"/>
          </a:p>
          <a:p>
            <a:r>
              <a:rPr lang="fr-FR" dirty="0"/>
              <a:t>IG: intolérance aux glucides, CAC : score calcique coronarien</a:t>
            </a:r>
          </a:p>
          <a:p>
            <a:endParaRPr lang="en-CA" dirty="0"/>
          </a:p>
          <a:p>
            <a:r>
              <a:rPr lang="en-CA" dirty="0" err="1"/>
              <a:t>En</a:t>
            </a:r>
            <a:r>
              <a:rPr lang="en-CA" dirty="0"/>
              <a:t> prevention </a:t>
            </a:r>
            <a:r>
              <a:rPr lang="en-CA" dirty="0" err="1"/>
              <a:t>primaire</a:t>
            </a:r>
            <a:r>
              <a:rPr lang="en-CA" dirty="0"/>
              <a:t>, il y a des </a:t>
            </a:r>
            <a:r>
              <a:rPr lang="en-CA" dirty="0" err="1"/>
              <a:t>données</a:t>
            </a:r>
            <a:r>
              <a:rPr lang="en-CA" dirty="0"/>
              <a:t> </a:t>
            </a:r>
            <a:r>
              <a:rPr lang="en-CA" dirty="0" err="1"/>
              <a:t>récentes</a:t>
            </a:r>
            <a:r>
              <a:rPr lang="en-CA" dirty="0"/>
              <a:t> pour </a:t>
            </a:r>
            <a:r>
              <a:rPr lang="en-CA" dirty="0" err="1"/>
              <a:t>une</a:t>
            </a:r>
            <a:r>
              <a:rPr lang="en-CA" dirty="0"/>
              <a:t> </a:t>
            </a:r>
            <a:r>
              <a:rPr lang="en-CA" dirty="0" err="1"/>
              <a:t>meilleure</a:t>
            </a:r>
            <a:r>
              <a:rPr lang="en-CA" dirty="0"/>
              <a:t> correlation pour le non-HDL, </a:t>
            </a:r>
            <a:r>
              <a:rPr lang="en-CA" dirty="0" err="1"/>
              <a:t>l’apo</a:t>
            </a:r>
            <a:r>
              <a:rPr lang="en-CA" dirty="0"/>
              <a:t> B et le LDL-C.  </a:t>
            </a:r>
            <a:r>
              <a:rPr lang="en-CA" dirty="0" err="1"/>
              <a:t>C’est</a:t>
            </a:r>
            <a:r>
              <a:rPr lang="en-CA" dirty="0"/>
              <a:t> la raison de </a:t>
            </a:r>
            <a:r>
              <a:rPr lang="en-CA" dirty="0" err="1"/>
              <a:t>l’ajustement</a:t>
            </a:r>
            <a:r>
              <a:rPr lang="en-CA" dirty="0"/>
              <a:t> des </a:t>
            </a:r>
            <a:r>
              <a:rPr lang="en-CA" dirty="0" err="1"/>
              <a:t>valeurs</a:t>
            </a:r>
            <a:r>
              <a:rPr lang="en-CA" dirty="0"/>
              <a:t>.</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Times New Roman" panose="02020603050405020304" pitchFamily="18" charset="0"/>
              </a:rPr>
              <a:t>Pour les NNT,  </a:t>
            </a:r>
            <a:r>
              <a:rPr lang="en-CA" sz="1800" dirty="0" err="1">
                <a:effectLst/>
                <a:latin typeface="Calibri" panose="020F0502020204030204" pitchFamily="34" charset="0"/>
                <a:ea typeface="Times New Roman" panose="02020603050405020304" pitchFamily="18" charset="0"/>
              </a:rPr>
              <a:t>ces</a:t>
            </a:r>
            <a:r>
              <a:rPr lang="en-CA" sz="1800" dirty="0">
                <a:effectLst/>
                <a:latin typeface="Calibri" panose="020F0502020204030204" pitchFamily="34" charset="0"/>
                <a:ea typeface="Times New Roman" panose="02020603050405020304" pitchFamily="18" charset="0"/>
              </a:rPr>
              <a:t> chiffres </a:t>
            </a:r>
            <a:r>
              <a:rPr lang="en-CA" sz="1800" dirty="0" err="1">
                <a:effectLst/>
                <a:latin typeface="Calibri" panose="020F0502020204030204" pitchFamily="34" charset="0"/>
                <a:ea typeface="Times New Roman" panose="02020603050405020304" pitchFamily="18" charset="0"/>
              </a:rPr>
              <a:t>n’ont</a:t>
            </a:r>
            <a:r>
              <a:rPr lang="en-CA" sz="1800" dirty="0">
                <a:effectLst/>
                <a:latin typeface="Calibri" panose="020F0502020204030204" pitchFamily="34" charset="0"/>
                <a:ea typeface="Times New Roman" panose="02020603050405020304" pitchFamily="18" charset="0"/>
              </a:rPr>
              <a:t> pas </a:t>
            </a:r>
            <a:r>
              <a:rPr lang="en-CA" sz="1800" dirty="0" err="1">
                <a:effectLst/>
                <a:latin typeface="Calibri" panose="020F0502020204030204" pitchFamily="34" charset="0"/>
                <a:ea typeface="Times New Roman" panose="02020603050405020304" pitchFamily="18" charset="0"/>
              </a:rPr>
              <a:t>été</a:t>
            </a:r>
            <a:r>
              <a:rPr lang="en-CA" sz="1800" dirty="0">
                <a:effectLst/>
                <a:latin typeface="Calibri" panose="020F0502020204030204" pitchFamily="34" charset="0"/>
                <a:ea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rPr>
              <a:t>ajoutés</a:t>
            </a:r>
            <a:r>
              <a:rPr lang="en-CA" sz="1800" dirty="0">
                <a:effectLst/>
                <a:latin typeface="Calibri" panose="020F0502020204030204" pitchFamily="34" charset="0"/>
                <a:ea typeface="Times New Roman" panose="02020603050405020304" pitchFamily="18" charset="0"/>
              </a:rPr>
              <a:t> par le </a:t>
            </a:r>
            <a:r>
              <a:rPr lang="en-CA" sz="1800" dirty="0" err="1">
                <a:effectLst/>
                <a:latin typeface="Calibri" panose="020F0502020204030204" pitchFamily="34" charset="0"/>
                <a:ea typeface="Times New Roman" panose="02020603050405020304" pitchFamily="18" charset="0"/>
              </a:rPr>
              <a:t>comité</a:t>
            </a:r>
            <a:r>
              <a:rPr lang="en-CA" sz="1800" dirty="0">
                <a:effectLst/>
                <a:latin typeface="Calibri" panose="020F0502020204030204" pitchFamily="34" charset="0"/>
                <a:ea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rPr>
              <a:t>scientifique</a:t>
            </a:r>
            <a:r>
              <a:rPr lang="en-CA" sz="1800" dirty="0">
                <a:effectLst/>
                <a:latin typeface="Calibri" panose="020F0502020204030204" pitchFamily="34" charset="0"/>
                <a:ea typeface="Times New Roman" panose="02020603050405020304" pitchFamily="18" charset="0"/>
              </a:rPr>
              <a:t> responsible des </a:t>
            </a:r>
            <a:r>
              <a:rPr lang="en-CA" sz="1800" dirty="0" err="1">
                <a:effectLst/>
                <a:latin typeface="Calibri" panose="020F0502020204030204" pitchFamily="34" charset="0"/>
                <a:ea typeface="Times New Roman" panose="02020603050405020304" pitchFamily="18" charset="0"/>
              </a:rPr>
              <a:t>nouvelles</a:t>
            </a:r>
            <a:r>
              <a:rPr lang="en-CA" sz="1800" dirty="0">
                <a:effectLst/>
                <a:latin typeface="Calibri" panose="020F0502020204030204" pitchFamily="34" charset="0"/>
                <a:ea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rPr>
              <a:t>lignes</a:t>
            </a:r>
            <a:r>
              <a:rPr lang="en-CA" sz="1800" dirty="0">
                <a:effectLst/>
                <a:latin typeface="Calibri" panose="020F0502020204030204" pitchFamily="34" charset="0"/>
                <a:ea typeface="Times New Roman" panose="02020603050405020304" pitchFamily="18" charset="0"/>
              </a:rPr>
              <a:t> directrices.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Times New Roman" panose="02020603050405020304" pitchFamily="18" charset="0"/>
              </a:rPr>
              <a:t> </a:t>
            </a:r>
            <a:endParaRPr lang="en-CA" dirty="0"/>
          </a:p>
        </p:txBody>
      </p:sp>
      <p:sp>
        <p:nvSpPr>
          <p:cNvPr id="4" name="Slide Number Placeholder 3"/>
          <p:cNvSpPr>
            <a:spLocks noGrp="1"/>
          </p:cNvSpPr>
          <p:nvPr>
            <p:ph type="sldNum" sz="quarter" idx="5"/>
          </p:nvPr>
        </p:nvSpPr>
        <p:spPr/>
        <p:txBody>
          <a:bodyPr/>
          <a:lstStyle/>
          <a:p>
            <a:fld id="{E89F8AE9-9459-CE42-9812-753813584964}" type="slidenum">
              <a:rPr lang="fr-FR" smtClean="0"/>
              <a:pPr/>
              <a:t>17</a:t>
            </a:fld>
            <a:endParaRPr lang="fr-FR"/>
          </a:p>
        </p:txBody>
      </p:sp>
    </p:spTree>
    <p:extLst>
      <p:ext uri="{BB962C8B-B14F-4D97-AF65-F5344CB8AC3E}">
        <p14:creationId xmlns:p14="http://schemas.microsoft.com/office/powerpoint/2010/main" val="2376160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Est-ce que vous êtes confortables à utiliser l’un de ces tests?</a:t>
            </a:r>
          </a:p>
          <a:p>
            <a:endParaRPr lang="en-CA" dirty="0"/>
          </a:p>
          <a:p>
            <a:pPr marL="228600" indent="-228600">
              <a:buAutoNum type="arabicPeriod"/>
            </a:pPr>
            <a:r>
              <a:rPr lang="en-CA" sz="1200" kern="1200" dirty="0" err="1">
                <a:solidFill>
                  <a:schemeClr val="tx1"/>
                </a:solidFill>
                <a:effectLst/>
                <a:latin typeface="+mn-lt"/>
                <a:ea typeface="+mn-ea"/>
                <a:cs typeface="+mn-cs"/>
              </a:rPr>
              <a:t>Oui</a:t>
            </a:r>
            <a:endParaRPr lang="en-CA" sz="1200" kern="1200" dirty="0">
              <a:solidFill>
                <a:schemeClr val="tx1"/>
              </a:solidFill>
              <a:effectLst/>
              <a:latin typeface="+mn-lt"/>
              <a:ea typeface="+mn-ea"/>
              <a:cs typeface="+mn-cs"/>
            </a:endParaRPr>
          </a:p>
          <a:p>
            <a:pPr marL="228600" indent="-228600">
              <a:buAutoNum type="arabicPeriod"/>
            </a:pPr>
            <a:r>
              <a:rPr lang="en-CA" sz="1200" kern="1200" dirty="0">
                <a:solidFill>
                  <a:schemeClr val="tx1"/>
                </a:solidFill>
                <a:effectLst/>
                <a:latin typeface="+mn-lt"/>
                <a:ea typeface="+mn-ea"/>
                <a:cs typeface="+mn-cs"/>
              </a:rPr>
              <a:t>Non</a:t>
            </a:r>
          </a:p>
          <a:p>
            <a:pPr marL="228600" indent="-228600">
              <a:buAutoNum type="arabicPeriod"/>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Application “Poll Everywhere” </a:t>
            </a:r>
            <a:r>
              <a:rPr lang="en-CA" sz="1200" b="0" i="0" kern="1200" dirty="0" err="1">
                <a:solidFill>
                  <a:schemeClr val="tx1"/>
                </a:solidFill>
                <a:effectLst/>
                <a:latin typeface="+mn-lt"/>
                <a:ea typeface="+mn-ea"/>
                <a:cs typeface="+mn-cs"/>
              </a:rPr>
              <a:t>si</a:t>
            </a:r>
            <a:r>
              <a:rPr lang="en-CA" sz="1200" b="0" i="0" kern="1200" dirty="0">
                <a:solidFill>
                  <a:schemeClr val="tx1"/>
                </a:solidFill>
                <a:effectLst/>
                <a:latin typeface="+mn-lt"/>
                <a:ea typeface="+mn-ea"/>
                <a:cs typeface="+mn-cs"/>
              </a:rPr>
              <a:t> le </a:t>
            </a:r>
            <a:r>
              <a:rPr lang="en-CA" sz="1200" b="0" i="0" kern="1200" dirty="0" err="1">
                <a:solidFill>
                  <a:schemeClr val="tx1"/>
                </a:solidFill>
                <a:effectLst/>
                <a:latin typeface="+mn-lt"/>
                <a:ea typeface="+mn-ea"/>
                <a:cs typeface="+mn-cs"/>
              </a:rPr>
              <a:t>conférencier</a:t>
            </a:r>
            <a:r>
              <a:rPr lang="en-CA" sz="1200" b="0" i="0" kern="1200" dirty="0">
                <a:solidFill>
                  <a:schemeClr val="tx1"/>
                </a:solidFill>
                <a:effectLst/>
                <a:latin typeface="+mn-lt"/>
                <a:ea typeface="+mn-ea"/>
                <a:cs typeface="+mn-cs"/>
              </a:rPr>
              <a:t> utilise </a:t>
            </a:r>
            <a:r>
              <a:rPr lang="en-CA" sz="1200" b="0" i="0" kern="1200" dirty="0" err="1">
                <a:solidFill>
                  <a:schemeClr val="tx1"/>
                </a:solidFill>
                <a:effectLst/>
                <a:latin typeface="+mn-lt"/>
                <a:ea typeface="+mn-ea"/>
                <a:cs typeface="+mn-cs"/>
              </a:rPr>
              <a:t>cette</a:t>
            </a:r>
            <a:r>
              <a:rPr lang="en-CA" sz="1200" b="0" i="0" kern="1200" dirty="0">
                <a:solidFill>
                  <a:schemeClr val="tx1"/>
                </a:solidFill>
                <a:effectLst/>
                <a:latin typeface="+mn-lt"/>
                <a:ea typeface="+mn-ea"/>
                <a:cs typeface="+mn-cs"/>
              </a:rPr>
              <a:t> application    </a:t>
            </a:r>
            <a:r>
              <a:rPr lang="en-CA" sz="1200" b="1" i="0" kern="1200" dirty="0">
                <a:solidFill>
                  <a:schemeClr val="tx1"/>
                </a:solidFill>
                <a:effectLst/>
                <a:latin typeface="+mn-lt"/>
                <a:ea typeface="+mn-ea"/>
                <a:cs typeface="+mn-cs"/>
              </a:rPr>
              <a:t>OU</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juste</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en</a:t>
            </a:r>
            <a:r>
              <a:rPr lang="en-CA" sz="1200" b="0" i="0" kern="1200" dirty="0">
                <a:solidFill>
                  <a:schemeClr val="tx1"/>
                </a:solidFill>
                <a:effectLst/>
                <a:latin typeface="+mn-lt"/>
                <a:ea typeface="+mn-ea"/>
                <a:cs typeface="+mn-cs"/>
              </a:rPr>
              <a:t> demandant à </a:t>
            </a:r>
            <a:r>
              <a:rPr lang="en-CA" sz="1200" b="0" i="0" kern="1200" dirty="0" err="1">
                <a:solidFill>
                  <a:schemeClr val="tx1"/>
                </a:solidFill>
                <a:effectLst/>
                <a:latin typeface="+mn-lt"/>
                <a:ea typeface="+mn-ea"/>
                <a:cs typeface="+mn-cs"/>
              </a:rPr>
              <a:t>l’audience</a:t>
            </a:r>
            <a:r>
              <a:rPr lang="en-CA" sz="1200" b="0" i="0" kern="1200" dirty="0">
                <a:solidFill>
                  <a:schemeClr val="tx1"/>
                </a:solidFill>
                <a:effectLst/>
                <a:latin typeface="+mn-lt"/>
                <a:ea typeface="+mn-ea"/>
                <a:cs typeface="+mn-cs"/>
              </a:rPr>
              <a:t> de voter sur le ‘chat’ qui sera </a:t>
            </a:r>
            <a:r>
              <a:rPr lang="en-CA" sz="1200" b="0" i="0" kern="1200" dirty="0" err="1">
                <a:solidFill>
                  <a:schemeClr val="tx1"/>
                </a:solidFill>
                <a:effectLst/>
                <a:latin typeface="+mn-lt"/>
                <a:ea typeface="+mn-ea"/>
                <a:cs typeface="+mn-cs"/>
              </a:rPr>
              <a:t>utilisé</a:t>
            </a:r>
            <a:r>
              <a:rPr lang="en-CA" sz="1200" b="0" i="0" kern="1200" dirty="0">
                <a:solidFill>
                  <a:schemeClr val="tx1"/>
                </a:solidFill>
                <a:effectLst/>
                <a:latin typeface="+mn-lt"/>
                <a:ea typeface="+mn-ea"/>
                <a:cs typeface="+mn-cs"/>
              </a:rPr>
              <a:t> sur la </a:t>
            </a:r>
            <a:r>
              <a:rPr lang="en-CA" sz="1200" b="0" i="0" kern="1200" dirty="0" err="1">
                <a:solidFill>
                  <a:schemeClr val="tx1"/>
                </a:solidFill>
                <a:effectLst/>
                <a:latin typeface="+mn-lt"/>
                <a:ea typeface="+mn-ea"/>
                <a:cs typeface="+mn-cs"/>
              </a:rPr>
              <a:t>plateforme</a:t>
            </a:r>
            <a:r>
              <a:rPr lang="en-CA" sz="1200" b="0" i="0" kern="1200" dirty="0">
                <a:solidFill>
                  <a:schemeClr val="tx1"/>
                </a:solidFill>
                <a:effectLst/>
                <a:latin typeface="+mn-lt"/>
                <a:ea typeface="+mn-ea"/>
                <a:cs typeface="+mn-cs"/>
              </a:rPr>
              <a:t> du local.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endParaRPr lang="en-CA" dirty="0"/>
          </a:p>
          <a:p>
            <a:endParaRPr lang="en-CA" dirty="0"/>
          </a:p>
          <a:p>
            <a:r>
              <a:rPr lang="en-CA" sz="1200" kern="1200" dirty="0">
                <a:solidFill>
                  <a:schemeClr val="tx1"/>
                </a:solidFill>
                <a:effectLst/>
                <a:latin typeface="+mn-lt"/>
                <a:ea typeface="+mn-ea"/>
                <a:cs typeface="+mn-cs"/>
              </a:rPr>
              <a:t>vote, </a:t>
            </a:r>
            <a:r>
              <a:rPr lang="en-CA" sz="1200" kern="1200" dirty="0" err="1">
                <a:solidFill>
                  <a:schemeClr val="tx1"/>
                </a:solidFill>
                <a:effectLst/>
                <a:latin typeface="+mn-lt"/>
                <a:ea typeface="+mn-ea"/>
                <a:cs typeface="+mn-cs"/>
              </a:rPr>
              <a:t>tel</a:t>
            </a:r>
            <a:r>
              <a:rPr lang="en-CA" sz="1200" kern="1200" dirty="0">
                <a:solidFill>
                  <a:schemeClr val="tx1"/>
                </a:solidFill>
                <a:effectLst/>
                <a:latin typeface="+mn-lt"/>
                <a:ea typeface="+mn-ea"/>
                <a:cs typeface="+mn-cs"/>
              </a:rPr>
              <a:t> Poll Everywhere </a:t>
            </a:r>
            <a:endParaRPr lang="en-CA" dirty="0"/>
          </a:p>
          <a:p>
            <a:endParaRPr lang="fr-CA" dirty="0"/>
          </a:p>
        </p:txBody>
      </p:sp>
      <p:sp>
        <p:nvSpPr>
          <p:cNvPr id="4" name="Espace réservé du numéro de diapositive 3"/>
          <p:cNvSpPr>
            <a:spLocks noGrp="1"/>
          </p:cNvSpPr>
          <p:nvPr>
            <p:ph type="sldNum" sz="quarter" idx="5"/>
          </p:nvPr>
        </p:nvSpPr>
        <p:spPr/>
        <p:txBody>
          <a:bodyPr/>
          <a:lstStyle/>
          <a:p>
            <a:fld id="{E89F8AE9-9459-CE42-9812-753813584964}" type="slidenum">
              <a:rPr lang="fr-FR" smtClean="0"/>
              <a:pPr/>
              <a:t>18</a:t>
            </a:fld>
            <a:endParaRPr lang="fr-FR"/>
          </a:p>
        </p:txBody>
      </p:sp>
    </p:spTree>
    <p:extLst>
      <p:ext uri="{BB962C8B-B14F-4D97-AF65-F5344CB8AC3E}">
        <p14:creationId xmlns:p14="http://schemas.microsoft.com/office/powerpoint/2010/main" val="2853630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9F0CC9-7BAE-A24E-8CAD-06BA444E8300}" type="slidenum">
              <a:rPr lang="fr-FR" smtClean="0"/>
              <a:pPr/>
              <a:t>19</a:t>
            </a:fld>
            <a:endParaRPr lang="fr-FR"/>
          </a:p>
        </p:txBody>
      </p:sp>
    </p:spTree>
    <p:extLst>
      <p:ext uri="{BB962C8B-B14F-4D97-AF65-F5344CB8AC3E}">
        <p14:creationId xmlns:p14="http://schemas.microsoft.com/office/powerpoint/2010/main" val="2449232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y a des profiles précis de patients pour qui la SCC recommande le dépistage de la CAC par tomodensitométrie, de même qu’il y a des profiles de patients chez qui on recommande de ne pas faire de dépistage de CAC.  De plus, il y a certains patients dont le profile se situe entre ces 2 deux possibilités.</a:t>
            </a:r>
          </a:p>
          <a:p>
            <a:r>
              <a:rPr lang="fr-FR" b="1" dirty="0"/>
              <a:t>NON</a:t>
            </a:r>
            <a:r>
              <a:rPr lang="fr-FR" dirty="0"/>
              <a:t>: Les patients chez qui le dépistage de la CAC n’est pas recommandé</a:t>
            </a:r>
          </a:p>
          <a:p>
            <a:r>
              <a:rPr lang="fr-FR" dirty="0"/>
              <a:t>Patients à haut risque</a:t>
            </a:r>
          </a:p>
          <a:p>
            <a:r>
              <a:rPr lang="fr-FR" dirty="0"/>
              <a:t>Patients traités par statine</a:t>
            </a:r>
          </a:p>
          <a:p>
            <a:r>
              <a:rPr lang="fr-FR" dirty="0"/>
              <a:t>Adultes asymptomatique à faible risque</a:t>
            </a:r>
          </a:p>
          <a:p>
            <a:r>
              <a:rPr lang="fr-FR" b="1" dirty="0"/>
              <a:t>OUI</a:t>
            </a:r>
            <a:r>
              <a:rPr lang="fr-FR" dirty="0"/>
              <a:t>: Il y a deux groupes de patients chez qui on nous recommande de faire un dépistage de la CAC</a:t>
            </a:r>
          </a:p>
          <a:p>
            <a:r>
              <a:rPr lang="fr-FR" dirty="0"/>
              <a:t>Adultes en prévention primaire avec un risque modéré (SRF 10-19%)</a:t>
            </a:r>
          </a:p>
          <a:p>
            <a:r>
              <a:rPr lang="fr-FR" dirty="0"/>
              <a:t>Décision incertaine de débuter un traitement pharmacologique</a:t>
            </a:r>
          </a:p>
        </p:txBody>
      </p:sp>
      <p:sp>
        <p:nvSpPr>
          <p:cNvPr id="4" name="Espace réservé du numéro de diapositive 3"/>
          <p:cNvSpPr>
            <a:spLocks noGrp="1"/>
          </p:cNvSpPr>
          <p:nvPr>
            <p:ph type="sldNum" sz="quarter" idx="5"/>
          </p:nvPr>
        </p:nvSpPr>
        <p:spPr/>
        <p:txBody>
          <a:bodyPr/>
          <a:lstStyle/>
          <a:p>
            <a:fld id="{45045634-8917-6442-A50D-DCBEB5794784}" type="slidenum">
              <a:rPr lang="fr-FR" smtClean="0"/>
              <a:pPr/>
              <a:t>20</a:t>
            </a:fld>
            <a:endParaRPr lang="fr-FR"/>
          </a:p>
        </p:txBody>
      </p:sp>
    </p:spTree>
    <p:extLst>
      <p:ext uri="{BB962C8B-B14F-4D97-AF65-F5344CB8AC3E}">
        <p14:creationId xmlns:p14="http://schemas.microsoft.com/office/powerpoint/2010/main" val="1423599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fr-FR"/>
          </a:p>
        </p:txBody>
      </p:sp>
      <p:sp>
        <p:nvSpPr>
          <p:cNvPr id="4" name="Slide Number Placeholder 3"/>
          <p:cNvSpPr>
            <a:spLocks noGrp="1"/>
          </p:cNvSpPr>
          <p:nvPr>
            <p:ph type="sldNum" sz="quarter" idx="5"/>
          </p:nvPr>
        </p:nvSpPr>
        <p:spPr/>
        <p:txBody>
          <a:bodyPr/>
          <a:lstStyle/>
          <a:p>
            <a:pPr>
              <a:defRPr/>
            </a:pPr>
            <a:fld id="{10AB8F3D-A987-4357-974C-0BC8A5C6567F}" type="slidenum">
              <a:rPr lang="en-CA" smtClean="0">
                <a:solidFill>
                  <a:prstClr val="black"/>
                </a:solidFill>
              </a:rPr>
              <a:pPr>
                <a:defRPr/>
              </a:pPr>
              <a:t>3</a:t>
            </a:fld>
            <a:endParaRPr lang="en-CA">
              <a:solidFill>
                <a:prstClr val="black"/>
              </a:solidFill>
            </a:endParaRPr>
          </a:p>
        </p:txBody>
      </p:sp>
    </p:spTree>
    <p:extLst>
      <p:ext uri="{BB962C8B-B14F-4D97-AF65-F5344CB8AC3E}">
        <p14:creationId xmlns:p14="http://schemas.microsoft.com/office/powerpoint/2010/main" val="30367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Utilisez-vous ce score avec vos patients souffrant de dyslipidémie?</a:t>
            </a:r>
          </a:p>
          <a:p>
            <a:endParaRPr lang="fr-CA" dirty="0"/>
          </a:p>
          <a:p>
            <a:pPr marL="228600" indent="-228600">
              <a:buAutoNum type="arabicPeriod"/>
            </a:pPr>
            <a:r>
              <a:rPr lang="fr-CA" dirty="0"/>
              <a:t>Oui</a:t>
            </a:r>
          </a:p>
          <a:p>
            <a:pPr marL="228600" indent="-228600">
              <a:buAutoNum type="arabicPeriod"/>
            </a:pPr>
            <a:r>
              <a:rPr lang="fr-CA" dirty="0"/>
              <a:t>Parfois</a:t>
            </a:r>
          </a:p>
          <a:p>
            <a:pPr marL="228600" indent="-228600">
              <a:buAutoNum type="arabicPeriod"/>
            </a:pPr>
            <a:r>
              <a:rPr lang="fr-CA" dirty="0"/>
              <a:t>Non</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Application “Poll Everywhere” </a:t>
            </a:r>
            <a:r>
              <a:rPr lang="en-CA" sz="1200" b="0" i="0" kern="1200" dirty="0" err="1">
                <a:solidFill>
                  <a:schemeClr val="tx1"/>
                </a:solidFill>
                <a:effectLst/>
                <a:latin typeface="+mn-lt"/>
                <a:ea typeface="+mn-ea"/>
                <a:cs typeface="+mn-cs"/>
              </a:rPr>
              <a:t>si</a:t>
            </a:r>
            <a:r>
              <a:rPr lang="en-CA" sz="1200" b="0" i="0" kern="1200" dirty="0">
                <a:solidFill>
                  <a:schemeClr val="tx1"/>
                </a:solidFill>
                <a:effectLst/>
                <a:latin typeface="+mn-lt"/>
                <a:ea typeface="+mn-ea"/>
                <a:cs typeface="+mn-cs"/>
              </a:rPr>
              <a:t> le </a:t>
            </a:r>
            <a:r>
              <a:rPr lang="en-CA" sz="1200" b="0" i="0" kern="1200" dirty="0" err="1">
                <a:solidFill>
                  <a:schemeClr val="tx1"/>
                </a:solidFill>
                <a:effectLst/>
                <a:latin typeface="+mn-lt"/>
                <a:ea typeface="+mn-ea"/>
                <a:cs typeface="+mn-cs"/>
              </a:rPr>
              <a:t>conférencier</a:t>
            </a:r>
            <a:r>
              <a:rPr lang="en-CA" sz="1200" b="0" i="0" kern="1200" dirty="0">
                <a:solidFill>
                  <a:schemeClr val="tx1"/>
                </a:solidFill>
                <a:effectLst/>
                <a:latin typeface="+mn-lt"/>
                <a:ea typeface="+mn-ea"/>
                <a:cs typeface="+mn-cs"/>
              </a:rPr>
              <a:t> utilise </a:t>
            </a:r>
            <a:r>
              <a:rPr lang="en-CA" sz="1200" b="0" i="0" kern="1200" dirty="0" err="1">
                <a:solidFill>
                  <a:schemeClr val="tx1"/>
                </a:solidFill>
                <a:effectLst/>
                <a:latin typeface="+mn-lt"/>
                <a:ea typeface="+mn-ea"/>
                <a:cs typeface="+mn-cs"/>
              </a:rPr>
              <a:t>cette</a:t>
            </a:r>
            <a:r>
              <a:rPr lang="en-CA" sz="1200" b="0" i="0" kern="1200" dirty="0">
                <a:solidFill>
                  <a:schemeClr val="tx1"/>
                </a:solidFill>
                <a:effectLst/>
                <a:latin typeface="+mn-lt"/>
                <a:ea typeface="+mn-ea"/>
                <a:cs typeface="+mn-cs"/>
              </a:rPr>
              <a:t> application, </a:t>
            </a:r>
            <a:r>
              <a:rPr lang="en-CA" sz="1200" b="1" i="0" kern="1200" dirty="0">
                <a:solidFill>
                  <a:schemeClr val="tx1"/>
                </a:solidFill>
                <a:effectLst/>
                <a:latin typeface="+mn-lt"/>
                <a:ea typeface="+mn-ea"/>
                <a:cs typeface="+mn-cs"/>
              </a:rPr>
              <a:t>OU </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juste</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en</a:t>
            </a:r>
            <a:r>
              <a:rPr lang="en-CA" sz="1200" b="0" i="0" kern="1200" dirty="0">
                <a:solidFill>
                  <a:schemeClr val="tx1"/>
                </a:solidFill>
                <a:effectLst/>
                <a:latin typeface="+mn-lt"/>
                <a:ea typeface="+mn-ea"/>
                <a:cs typeface="+mn-cs"/>
              </a:rPr>
              <a:t> demandant à </a:t>
            </a:r>
            <a:r>
              <a:rPr lang="en-CA" sz="1200" b="0" i="0" kern="1200" dirty="0" err="1">
                <a:solidFill>
                  <a:schemeClr val="tx1"/>
                </a:solidFill>
                <a:effectLst/>
                <a:latin typeface="+mn-lt"/>
                <a:ea typeface="+mn-ea"/>
                <a:cs typeface="+mn-cs"/>
              </a:rPr>
              <a:t>l’audience</a:t>
            </a:r>
            <a:r>
              <a:rPr lang="en-CA" sz="1200" b="0" i="0" kern="1200" dirty="0">
                <a:solidFill>
                  <a:schemeClr val="tx1"/>
                </a:solidFill>
                <a:effectLst/>
                <a:latin typeface="+mn-lt"/>
                <a:ea typeface="+mn-ea"/>
                <a:cs typeface="+mn-cs"/>
              </a:rPr>
              <a:t> de voter sur le ‘chat’ qui sera </a:t>
            </a:r>
            <a:r>
              <a:rPr lang="en-CA" sz="1200" b="0" i="0" kern="1200" dirty="0" err="1">
                <a:solidFill>
                  <a:schemeClr val="tx1"/>
                </a:solidFill>
                <a:effectLst/>
                <a:latin typeface="+mn-lt"/>
                <a:ea typeface="+mn-ea"/>
                <a:cs typeface="+mn-cs"/>
              </a:rPr>
              <a:t>utilisé</a:t>
            </a:r>
            <a:r>
              <a:rPr lang="en-CA" sz="1200" b="0" i="0" kern="1200" dirty="0">
                <a:solidFill>
                  <a:schemeClr val="tx1"/>
                </a:solidFill>
                <a:effectLst/>
                <a:latin typeface="+mn-lt"/>
                <a:ea typeface="+mn-ea"/>
                <a:cs typeface="+mn-cs"/>
              </a:rPr>
              <a:t> sur la </a:t>
            </a:r>
            <a:r>
              <a:rPr lang="en-CA" sz="1200" b="0" i="0" kern="1200" dirty="0" err="1">
                <a:solidFill>
                  <a:schemeClr val="tx1"/>
                </a:solidFill>
                <a:effectLst/>
                <a:latin typeface="+mn-lt"/>
                <a:ea typeface="+mn-ea"/>
                <a:cs typeface="+mn-cs"/>
              </a:rPr>
              <a:t>plateforme</a:t>
            </a:r>
            <a:r>
              <a:rPr lang="en-CA" sz="1200" b="0" i="0" kern="1200" dirty="0">
                <a:solidFill>
                  <a:schemeClr val="tx1"/>
                </a:solidFill>
                <a:effectLst/>
                <a:latin typeface="+mn-lt"/>
                <a:ea typeface="+mn-ea"/>
                <a:cs typeface="+mn-cs"/>
              </a:rPr>
              <a:t> du local.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endParaRPr lang="en-CA" dirty="0"/>
          </a:p>
          <a:p>
            <a:endParaRPr lang="fr-CA" dirty="0"/>
          </a:p>
        </p:txBody>
      </p:sp>
      <p:sp>
        <p:nvSpPr>
          <p:cNvPr id="4" name="Espace réservé du numéro de diapositive 3"/>
          <p:cNvSpPr>
            <a:spLocks noGrp="1"/>
          </p:cNvSpPr>
          <p:nvPr>
            <p:ph type="sldNum" sz="quarter" idx="5"/>
          </p:nvPr>
        </p:nvSpPr>
        <p:spPr/>
        <p:txBody>
          <a:bodyPr/>
          <a:lstStyle/>
          <a:p>
            <a:fld id="{E89F8AE9-9459-CE42-9812-753813584964}" type="slidenum">
              <a:rPr lang="fr-FR" smtClean="0"/>
              <a:pPr/>
              <a:t>21</a:t>
            </a:fld>
            <a:endParaRPr lang="fr-FR" dirty="0"/>
          </a:p>
        </p:txBody>
      </p:sp>
    </p:spTree>
    <p:extLst>
      <p:ext uri="{BB962C8B-B14F-4D97-AF65-F5344CB8AC3E}">
        <p14:creationId xmlns:p14="http://schemas.microsoft.com/office/powerpoint/2010/main" val="3052449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138"/>
            <a:ext cx="5486400" cy="4444870"/>
          </a:xfrm>
        </p:spPr>
        <p:txBody>
          <a:bodyPr/>
          <a:lstStyle/>
          <a:p>
            <a:r>
              <a:rPr lang="en-CA" b="1" dirty="0"/>
              <a:t>Cessation </a:t>
            </a:r>
            <a:r>
              <a:rPr lang="en-CA" b="1" dirty="0" err="1"/>
              <a:t>tabagique</a:t>
            </a:r>
            <a:endParaRPr lang="en-CA" b="1" dirty="0"/>
          </a:p>
          <a:p>
            <a:r>
              <a:rPr lang="fr-FR" b="0" dirty="0"/>
              <a:t>L’arrêt tabagique est prioritaire. Aucune autre intervention ne diminue davantage le risque cardiovasculaire à court terme.</a:t>
            </a:r>
          </a:p>
          <a:p>
            <a:r>
              <a:rPr lang="en-CA" b="1" dirty="0" err="1"/>
              <a:t>Activité</a:t>
            </a:r>
            <a:r>
              <a:rPr lang="en-CA" b="1" dirty="0"/>
              <a:t> physique</a:t>
            </a:r>
          </a:p>
          <a:p>
            <a:r>
              <a:rPr lang="fr-FR" b="1" dirty="0"/>
              <a:t>Pratiquer chaque jour au moins 30 minutes d’activité physique. Viser plus de 200 minutes par semaine.</a:t>
            </a:r>
          </a:p>
          <a:p>
            <a:pPr lvl="1"/>
            <a:r>
              <a:rPr lang="fr-FR" dirty="0"/>
              <a:t>L’impact de l’activité sur le bilan lipidique est en général léger ou modéré. Toutefois, le fait d’être actif diminue de façon importante le risque cardiovasculaire global et contribue à prévenir l’apparition du diabète et de l’hypertension.</a:t>
            </a:r>
          </a:p>
          <a:p>
            <a:pPr lvl="1"/>
            <a:r>
              <a:rPr lang="fr-FR" dirty="0"/>
              <a:t>Aide à contrôler le poids corporel.</a:t>
            </a:r>
          </a:p>
          <a:p>
            <a:r>
              <a:rPr lang="fr-FR" b="1" dirty="0"/>
              <a:t>Contrôler le poids corporel et le tour de taille</a:t>
            </a:r>
          </a:p>
          <a:p>
            <a:r>
              <a:rPr lang="fr-FR" b="0" dirty="0"/>
              <a:t>Favoriser une perte de 5 à 10 % du poids initial dans les cas d’excès de poids en limitant l’apport énergétique excédentaire et en encourageant la pratique </a:t>
            </a:r>
            <a:r>
              <a:rPr lang="en-CA" b="0" dirty="0" err="1"/>
              <a:t>d’activité</a:t>
            </a:r>
            <a:r>
              <a:rPr lang="en-CA" b="0" dirty="0"/>
              <a:t> physique.</a:t>
            </a:r>
          </a:p>
          <a:p>
            <a:r>
              <a:rPr lang="fr-FR" b="0" dirty="0"/>
              <a:t>Viser un tour de taille de moins de 94 cm (37 po) pour les hommes et moins de 80 cm (32 po) pour les femmes. </a:t>
            </a:r>
          </a:p>
          <a:p>
            <a:pPr lvl="1"/>
            <a:r>
              <a:rPr lang="fr-FR" dirty="0"/>
              <a:t>Certains organismes, dont la </a:t>
            </a:r>
            <a:r>
              <a:rPr lang="fr-FR" i="1" dirty="0"/>
              <a:t>Fondation des maladies du </a:t>
            </a:r>
            <a:r>
              <a:rPr lang="fr-FR" i="1" dirty="0" err="1"/>
              <a:t>coeur</a:t>
            </a:r>
            <a:r>
              <a:rPr lang="fr-FR" i="1" dirty="0"/>
              <a:t> du Canada, </a:t>
            </a:r>
            <a:r>
              <a:rPr lang="fr-FR" dirty="0"/>
              <a:t>utilisent plutôt les seuils de 102 cm (40 po) pour les hommes et de 88 cm (35 po) pour les femmes</a:t>
            </a:r>
          </a:p>
          <a:p>
            <a:pPr lvl="1"/>
            <a:r>
              <a:rPr lang="fr-FR" dirty="0"/>
              <a:t>Encourager de saines habitudes alimentaires</a:t>
            </a:r>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kern="1200" dirty="0">
              <a:solidFill>
                <a:schemeClr val="accent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447E88-7948-40DC-9F72-0C9C5D26965A}" type="slidenum">
              <a:rPr lang="en-CA" smtClean="0"/>
              <a:pPr marL="0" marR="0" lvl="0" indent="0" algn="r" defTabSz="457200" rtl="0" eaLnBrk="1" fontAlgn="auto" latinLnBrk="0" hangingPunct="1">
                <a:lnSpc>
                  <a:spcPct val="100000"/>
                </a:lnSpc>
                <a:spcBef>
                  <a:spcPts val="0"/>
                </a:spcBef>
                <a:spcAft>
                  <a:spcPts val="0"/>
                </a:spcAft>
                <a:buClrTx/>
                <a:buSzTx/>
                <a:buFontTx/>
                <a:buNone/>
                <a:tabLst/>
                <a:defRPr/>
              </a:pPr>
              <a:t>22</a:t>
            </a:fld>
            <a:endParaRPr lang="en-CA" dirty="0"/>
          </a:p>
        </p:txBody>
      </p:sp>
    </p:spTree>
    <p:extLst>
      <p:ext uri="{BB962C8B-B14F-4D97-AF65-F5344CB8AC3E}">
        <p14:creationId xmlns:p14="http://schemas.microsoft.com/office/powerpoint/2010/main" val="2906764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89F8AE9-9459-CE42-9812-753813584964}" type="slidenum">
              <a:rPr lang="fr-FR" smtClean="0"/>
              <a:pPr/>
              <a:t>23</a:t>
            </a:fld>
            <a:endParaRPr lang="fr-FR"/>
          </a:p>
        </p:txBody>
      </p:sp>
    </p:spTree>
    <p:extLst>
      <p:ext uri="{BB962C8B-B14F-4D97-AF65-F5344CB8AC3E}">
        <p14:creationId xmlns:p14="http://schemas.microsoft.com/office/powerpoint/2010/main" val="2505918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E89F8AE9-9459-CE42-9812-753813584964}" type="slidenum">
              <a:rPr lang="fr-FR" smtClean="0"/>
              <a:pPr/>
              <a:t>24</a:t>
            </a:fld>
            <a:endParaRPr lang="fr-FR"/>
          </a:p>
        </p:txBody>
      </p:sp>
    </p:spTree>
    <p:extLst>
      <p:ext uri="{BB962C8B-B14F-4D97-AF65-F5344CB8AC3E}">
        <p14:creationId xmlns:p14="http://schemas.microsoft.com/office/powerpoint/2010/main" val="1306134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89F8AE9-9459-CE42-9812-753813584964}" type="slidenum">
              <a:rPr lang="fr-FR" smtClean="0"/>
              <a:pPr/>
              <a:t>25</a:t>
            </a:fld>
            <a:endParaRPr lang="fr-FR"/>
          </a:p>
        </p:txBody>
      </p:sp>
    </p:spTree>
    <p:extLst>
      <p:ext uri="{BB962C8B-B14F-4D97-AF65-F5344CB8AC3E}">
        <p14:creationId xmlns:p14="http://schemas.microsoft.com/office/powerpoint/2010/main" val="2806990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kern="1200" dirty="0">
              <a:solidFill>
                <a:schemeClr val="accent1"/>
              </a:solidFill>
              <a:effectLst/>
              <a:latin typeface="+mn-lt"/>
              <a:ea typeface="+mn-ea"/>
              <a:cs typeface="+mn-cs"/>
            </a:endParaRPr>
          </a:p>
          <a:p>
            <a:endParaRPr lang="fr-CA" dirty="0"/>
          </a:p>
        </p:txBody>
      </p:sp>
      <p:sp>
        <p:nvSpPr>
          <p:cNvPr id="4" name="Espace réservé du numéro de diapositive 3"/>
          <p:cNvSpPr>
            <a:spLocks noGrp="1"/>
          </p:cNvSpPr>
          <p:nvPr>
            <p:ph type="sldNum" sz="quarter" idx="5"/>
          </p:nvPr>
        </p:nvSpPr>
        <p:spPr/>
        <p:txBody>
          <a:bodyPr/>
          <a:lstStyle/>
          <a:p>
            <a:fld id="{E89F8AE9-9459-CE42-9812-753813584964}" type="slidenum">
              <a:rPr lang="fr-FR" smtClean="0"/>
              <a:pPr/>
              <a:t>26</a:t>
            </a:fld>
            <a:endParaRPr lang="fr-FR"/>
          </a:p>
        </p:txBody>
      </p:sp>
    </p:spTree>
    <p:extLst>
      <p:ext uri="{BB962C8B-B14F-4D97-AF65-F5344CB8AC3E}">
        <p14:creationId xmlns:p14="http://schemas.microsoft.com/office/powerpoint/2010/main" val="1379443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44870"/>
          </a:xfrm>
        </p:spPr>
        <p:txBody>
          <a:bodyPr/>
          <a:lstStyle/>
          <a:p>
            <a:r>
              <a:rPr lang="en-CA" b="1" dirty="0" err="1"/>
              <a:t>Présenter</a:t>
            </a:r>
            <a:r>
              <a:rPr lang="en-CA" b="1" dirty="0"/>
              <a:t> les </a:t>
            </a:r>
            <a:r>
              <a:rPr lang="en-CA" b="1" dirty="0" err="1"/>
              <a:t>recommandations</a:t>
            </a:r>
            <a:r>
              <a:rPr lang="en-CA" b="1" dirty="0"/>
              <a:t> </a:t>
            </a:r>
            <a:r>
              <a:rPr lang="en-CA" b="1" dirty="0" err="1"/>
              <a:t>nutritionnelles</a:t>
            </a:r>
            <a:r>
              <a:rPr lang="en-CA" b="1" dirty="0"/>
              <a:t> </a:t>
            </a:r>
            <a:r>
              <a:rPr lang="fr-FR" b="1" dirty="0"/>
              <a:t>comme de nouvelles habitudes à développer plutôt que de mettre l'emphase sur les restrictions fera toute la différence pour votre patient. </a:t>
            </a:r>
            <a:r>
              <a:rPr lang="fr-FR" dirty="0"/>
              <a:t>Il est bon d’insister sur la modification progressive des habitudes de vie qui, une fois implantées, le sont pour la vie.</a:t>
            </a:r>
          </a:p>
          <a:p>
            <a:r>
              <a:rPr lang="fr-FR" dirty="0"/>
              <a:t>Il est également important de souligner qu’en plus d’aider à la prise en charge de la dyslipidémie, une saine alimentation favorise le maintien de la santé en général, surtout si d’autres facteurs de risque sont présents.</a:t>
            </a:r>
          </a:p>
          <a:p>
            <a:r>
              <a:rPr lang="fr-FR" b="1" dirty="0"/>
              <a:t>Favoriser la consommation de gras insaturés</a:t>
            </a:r>
          </a:p>
          <a:p>
            <a:r>
              <a:rPr lang="pt-BR" dirty="0"/>
              <a:t>· Huile d’olive, de canola ou de noix</a:t>
            </a:r>
          </a:p>
          <a:p>
            <a:r>
              <a:rPr lang="en-CA" dirty="0"/>
              <a:t>· Margarine </a:t>
            </a:r>
            <a:r>
              <a:rPr lang="en-CA" dirty="0" err="1"/>
              <a:t>molle</a:t>
            </a:r>
            <a:r>
              <a:rPr lang="en-CA" dirty="0"/>
              <a:t> non </a:t>
            </a:r>
            <a:r>
              <a:rPr lang="en-CA" dirty="0" err="1"/>
              <a:t>hydrogénée</a:t>
            </a:r>
            <a:endParaRPr lang="en-CA" dirty="0"/>
          </a:p>
          <a:p>
            <a:r>
              <a:rPr lang="fr-FR" dirty="0"/>
              <a:t>· Poisson, au moins 3 fois par semaine (chez les patients traités avec la warfarine,</a:t>
            </a:r>
          </a:p>
          <a:p>
            <a:r>
              <a:rPr lang="fr-FR" dirty="0"/>
              <a:t>un ajustement du dosage peut être nécessaire)</a:t>
            </a:r>
          </a:p>
          <a:p>
            <a:r>
              <a:rPr lang="fr-FR" dirty="0"/>
              <a:t>· Substituts de la viande : légumineuses, noix et graines, tofu </a:t>
            </a:r>
          </a:p>
          <a:p>
            <a:r>
              <a:rPr lang="fr-FR" b="1" dirty="0"/>
              <a:t>Limiter la consommation de gras saturés, de gras trans et de cholestérol</a:t>
            </a:r>
          </a:p>
          <a:p>
            <a:r>
              <a:rPr lang="fr-FR" dirty="0"/>
              <a:t>· Limiter la consommation de produits commerciaux (desserts, biscuits, barres </a:t>
            </a:r>
            <a:r>
              <a:rPr lang="en-CA" dirty="0" err="1"/>
              <a:t>tendres</a:t>
            </a:r>
            <a:r>
              <a:rPr lang="en-CA" dirty="0"/>
              <a:t>, </a:t>
            </a:r>
            <a:r>
              <a:rPr lang="en-CA" dirty="0" err="1"/>
              <a:t>mets</a:t>
            </a:r>
            <a:r>
              <a:rPr lang="en-CA" dirty="0"/>
              <a:t> </a:t>
            </a:r>
            <a:r>
              <a:rPr lang="en-CA" dirty="0" err="1"/>
              <a:t>préparés</a:t>
            </a:r>
            <a:r>
              <a:rPr lang="en-CA" dirty="0"/>
              <a:t>, etc.)</a:t>
            </a:r>
          </a:p>
          <a:p>
            <a:r>
              <a:rPr lang="fr-FR" dirty="0"/>
              <a:t>· Choisir des viandes maigres et favoriser la consommation de substituts de la viande comme les légumineuses ou le tofu</a:t>
            </a:r>
          </a:p>
          <a:p>
            <a:r>
              <a:rPr lang="fr-FR" dirty="0"/>
              <a:t>· </a:t>
            </a:r>
            <a:r>
              <a:rPr lang="fr-FR" b="1" dirty="0"/>
              <a:t>Augmenter la consommation de fibres alimentaires, principalement les fibres </a:t>
            </a:r>
            <a:r>
              <a:rPr lang="en-CA" b="1" dirty="0" err="1"/>
              <a:t>solubles</a:t>
            </a:r>
            <a:endParaRPr lang="en-CA" b="1" dirty="0"/>
          </a:p>
          <a:p>
            <a:r>
              <a:rPr lang="fr-FR" dirty="0"/>
              <a:t>· Produits céréaliers de grains entiers</a:t>
            </a:r>
          </a:p>
          <a:p>
            <a:r>
              <a:rPr lang="fr-FR" dirty="0"/>
              <a:t>· Fruits et légumes en abondance</a:t>
            </a:r>
          </a:p>
          <a:p>
            <a:r>
              <a:rPr lang="fr-FR" dirty="0"/>
              <a:t>· Légumineuses (dont le soya), psyllium, son d’avoine, orge</a:t>
            </a: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447E88-7948-40DC-9F72-0C9C5D26965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4340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400" b="1" u="sng" dirty="0"/>
              <a:t>Demandez à l’audience </a:t>
            </a:r>
            <a:r>
              <a:rPr lang="fr-CA" dirty="0"/>
              <a:t>s’ils ont de la facilité à faire des recommandations précises à leurs patients pour adopter de bonnes habitudes de vie et alimentaires.</a:t>
            </a:r>
          </a:p>
          <a:p>
            <a:endParaRPr lang="fr-CA" dirty="0"/>
          </a:p>
          <a:p>
            <a:r>
              <a:rPr lang="en-CA" sz="1200" kern="1200" dirty="0">
                <a:solidFill>
                  <a:schemeClr val="tx1"/>
                </a:solidFill>
                <a:effectLst/>
                <a:latin typeface="+mn-lt"/>
                <a:ea typeface="+mn-ea"/>
                <a:cs typeface="+mn-cs"/>
              </a:rPr>
              <a:t>Question:  </a:t>
            </a:r>
            <a:r>
              <a:rPr lang="en-CA" sz="1200" kern="1200" dirty="0" err="1">
                <a:solidFill>
                  <a:schemeClr val="tx1"/>
                </a:solidFill>
                <a:effectLst/>
                <a:latin typeface="+mn-lt"/>
                <a:ea typeface="+mn-ea"/>
                <a:cs typeface="+mn-cs"/>
              </a:rPr>
              <a:t>avez-vous</a:t>
            </a:r>
            <a:r>
              <a:rPr lang="en-CA" sz="1200" kern="1200" dirty="0">
                <a:solidFill>
                  <a:schemeClr val="tx1"/>
                </a:solidFill>
                <a:effectLst/>
                <a:latin typeface="+mn-lt"/>
                <a:ea typeface="+mn-ea"/>
                <a:cs typeface="+mn-cs"/>
              </a:rPr>
              <a:t> de la </a:t>
            </a:r>
            <a:r>
              <a:rPr lang="en-CA" sz="1200" kern="1200" dirty="0" err="1">
                <a:solidFill>
                  <a:schemeClr val="tx1"/>
                </a:solidFill>
                <a:effectLst/>
                <a:latin typeface="+mn-lt"/>
                <a:ea typeface="+mn-ea"/>
                <a:cs typeface="+mn-cs"/>
              </a:rPr>
              <a:t>facilité</a:t>
            </a:r>
            <a:r>
              <a:rPr lang="en-CA" sz="1200" kern="1200" dirty="0">
                <a:solidFill>
                  <a:schemeClr val="tx1"/>
                </a:solidFill>
                <a:effectLst/>
                <a:latin typeface="+mn-lt"/>
                <a:ea typeface="+mn-ea"/>
                <a:cs typeface="+mn-cs"/>
              </a:rPr>
              <a:t> à procurer des </a:t>
            </a:r>
            <a:r>
              <a:rPr lang="en-CA" sz="1200" kern="1200" dirty="0" err="1">
                <a:solidFill>
                  <a:schemeClr val="tx1"/>
                </a:solidFill>
                <a:effectLst/>
                <a:latin typeface="+mn-lt"/>
                <a:ea typeface="+mn-ea"/>
                <a:cs typeface="+mn-cs"/>
              </a:rPr>
              <a:t>recommandations</a:t>
            </a:r>
            <a:r>
              <a:rPr lang="en-CA" sz="1200" kern="1200" dirty="0">
                <a:solidFill>
                  <a:schemeClr val="tx1"/>
                </a:solidFill>
                <a:effectLst/>
                <a:latin typeface="+mn-lt"/>
                <a:ea typeface="+mn-ea"/>
                <a:cs typeface="+mn-cs"/>
              </a:rPr>
              <a:t> précises à </a:t>
            </a:r>
            <a:r>
              <a:rPr lang="en-CA" sz="1200" kern="1200" dirty="0" err="1">
                <a:solidFill>
                  <a:schemeClr val="tx1"/>
                </a:solidFill>
                <a:effectLst/>
                <a:latin typeface="+mn-lt"/>
                <a:ea typeface="+mn-ea"/>
                <a:cs typeface="+mn-cs"/>
              </a:rPr>
              <a:t>vos</a:t>
            </a:r>
            <a:r>
              <a:rPr lang="en-CA" sz="1200" kern="1200" dirty="0">
                <a:solidFill>
                  <a:schemeClr val="tx1"/>
                </a:solidFill>
                <a:effectLst/>
                <a:latin typeface="+mn-lt"/>
                <a:ea typeface="+mn-ea"/>
                <a:cs typeface="+mn-cs"/>
              </a:rPr>
              <a:t> patients </a:t>
            </a:r>
            <a:r>
              <a:rPr lang="en-CA" sz="1200" kern="1200" dirty="0" err="1">
                <a:solidFill>
                  <a:schemeClr val="tx1"/>
                </a:solidFill>
                <a:effectLst/>
                <a:latin typeface="+mn-lt"/>
                <a:ea typeface="+mn-ea"/>
                <a:cs typeface="+mn-cs"/>
              </a:rPr>
              <a:t>afin</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qu’ils</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adoptent</a:t>
            </a:r>
            <a:r>
              <a:rPr lang="en-CA" sz="1200" kern="1200" dirty="0">
                <a:solidFill>
                  <a:schemeClr val="tx1"/>
                </a:solidFill>
                <a:effectLst/>
                <a:latin typeface="+mn-lt"/>
                <a:ea typeface="+mn-ea"/>
                <a:cs typeface="+mn-cs"/>
              </a:rPr>
              <a:t> de </a:t>
            </a:r>
            <a:r>
              <a:rPr lang="en-CA" sz="1200" kern="1200" dirty="0" err="1">
                <a:solidFill>
                  <a:schemeClr val="tx1"/>
                </a:solidFill>
                <a:effectLst/>
                <a:latin typeface="+mn-lt"/>
                <a:ea typeface="+mn-ea"/>
                <a:cs typeface="+mn-cs"/>
              </a:rPr>
              <a:t>bonnes</a:t>
            </a:r>
            <a:r>
              <a:rPr lang="en-CA" sz="1200" kern="1200" dirty="0">
                <a:solidFill>
                  <a:schemeClr val="tx1"/>
                </a:solidFill>
                <a:effectLst/>
                <a:latin typeface="+mn-lt"/>
                <a:ea typeface="+mn-ea"/>
                <a:cs typeface="+mn-cs"/>
              </a:rPr>
              <a:t> habitudes de vie et </a:t>
            </a:r>
            <a:r>
              <a:rPr lang="en-CA" sz="1200" kern="1200" dirty="0" err="1">
                <a:solidFill>
                  <a:schemeClr val="tx1"/>
                </a:solidFill>
                <a:effectLst/>
                <a:latin typeface="+mn-lt"/>
                <a:ea typeface="+mn-ea"/>
                <a:cs typeface="+mn-cs"/>
              </a:rPr>
              <a:t>alimentaires</a:t>
            </a:r>
            <a:r>
              <a:rPr lang="en-CA" sz="1200" kern="1200" dirty="0">
                <a:solidFill>
                  <a:schemeClr val="tx1"/>
                </a:solidFill>
                <a:effectLst/>
                <a:latin typeface="+mn-lt"/>
                <a:ea typeface="+mn-ea"/>
                <a:cs typeface="+mn-cs"/>
              </a:rPr>
              <a:t>?</a:t>
            </a:r>
          </a:p>
          <a:p>
            <a:endParaRPr lang="en-CA" sz="1200" kern="1200" dirty="0">
              <a:solidFill>
                <a:schemeClr val="tx1"/>
              </a:solidFill>
              <a:effectLst/>
              <a:latin typeface="+mn-lt"/>
              <a:ea typeface="+mn-ea"/>
              <a:cs typeface="+mn-cs"/>
            </a:endParaRPr>
          </a:p>
          <a:p>
            <a:pPr marL="228600" indent="-228600">
              <a:buAutoNum type="arabicPeriod"/>
            </a:pPr>
            <a:r>
              <a:rPr lang="en-CA" sz="1200" kern="1200" dirty="0" err="1">
                <a:solidFill>
                  <a:schemeClr val="tx1"/>
                </a:solidFill>
                <a:effectLst/>
                <a:latin typeface="+mn-lt"/>
                <a:ea typeface="+mn-ea"/>
                <a:cs typeface="+mn-cs"/>
              </a:rPr>
              <a:t>Oui</a:t>
            </a:r>
            <a:r>
              <a:rPr lang="en-CA" sz="1200" kern="1200" dirty="0">
                <a:solidFill>
                  <a:schemeClr val="tx1"/>
                </a:solidFill>
                <a:effectLst/>
                <a:latin typeface="+mn-lt"/>
                <a:ea typeface="+mn-ea"/>
                <a:cs typeface="+mn-cs"/>
              </a:rPr>
              <a:t>, avec des </a:t>
            </a:r>
            <a:r>
              <a:rPr lang="en-CA" sz="1200" kern="1200" dirty="0" err="1">
                <a:solidFill>
                  <a:schemeClr val="tx1"/>
                </a:solidFill>
                <a:effectLst/>
                <a:latin typeface="+mn-lt"/>
                <a:ea typeface="+mn-ea"/>
                <a:cs typeface="+mn-cs"/>
              </a:rPr>
              <a:t>informations</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très</a:t>
            </a:r>
            <a:r>
              <a:rPr lang="en-CA" sz="1200" kern="1200" dirty="0">
                <a:solidFill>
                  <a:schemeClr val="tx1"/>
                </a:solidFill>
                <a:effectLst/>
                <a:latin typeface="+mn-lt"/>
                <a:ea typeface="+mn-ea"/>
                <a:cs typeface="+mn-cs"/>
              </a:rPr>
              <a:t> précises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kern="1200" dirty="0" err="1">
                <a:solidFill>
                  <a:schemeClr val="tx1"/>
                </a:solidFill>
                <a:effectLst/>
                <a:latin typeface="+mn-lt"/>
                <a:ea typeface="+mn-ea"/>
                <a:cs typeface="+mn-cs"/>
              </a:rPr>
              <a:t>Oui</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mais</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c’est</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très</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général</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comme</a:t>
            </a:r>
            <a:r>
              <a:rPr lang="en-CA" sz="1200" kern="1200" dirty="0">
                <a:solidFill>
                  <a:schemeClr val="tx1"/>
                </a:solidFill>
                <a:effectLst/>
                <a:latin typeface="+mn-lt"/>
                <a:ea typeface="+mn-ea"/>
                <a:cs typeface="+mn-cs"/>
              </a:rPr>
              <a:t> discussion</a:t>
            </a:r>
          </a:p>
          <a:p>
            <a:pPr marL="228600" indent="-228600">
              <a:buAutoNum type="arabicPeriod"/>
            </a:pPr>
            <a:r>
              <a:rPr lang="en-CA" sz="1200" kern="1200" dirty="0">
                <a:solidFill>
                  <a:schemeClr val="tx1"/>
                </a:solidFill>
                <a:effectLst/>
                <a:latin typeface="+mn-lt"/>
                <a:ea typeface="+mn-ea"/>
                <a:cs typeface="+mn-cs"/>
              </a:rPr>
              <a:t>Non, je manque de temps à </a:t>
            </a:r>
            <a:r>
              <a:rPr lang="en-CA" sz="1200" kern="1200" dirty="0" err="1">
                <a:solidFill>
                  <a:schemeClr val="tx1"/>
                </a:solidFill>
                <a:effectLst/>
                <a:latin typeface="+mn-lt"/>
                <a:ea typeface="+mn-ea"/>
                <a:cs typeface="+mn-cs"/>
              </a:rPr>
              <a:t>trouver</a:t>
            </a:r>
            <a:r>
              <a:rPr lang="en-CA" sz="1200" kern="1200" dirty="0">
                <a:solidFill>
                  <a:schemeClr val="tx1"/>
                </a:solidFill>
                <a:effectLst/>
                <a:latin typeface="+mn-lt"/>
                <a:ea typeface="+mn-ea"/>
                <a:cs typeface="+mn-cs"/>
              </a:rPr>
              <a:t> des </a:t>
            </a:r>
            <a:r>
              <a:rPr lang="en-CA" sz="1200" kern="1200" dirty="0" err="1">
                <a:solidFill>
                  <a:schemeClr val="tx1"/>
                </a:solidFill>
                <a:effectLst/>
                <a:latin typeface="+mn-lt"/>
                <a:ea typeface="+mn-ea"/>
                <a:cs typeface="+mn-cs"/>
              </a:rPr>
              <a:t>bonnes</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ressources</a:t>
            </a:r>
            <a:r>
              <a:rPr lang="en-CA" sz="1200" kern="1200" dirty="0">
                <a:solidFill>
                  <a:schemeClr val="tx1"/>
                </a:solidFill>
                <a:effectLst/>
                <a:latin typeface="+mn-lt"/>
                <a:ea typeface="+mn-ea"/>
                <a:cs typeface="+mn-cs"/>
              </a:rPr>
              <a:t> pour </a:t>
            </a:r>
            <a:r>
              <a:rPr lang="en-CA" sz="1200" kern="1200" dirty="0" err="1">
                <a:solidFill>
                  <a:schemeClr val="tx1"/>
                </a:solidFill>
                <a:effectLst/>
                <a:latin typeface="+mn-lt"/>
                <a:ea typeface="+mn-ea"/>
                <a:cs typeface="+mn-cs"/>
              </a:rPr>
              <a:t>eux</a:t>
            </a:r>
            <a:endParaRPr lang="en-CA" sz="1200" kern="1200" dirty="0">
              <a:solidFill>
                <a:schemeClr val="tx1"/>
              </a:solidFill>
              <a:effectLst/>
              <a:latin typeface="+mn-lt"/>
              <a:ea typeface="+mn-ea"/>
              <a:cs typeface="+mn-cs"/>
            </a:endParaRPr>
          </a:p>
          <a:p>
            <a:pPr marL="228600" indent="-228600">
              <a:buAutoNum type="arabicPeriod"/>
            </a:pPr>
            <a:r>
              <a:rPr lang="en-CA" sz="1200" kern="1200" dirty="0">
                <a:solidFill>
                  <a:schemeClr val="tx1"/>
                </a:solidFill>
                <a:effectLst/>
                <a:latin typeface="+mn-lt"/>
                <a:ea typeface="+mn-ea"/>
                <a:cs typeface="+mn-cs"/>
              </a:rPr>
              <a:t>Non, je ne </a:t>
            </a:r>
            <a:r>
              <a:rPr lang="en-CA" sz="1200" kern="1200" dirty="0" err="1">
                <a:solidFill>
                  <a:schemeClr val="tx1"/>
                </a:solidFill>
                <a:effectLst/>
                <a:latin typeface="+mn-lt"/>
                <a:ea typeface="+mn-ea"/>
                <a:cs typeface="+mn-cs"/>
              </a:rPr>
              <a:t>sais</a:t>
            </a:r>
            <a:r>
              <a:rPr lang="en-CA" sz="1200" kern="1200" dirty="0">
                <a:solidFill>
                  <a:schemeClr val="tx1"/>
                </a:solidFill>
                <a:effectLst/>
                <a:latin typeface="+mn-lt"/>
                <a:ea typeface="+mn-ea"/>
                <a:cs typeface="+mn-cs"/>
              </a:rPr>
              <a:t> pas quoi </a:t>
            </a:r>
            <a:r>
              <a:rPr lang="en-CA" sz="1200" kern="1200" dirty="0" err="1">
                <a:solidFill>
                  <a:schemeClr val="tx1"/>
                </a:solidFill>
                <a:effectLst/>
                <a:latin typeface="+mn-lt"/>
                <a:ea typeface="+mn-ea"/>
                <a:cs typeface="+mn-cs"/>
              </a:rPr>
              <a:t>leur</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fournir</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en</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si</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peu</a:t>
            </a:r>
            <a:r>
              <a:rPr lang="en-CA" sz="1200" kern="1200" dirty="0">
                <a:solidFill>
                  <a:schemeClr val="tx1"/>
                </a:solidFill>
                <a:effectLst/>
                <a:latin typeface="+mn-lt"/>
                <a:ea typeface="+mn-ea"/>
                <a:cs typeface="+mn-cs"/>
              </a:rPr>
              <a:t> de temps</a:t>
            </a:r>
          </a:p>
          <a:p>
            <a:pPr marL="228600" indent="-228600">
              <a:buAutoNum type="arabicPeriod"/>
            </a:pPr>
            <a:endParaRPr lang="en-CA" sz="1200" kern="1200" dirty="0">
              <a:solidFill>
                <a:schemeClr val="tx1"/>
              </a:solidFill>
              <a:effectLst/>
              <a:latin typeface="+mn-lt"/>
              <a:ea typeface="+mn-ea"/>
              <a:cs typeface="+mn-cs"/>
            </a:endParaRPr>
          </a:p>
          <a:p>
            <a:pPr marL="0" indent="0">
              <a:buNone/>
            </a:pPr>
            <a:endParaRPr lang="en-CA" sz="1200" kern="1200" dirty="0">
              <a:solidFill>
                <a:schemeClr val="tx1"/>
              </a:solidFill>
              <a:effectLst/>
              <a:latin typeface="+mn-lt"/>
              <a:ea typeface="+mn-ea"/>
              <a:cs typeface="+mn-cs"/>
            </a:endParaRPr>
          </a:p>
          <a:p>
            <a:pPr marL="228600" indent="-228600">
              <a:buAutoNum type="arabicPeriod"/>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Application “Poll Everywhere”</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si</a:t>
            </a:r>
            <a:r>
              <a:rPr lang="en-CA" sz="1200" b="0" i="0" kern="1200" dirty="0">
                <a:solidFill>
                  <a:schemeClr val="tx1"/>
                </a:solidFill>
                <a:effectLst/>
                <a:latin typeface="+mn-lt"/>
                <a:ea typeface="+mn-ea"/>
                <a:cs typeface="+mn-cs"/>
              </a:rPr>
              <a:t> le conferencier utilise </a:t>
            </a:r>
            <a:r>
              <a:rPr lang="en-CA" sz="1200" b="0" i="0" kern="1200" dirty="0" err="1">
                <a:solidFill>
                  <a:schemeClr val="tx1"/>
                </a:solidFill>
                <a:effectLst/>
                <a:latin typeface="+mn-lt"/>
                <a:ea typeface="+mn-ea"/>
                <a:cs typeface="+mn-cs"/>
              </a:rPr>
              <a:t>cette</a:t>
            </a:r>
            <a:r>
              <a:rPr lang="en-CA" sz="1200" b="0" i="0" kern="1200" dirty="0">
                <a:solidFill>
                  <a:schemeClr val="tx1"/>
                </a:solidFill>
                <a:effectLst/>
                <a:latin typeface="+mn-lt"/>
                <a:ea typeface="+mn-ea"/>
                <a:cs typeface="+mn-cs"/>
              </a:rPr>
              <a:t> application,   </a:t>
            </a:r>
            <a:r>
              <a:rPr lang="en-CA" sz="1200" b="1" i="0" kern="1200" dirty="0">
                <a:solidFill>
                  <a:schemeClr val="tx1"/>
                </a:solidFill>
                <a:effectLst/>
                <a:latin typeface="+mn-lt"/>
                <a:ea typeface="+mn-ea"/>
                <a:cs typeface="+mn-cs"/>
              </a:rPr>
              <a:t>OU </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juste</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en</a:t>
            </a:r>
            <a:r>
              <a:rPr lang="en-CA" sz="1200" b="0" i="0" kern="1200" dirty="0">
                <a:solidFill>
                  <a:schemeClr val="tx1"/>
                </a:solidFill>
                <a:effectLst/>
                <a:latin typeface="+mn-lt"/>
                <a:ea typeface="+mn-ea"/>
                <a:cs typeface="+mn-cs"/>
              </a:rPr>
              <a:t> demandant à </a:t>
            </a:r>
            <a:r>
              <a:rPr lang="en-CA" sz="1200" b="0" i="0" kern="1200" dirty="0" err="1">
                <a:solidFill>
                  <a:schemeClr val="tx1"/>
                </a:solidFill>
                <a:effectLst/>
                <a:latin typeface="+mn-lt"/>
                <a:ea typeface="+mn-ea"/>
                <a:cs typeface="+mn-cs"/>
              </a:rPr>
              <a:t>l’audience</a:t>
            </a:r>
            <a:r>
              <a:rPr lang="en-CA" sz="1200" b="0" i="0" kern="1200" dirty="0">
                <a:solidFill>
                  <a:schemeClr val="tx1"/>
                </a:solidFill>
                <a:effectLst/>
                <a:latin typeface="+mn-lt"/>
                <a:ea typeface="+mn-ea"/>
                <a:cs typeface="+mn-cs"/>
              </a:rPr>
              <a:t> de voter sur le ‘chat’ qui sera </a:t>
            </a:r>
            <a:r>
              <a:rPr lang="en-CA" sz="1200" b="0" i="0" kern="1200" dirty="0" err="1">
                <a:solidFill>
                  <a:schemeClr val="tx1"/>
                </a:solidFill>
                <a:effectLst/>
                <a:latin typeface="+mn-lt"/>
                <a:ea typeface="+mn-ea"/>
                <a:cs typeface="+mn-cs"/>
              </a:rPr>
              <a:t>utilisé</a:t>
            </a:r>
            <a:r>
              <a:rPr lang="en-CA" sz="1200" b="0" i="0" kern="1200" dirty="0">
                <a:solidFill>
                  <a:schemeClr val="tx1"/>
                </a:solidFill>
                <a:effectLst/>
                <a:latin typeface="+mn-lt"/>
                <a:ea typeface="+mn-ea"/>
                <a:cs typeface="+mn-cs"/>
              </a:rPr>
              <a:t> sur la </a:t>
            </a:r>
            <a:r>
              <a:rPr lang="en-CA" sz="1200" b="0" i="0" kern="1200" dirty="0" err="1">
                <a:solidFill>
                  <a:schemeClr val="tx1"/>
                </a:solidFill>
                <a:effectLst/>
                <a:latin typeface="+mn-lt"/>
                <a:ea typeface="+mn-ea"/>
                <a:cs typeface="+mn-cs"/>
              </a:rPr>
              <a:t>plateforme</a:t>
            </a:r>
            <a:r>
              <a:rPr lang="en-CA" sz="1200" b="0" i="0" kern="1200" dirty="0">
                <a:solidFill>
                  <a:schemeClr val="tx1"/>
                </a:solidFill>
                <a:effectLst/>
                <a:latin typeface="+mn-lt"/>
                <a:ea typeface="+mn-ea"/>
                <a:cs typeface="+mn-cs"/>
              </a:rPr>
              <a:t> du local.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endParaRPr lang="en-CA" dirty="0"/>
          </a:p>
          <a:p>
            <a:endParaRPr lang="fr-CA" dirty="0"/>
          </a:p>
          <a:p>
            <a:r>
              <a:rPr lang="fr-CA" dirty="0"/>
              <a:t>Ensuite, passer à la diapo suivante pour présenter le répertoire</a:t>
            </a:r>
          </a:p>
          <a:p>
            <a:endParaRPr lang="fr-CA" dirty="0"/>
          </a:p>
        </p:txBody>
      </p:sp>
      <p:sp>
        <p:nvSpPr>
          <p:cNvPr id="4" name="Espace réservé du numéro de diapositive 3"/>
          <p:cNvSpPr>
            <a:spLocks noGrp="1"/>
          </p:cNvSpPr>
          <p:nvPr>
            <p:ph type="sldNum" sz="quarter" idx="5"/>
          </p:nvPr>
        </p:nvSpPr>
        <p:spPr/>
        <p:txBody>
          <a:bodyPr/>
          <a:lstStyle/>
          <a:p>
            <a:fld id="{E89F8AE9-9459-CE42-9812-753813584964}" type="slidenum">
              <a:rPr lang="fr-FR" smtClean="0"/>
              <a:pPr/>
              <a:t>28</a:t>
            </a:fld>
            <a:endParaRPr lang="fr-FR"/>
          </a:p>
        </p:txBody>
      </p:sp>
    </p:spTree>
    <p:extLst>
      <p:ext uri="{BB962C8B-B14F-4D97-AF65-F5344CB8AC3E}">
        <p14:creationId xmlns:p14="http://schemas.microsoft.com/office/powerpoint/2010/main" val="1290961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a:solidFill>
                  <a:schemeClr val="accent1"/>
                </a:solidFill>
                <a:effectLst/>
                <a:latin typeface="+mn-lt"/>
                <a:ea typeface="+mn-ea"/>
                <a:cs typeface="+mn-cs"/>
              </a:rPr>
              <a:t>Le comité scientifique a énoncé que très souvent, les médecins de famille se font demander où référer pour changer des habitudes de vie et habitudes alimentaires.  Le lien fourni sur la diapositive est un </a:t>
            </a:r>
            <a:r>
              <a:rPr lang="fr-FR" sz="1600" b="0" i="0" kern="1200" dirty="0">
                <a:solidFill>
                  <a:schemeClr val="accent1"/>
                </a:solidFill>
                <a:effectLst/>
                <a:latin typeface="+mn-lt"/>
                <a:ea typeface="+mn-ea"/>
                <a:cs typeface="+mn-cs"/>
              </a:rPr>
              <a:t>Répertoire</a:t>
            </a:r>
            <a:r>
              <a:rPr lang="fr-FR" sz="1200" b="0" i="0" kern="1200" dirty="0">
                <a:solidFill>
                  <a:schemeClr val="accent1"/>
                </a:solidFill>
                <a:effectLst/>
                <a:latin typeface="+mn-lt"/>
                <a:ea typeface="+mn-ea"/>
                <a:cs typeface="+mn-cs"/>
              </a:rPr>
              <a:t> des ressources disponibles au </a:t>
            </a:r>
            <a:r>
              <a:rPr lang="fr-FR" sz="1200" b="0" i="0" u="sng" kern="1200" dirty="0" err="1">
                <a:solidFill>
                  <a:schemeClr val="accent1"/>
                </a:solidFill>
                <a:effectLst/>
                <a:latin typeface="+mn-lt"/>
                <a:ea typeface="+mn-ea"/>
                <a:cs typeface="+mn-cs"/>
              </a:rPr>
              <a:t>Qu</a:t>
            </a:r>
            <a:r>
              <a:rPr lang="fr-CA" sz="1200" b="0" i="0" u="sng" kern="1200" dirty="0" err="1">
                <a:solidFill>
                  <a:schemeClr val="accent1"/>
                </a:solidFill>
                <a:effectLst/>
                <a:latin typeface="+mn-lt"/>
                <a:ea typeface="+mn-ea"/>
                <a:cs typeface="+mn-cs"/>
              </a:rPr>
              <a:t>ébec</a:t>
            </a:r>
            <a:r>
              <a:rPr lang="fr-CA" sz="1200" b="0" i="0" u="sng" kern="1200" dirty="0">
                <a:solidFill>
                  <a:schemeClr val="accent1"/>
                </a:solidFill>
                <a:effectLst/>
                <a:latin typeface="+mn-lt"/>
                <a:ea typeface="+mn-ea"/>
                <a:cs typeface="+mn-cs"/>
              </a:rPr>
              <a:t> des bonnes habitudes alimentaires et habitudes de vie</a:t>
            </a:r>
            <a:r>
              <a:rPr lang="fr-CA" sz="1200" b="0" i="0" kern="1200" dirty="0">
                <a:solidFill>
                  <a:schemeClr val="accent1"/>
                </a:solidFill>
                <a:effectLst/>
                <a:latin typeface="+mn-lt"/>
                <a:ea typeface="+mn-ea"/>
                <a:cs typeface="+mn-cs"/>
              </a:rPr>
              <a:t>, par région, qui fut bâtit pour faciliter la tâche aux médecins participant au programme de formation continue en hypercholestérolémie, à leur procurer rapidement accès à des ressources régionales et même locales, afin de procurer aux patients des ressources fiables pour les encourager à apporter des changements dans leurs habitudes de vie et alimentaires respectives.  Il sera facile pour les médecins de s’y référer sur le portail de la FMOQ</a:t>
            </a:r>
            <a:endParaRPr lang="en-CA"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9F8AE9-9459-CE42-9812-75381358496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373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89F8AE9-9459-CE42-9812-753813584964}" type="slidenum">
              <a:rPr lang="fr-FR" smtClean="0"/>
              <a:pPr/>
              <a:t>30</a:t>
            </a:fld>
            <a:endParaRPr lang="fr-FR"/>
          </a:p>
        </p:txBody>
      </p:sp>
    </p:spTree>
    <p:extLst>
      <p:ext uri="{BB962C8B-B14F-4D97-AF65-F5344CB8AC3E}">
        <p14:creationId xmlns:p14="http://schemas.microsoft.com/office/powerpoint/2010/main" val="1026767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fr-FR"/>
          </a:p>
        </p:txBody>
      </p:sp>
      <p:sp>
        <p:nvSpPr>
          <p:cNvPr id="4" name="Slide Number Placeholder 3"/>
          <p:cNvSpPr>
            <a:spLocks noGrp="1"/>
          </p:cNvSpPr>
          <p:nvPr>
            <p:ph type="sldNum" sz="quarter" idx="5"/>
          </p:nvPr>
        </p:nvSpPr>
        <p:spPr/>
        <p:txBody>
          <a:bodyPr/>
          <a:lstStyle/>
          <a:p>
            <a:pPr>
              <a:defRPr/>
            </a:pPr>
            <a:fld id="{10AB8F3D-A987-4357-974C-0BC8A5C6567F}" type="slidenum">
              <a:rPr lang="en-CA" smtClean="0">
                <a:solidFill>
                  <a:prstClr val="black"/>
                </a:solidFill>
              </a:rPr>
              <a:pPr>
                <a:defRPr/>
              </a:pPr>
              <a:t>4</a:t>
            </a:fld>
            <a:endParaRPr lang="en-CA">
              <a:solidFill>
                <a:prstClr val="black"/>
              </a:solidFill>
            </a:endParaRPr>
          </a:p>
        </p:txBody>
      </p:sp>
    </p:spTree>
    <p:extLst>
      <p:ext uri="{BB962C8B-B14F-4D97-AF65-F5344CB8AC3E}">
        <p14:creationId xmlns:p14="http://schemas.microsoft.com/office/powerpoint/2010/main" val="1417109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E89F8AE9-9459-CE42-9812-753813584964}" type="slidenum">
              <a:rPr lang="fr-FR" smtClean="0"/>
              <a:pPr/>
              <a:t>31</a:t>
            </a:fld>
            <a:endParaRPr lang="fr-FR"/>
          </a:p>
        </p:txBody>
      </p:sp>
    </p:spTree>
    <p:extLst>
      <p:ext uri="{BB962C8B-B14F-4D97-AF65-F5344CB8AC3E}">
        <p14:creationId xmlns:p14="http://schemas.microsoft.com/office/powerpoint/2010/main" val="3083246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50938"/>
            <a:ext cx="5575300" cy="3136900"/>
          </a:xfrm>
        </p:spPr>
      </p:sp>
      <p:sp>
        <p:nvSpPr>
          <p:cNvPr id="3" name="Notes Placeholder 2"/>
          <p:cNvSpPr>
            <a:spLocks noGrp="1"/>
          </p:cNvSpPr>
          <p:nvPr>
            <p:ph type="body" idx="1"/>
          </p:nvPr>
        </p:nvSpPr>
        <p:spPr/>
        <p:txBody>
          <a:bodyPr/>
          <a:lstStyle/>
          <a:p>
            <a:pPr defTabSz="946910">
              <a:defRPr/>
            </a:pPr>
            <a:r>
              <a:rPr lang="fr-CA" b="0" dirty="0"/>
              <a:t>Dans une méta-analyse de 8 essais cliniques menés avec des statines, on constate que 40% des patients n’ont pas atteint le seuil de C-LDL (&lt; 1,8 </a:t>
            </a:r>
            <a:r>
              <a:rPr lang="fr-CA" b="0" dirty="0" err="1"/>
              <a:t>mmol</a:t>
            </a:r>
            <a:r>
              <a:rPr lang="fr-CA" b="0" dirty="0"/>
              <a:t>/L) même en utilisant une dose élevée de statine.</a:t>
            </a:r>
          </a:p>
          <a:p>
            <a:r>
              <a:rPr lang="en-CA" dirty="0"/>
              <a:t>De plus, </a:t>
            </a:r>
            <a:r>
              <a:rPr lang="en-CA" dirty="0" err="1"/>
              <a:t>comme</a:t>
            </a:r>
            <a:r>
              <a:rPr lang="en-CA" dirty="0"/>
              <a:t> le </a:t>
            </a:r>
            <a:r>
              <a:rPr lang="en-CA" dirty="0" err="1"/>
              <a:t>montre</a:t>
            </a:r>
            <a:r>
              <a:rPr lang="en-CA" dirty="0"/>
              <a:t> le </a:t>
            </a:r>
            <a:r>
              <a:rPr lang="en-CA" dirty="0" err="1"/>
              <a:t>graphique</a:t>
            </a:r>
            <a:r>
              <a:rPr lang="en-CA" dirty="0"/>
              <a:t>, plus on </a:t>
            </a:r>
            <a:r>
              <a:rPr lang="en-CA" dirty="0" err="1"/>
              <a:t>diminue</a:t>
            </a:r>
            <a:r>
              <a:rPr lang="en-CA" dirty="0"/>
              <a:t> le </a:t>
            </a:r>
            <a:r>
              <a:rPr lang="en-CA" dirty="0" err="1"/>
              <a:t>taux</a:t>
            </a:r>
            <a:r>
              <a:rPr lang="en-CA" dirty="0"/>
              <a:t> de C-LDL, plus on </a:t>
            </a:r>
            <a:r>
              <a:rPr lang="en-CA" dirty="0" err="1"/>
              <a:t>diminue</a:t>
            </a:r>
            <a:r>
              <a:rPr lang="en-CA" dirty="0"/>
              <a:t> le </a:t>
            </a:r>
            <a:r>
              <a:rPr lang="en-CA" dirty="0" err="1"/>
              <a:t>taux</a:t>
            </a:r>
            <a:r>
              <a:rPr lang="en-CA" dirty="0"/>
              <a:t> </a:t>
            </a:r>
            <a:r>
              <a:rPr lang="en-CA" dirty="0" err="1"/>
              <a:t>d’événements</a:t>
            </a:r>
            <a:r>
              <a:rPr lang="en-CA" dirty="0"/>
              <a:t> CV graves.</a:t>
            </a:r>
          </a:p>
          <a:p>
            <a:r>
              <a:rPr lang="en-CA" dirty="0"/>
              <a:t>Il </a:t>
            </a:r>
            <a:r>
              <a:rPr lang="en-CA" dirty="0" err="1"/>
              <a:t>est</a:t>
            </a:r>
            <a:r>
              <a:rPr lang="en-CA" dirty="0"/>
              <a:t> </a:t>
            </a:r>
            <a:r>
              <a:rPr lang="en-CA" dirty="0" err="1"/>
              <a:t>donc</a:t>
            </a:r>
            <a:r>
              <a:rPr lang="en-CA" dirty="0"/>
              <a:t> important non pas </a:t>
            </a:r>
            <a:r>
              <a:rPr lang="en-CA" dirty="0" err="1"/>
              <a:t>seulement</a:t>
            </a:r>
            <a:r>
              <a:rPr lang="en-CA" dirty="0"/>
              <a:t> de </a:t>
            </a:r>
            <a:r>
              <a:rPr lang="en-CA" dirty="0" err="1"/>
              <a:t>viser</a:t>
            </a:r>
            <a:r>
              <a:rPr lang="en-CA" dirty="0"/>
              <a:t> le </a:t>
            </a:r>
            <a:r>
              <a:rPr lang="en-CA" dirty="0" err="1"/>
              <a:t>seuil</a:t>
            </a:r>
            <a:r>
              <a:rPr lang="en-CA" dirty="0"/>
              <a:t> car </a:t>
            </a:r>
            <a:r>
              <a:rPr lang="en-CA" b="1" dirty="0" err="1">
                <a:solidFill>
                  <a:schemeClr val="accent5">
                    <a:lumMod val="75000"/>
                  </a:schemeClr>
                </a:solidFill>
              </a:rPr>
              <a:t>viser</a:t>
            </a:r>
            <a:r>
              <a:rPr lang="en-CA" b="1" dirty="0">
                <a:solidFill>
                  <a:schemeClr val="accent5">
                    <a:lumMod val="75000"/>
                  </a:schemeClr>
                </a:solidFill>
              </a:rPr>
              <a:t> le </a:t>
            </a:r>
            <a:r>
              <a:rPr lang="en-CA" b="1" dirty="0" err="1">
                <a:solidFill>
                  <a:schemeClr val="accent5">
                    <a:lumMod val="75000"/>
                  </a:schemeClr>
                </a:solidFill>
              </a:rPr>
              <a:t>seuil</a:t>
            </a:r>
            <a:r>
              <a:rPr lang="en-CA" b="1" dirty="0">
                <a:solidFill>
                  <a:schemeClr val="accent5">
                    <a:lumMod val="75000"/>
                  </a:schemeClr>
                </a:solidFill>
              </a:rPr>
              <a:t> </a:t>
            </a:r>
            <a:r>
              <a:rPr lang="en-CA" b="1" dirty="0" err="1">
                <a:solidFill>
                  <a:schemeClr val="accent5">
                    <a:lumMod val="75000"/>
                  </a:schemeClr>
                </a:solidFill>
              </a:rPr>
              <a:t>c’est</a:t>
            </a:r>
            <a:r>
              <a:rPr lang="en-CA" b="1" dirty="0">
                <a:solidFill>
                  <a:schemeClr val="accent5">
                    <a:lumMod val="75000"/>
                  </a:schemeClr>
                </a:solidFill>
              </a:rPr>
              <a:t> bien, </a:t>
            </a:r>
            <a:r>
              <a:rPr lang="en-CA" b="1" dirty="0" err="1">
                <a:solidFill>
                  <a:schemeClr val="accent5">
                    <a:lumMod val="75000"/>
                  </a:schemeClr>
                </a:solidFill>
              </a:rPr>
              <a:t>mais</a:t>
            </a:r>
            <a:r>
              <a:rPr lang="en-CA" b="1" dirty="0">
                <a:solidFill>
                  <a:schemeClr val="accent5">
                    <a:lumMod val="75000"/>
                  </a:schemeClr>
                </a:solidFill>
              </a:rPr>
              <a:t> </a:t>
            </a:r>
            <a:r>
              <a:rPr lang="en-CA" b="1" dirty="0" err="1">
                <a:solidFill>
                  <a:schemeClr val="accent5">
                    <a:lumMod val="75000"/>
                  </a:schemeClr>
                </a:solidFill>
              </a:rPr>
              <a:t>l’atteindre</a:t>
            </a:r>
            <a:r>
              <a:rPr lang="en-CA" b="1" dirty="0">
                <a:solidFill>
                  <a:schemeClr val="accent5">
                    <a:lumMod val="75000"/>
                  </a:schemeClr>
                </a:solidFill>
              </a:rPr>
              <a:t>, </a:t>
            </a:r>
            <a:r>
              <a:rPr lang="en-CA" b="1" dirty="0" err="1">
                <a:solidFill>
                  <a:schemeClr val="accent5">
                    <a:lumMod val="75000"/>
                  </a:schemeClr>
                </a:solidFill>
              </a:rPr>
              <a:t>c’est</a:t>
            </a:r>
            <a:r>
              <a:rPr lang="en-CA" b="1" dirty="0">
                <a:solidFill>
                  <a:schemeClr val="accent5">
                    <a:lumMod val="75000"/>
                  </a:schemeClr>
                </a:solidFill>
              </a:rPr>
              <a:t> au patient que </a:t>
            </a:r>
            <a:r>
              <a:rPr lang="fr-CA" b="1" dirty="0">
                <a:solidFill>
                  <a:schemeClr val="accent5">
                    <a:lumMod val="75000"/>
                  </a:schemeClr>
                </a:solidFill>
              </a:rPr>
              <a:t>ç</a:t>
            </a:r>
            <a:r>
              <a:rPr lang="en-CA" b="1" dirty="0">
                <a:solidFill>
                  <a:schemeClr val="accent5">
                    <a:lumMod val="75000"/>
                  </a:schemeClr>
                </a:solidFill>
              </a:rPr>
              <a:t>a fait du bien</a:t>
            </a:r>
            <a:r>
              <a:rPr lang="en-CA" dirty="0"/>
              <a:t>.</a:t>
            </a:r>
          </a:p>
        </p:txBody>
      </p:sp>
      <p:sp>
        <p:nvSpPr>
          <p:cNvPr id="4" name="Slide Number Placeholder 3"/>
          <p:cNvSpPr>
            <a:spLocks noGrp="1"/>
          </p:cNvSpPr>
          <p:nvPr>
            <p:ph type="sldNum" sz="quarter" idx="10"/>
          </p:nvPr>
        </p:nvSpPr>
        <p:spPr/>
        <p:txBody>
          <a:bodyPr/>
          <a:lstStyle/>
          <a:p>
            <a:fld id="{F864BA6C-4CB7-480A-BF72-42F5E62EE604}" type="slidenum">
              <a:rPr lang="en-CA" smtClean="0">
                <a:solidFill>
                  <a:prstClr val="black"/>
                </a:solidFill>
              </a:rPr>
              <a:pPr/>
              <a:t>32</a:t>
            </a:fld>
            <a:endParaRPr lang="en-CA" dirty="0">
              <a:solidFill>
                <a:prstClr val="black"/>
              </a:solidFill>
            </a:endParaRPr>
          </a:p>
        </p:txBody>
      </p:sp>
    </p:spTree>
    <p:extLst>
      <p:ext uri="{BB962C8B-B14F-4D97-AF65-F5344CB8AC3E}">
        <p14:creationId xmlns:p14="http://schemas.microsoft.com/office/powerpoint/2010/main" val="807096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a:xfrm>
            <a:off x="428626" y="4314980"/>
            <a:ext cx="6029028" cy="4692950"/>
          </a:xfrm>
        </p:spPr>
        <p:txBody>
          <a:bodyPr>
            <a:normAutofit/>
          </a:bodyPr>
          <a:lstStyle/>
          <a:p>
            <a:pPr>
              <a:defRPr/>
            </a:pPr>
            <a:r>
              <a:rPr lang="fr-CA" sz="700" b="1" noProof="0" dirty="0">
                <a:solidFill>
                  <a:prstClr val="black"/>
                </a:solidFill>
              </a:rPr>
              <a:t>Points clés :</a:t>
            </a:r>
          </a:p>
          <a:p>
            <a:pPr lvl="0" eaLnBrk="1" hangingPunct="1">
              <a:buFont typeface="Arial" pitchFamily="34" charset="0"/>
              <a:buChar char="•"/>
              <a:defRPr/>
            </a:pPr>
            <a:r>
              <a:rPr lang="fr-CA" sz="700" noProof="0" dirty="0">
                <a:solidFill>
                  <a:prstClr val="black"/>
                </a:solidFill>
              </a:rPr>
              <a:t>L’étude TNT, une étude contrôlée avec répartition aléatoire (ECRA) prospective, avait pour but d’évaluer l’efficacité et l’innocuité d’une réduction du taux de C-LDL sous la barre des 100 mg/dL chez des patients atteints de coronaropathie dont l’état était stable</a:t>
            </a:r>
            <a:r>
              <a:rPr lang="fr-CA" sz="700" baseline="30000" noProof="0" dirty="0">
                <a:solidFill>
                  <a:prstClr val="black"/>
                </a:solidFill>
              </a:rPr>
              <a:t>1</a:t>
            </a:r>
            <a:r>
              <a:rPr lang="fr-CA" sz="700" noProof="0" dirty="0">
                <a:solidFill>
                  <a:prstClr val="black"/>
                </a:solidFill>
              </a:rPr>
              <a:t>.</a:t>
            </a:r>
            <a:endParaRPr lang="fr-CA" sz="700" baseline="30000" noProof="0" dirty="0">
              <a:solidFill>
                <a:prstClr val="black"/>
              </a:solidFill>
            </a:endParaRPr>
          </a:p>
          <a:p>
            <a:pPr marL="182852" indent="-182852">
              <a:buFont typeface="Arial" pitchFamily="34" charset="0"/>
              <a:buChar char="•"/>
              <a:defRPr/>
            </a:pPr>
            <a:r>
              <a:rPr lang="fr-CA" sz="700" noProof="0" dirty="0">
                <a:solidFill>
                  <a:prstClr val="black"/>
                </a:solidFill>
              </a:rPr>
              <a:t>Cette analyse secondaire des données de l’étude TNT a été effectuée en vue d’évaluer si l’atteinte d’un faible taux de C-LDL était associée à une réduction additionnelle des événements cardiovasculaires (CV) graves comparativement à la persistance d’un taux de C-LDL élevé</a:t>
            </a:r>
            <a:r>
              <a:rPr lang="fr-CA" sz="700" baseline="30000" noProof="0" dirty="0">
                <a:solidFill>
                  <a:prstClr val="black"/>
                </a:solidFill>
              </a:rPr>
              <a:t>1</a:t>
            </a:r>
            <a:r>
              <a:rPr lang="fr-CA" sz="700" noProof="0" dirty="0">
                <a:solidFill>
                  <a:prstClr val="black"/>
                </a:solidFill>
              </a:rPr>
              <a:t>. </a:t>
            </a:r>
          </a:p>
          <a:p>
            <a:pPr marL="182852" indent="-182852">
              <a:buFont typeface="Arial" pitchFamily="34" charset="0"/>
              <a:buChar char="•"/>
              <a:defRPr/>
            </a:pPr>
            <a:r>
              <a:rPr lang="fr-CA" sz="700" noProof="0" dirty="0">
                <a:solidFill>
                  <a:prstClr val="black"/>
                </a:solidFill>
              </a:rPr>
              <a:t>On a observé dans l’ensemble de la cohorte une réduction de plus en plus significative du taux d’événements CV graves à mesure que le taux de C-LDL atteint pendant le traitement par la statine diminuait (</a:t>
            </a:r>
            <a:r>
              <a:rPr lang="fr-CA" sz="700" i="1" noProof="0" dirty="0">
                <a:solidFill>
                  <a:prstClr val="black"/>
                </a:solidFill>
              </a:rPr>
              <a:t>p </a:t>
            </a:r>
            <a:r>
              <a:rPr lang="fr-CA" sz="700" noProof="0" dirty="0">
                <a:solidFill>
                  <a:prstClr val="black"/>
                </a:solidFill>
              </a:rPr>
              <a:t>&lt; 0,0001 pour la tendance dans les différentes catégories de taux de C-LDL). Le taux d’événements CV graves le plus faible a été observé au sein du quintile de patients ayant atteint un taux de C-LDL &lt; 64 mg/dL (1,7 mmol/L)</a:t>
            </a:r>
            <a:r>
              <a:rPr lang="fr-CA" sz="700" baseline="30000" noProof="0" dirty="0">
                <a:solidFill>
                  <a:prstClr val="black"/>
                </a:solidFill>
              </a:rPr>
              <a:t>1</a:t>
            </a:r>
            <a:r>
              <a:rPr lang="fr-CA" sz="700" noProof="0" dirty="0">
                <a:solidFill>
                  <a:prstClr val="black"/>
                </a:solidFill>
              </a:rPr>
              <a:t>.</a:t>
            </a:r>
            <a:endParaRPr lang="fr-CA" sz="700" baseline="30000" noProof="0" dirty="0">
              <a:solidFill>
                <a:prstClr val="black"/>
              </a:solidFill>
            </a:endParaRPr>
          </a:p>
          <a:p>
            <a:pPr eaLnBrk="1" hangingPunct="1">
              <a:buFont typeface="Arial" pitchFamily="34" charset="0"/>
              <a:buChar char="•"/>
              <a:defRPr/>
            </a:pPr>
            <a:r>
              <a:rPr lang="fr-CA" sz="700" noProof="0" dirty="0">
                <a:solidFill>
                  <a:prstClr val="black"/>
                </a:solidFill>
              </a:rPr>
              <a:t>L’étude JUPITER a démontré que l’ampleur des bienfaits cliniques observés était directement liée au taux de C-LDL atteint. Plus précisément, la réduction du risque d’événements relevant du paramètre principal observée chez les patients du groupe rosuvastatine dont le taux de C-LDL n’était pas &lt; 50 mg/dL a été plus faible que celle observée chez ceux dont le taux de C-LDL était &lt; 50 mg/dL, comparativement à ce qui a été noté chez les témoins sous placebo</a:t>
            </a:r>
            <a:r>
              <a:rPr lang="fr-CA" sz="700" baseline="30000" noProof="0" dirty="0">
                <a:solidFill>
                  <a:prstClr val="black"/>
                </a:solidFill>
              </a:rPr>
              <a:t>2</a:t>
            </a:r>
            <a:r>
              <a:rPr lang="fr-CA" sz="700" noProof="0" dirty="0">
                <a:solidFill>
                  <a:prstClr val="black"/>
                </a:solidFill>
              </a:rPr>
              <a:t>.</a:t>
            </a:r>
          </a:p>
          <a:p>
            <a:pPr lvl="0" eaLnBrk="1" hangingPunct="1">
              <a:buFont typeface="Arial" pitchFamily="34" charset="0"/>
              <a:buChar char="•"/>
              <a:defRPr/>
            </a:pPr>
            <a:r>
              <a:rPr lang="fr-CA" sz="700" noProof="0" dirty="0">
                <a:solidFill>
                  <a:prstClr val="black"/>
                </a:solidFill>
              </a:rPr>
              <a:t>Quant à l’étude PROVE-IT, elle a démontré qu’une réduction soutenue du taux de C-LDL est associée à une réduction progressive des cas de décès, d’infarctus du myocarde et d’accident vasculaire cérébral de tous types. Les patients dont le taux de C-LDL était &lt; 40 mg/dL ou compris entre 40 et 60 mg/dL ont subi moins d’événements cardiaques graves que ceux dont le taux de C-LDL était plus élevé</a:t>
            </a:r>
            <a:r>
              <a:rPr lang="fr-CA" sz="700" baseline="30000" noProof="0" dirty="0">
                <a:solidFill>
                  <a:prstClr val="black"/>
                </a:solidFill>
              </a:rPr>
              <a:t>3</a:t>
            </a:r>
            <a:r>
              <a:rPr lang="fr-CA" sz="700" noProof="0" dirty="0">
                <a:solidFill>
                  <a:prstClr val="black"/>
                </a:solidFill>
              </a:rPr>
              <a:t>.</a:t>
            </a:r>
            <a:endParaRPr lang="fr-CA" sz="700" baseline="30000" noProof="0" dirty="0">
              <a:solidFill>
                <a:prstClr val="black"/>
              </a:solidFill>
            </a:endParaRPr>
          </a:p>
          <a:p>
            <a:pPr>
              <a:defRPr/>
            </a:pPr>
            <a:r>
              <a:rPr lang="fr-CA" sz="700" b="1" noProof="0" dirty="0">
                <a:solidFill>
                  <a:prstClr val="black"/>
                </a:solidFill>
              </a:rPr>
              <a:t>Renseignements généraux :</a:t>
            </a:r>
          </a:p>
          <a:p>
            <a:pPr lvl="0" eaLnBrk="1" hangingPunct="1">
              <a:buFont typeface="Arial" pitchFamily="34" charset="0"/>
              <a:buChar char="•"/>
              <a:defRPr/>
            </a:pPr>
            <a:r>
              <a:rPr lang="fr-CA" sz="700" noProof="0" dirty="0">
                <a:solidFill>
                  <a:prstClr val="black"/>
                </a:solidFill>
              </a:rPr>
              <a:t>Les participants à l’étude TNT, qui étaient atteints de coronaropathie et dont le taux de C-LDL était &lt; 130 mg/dL (3,4 mmol/L), ont été répartis aléatoirement pour recevoir soit un traitement par l’atorvastatine à faible dose (n = 5006), soit un traitement par l’atorvastatine à forte dose (n = 4995)</a:t>
            </a:r>
            <a:r>
              <a:rPr lang="fr-CA" sz="700" baseline="30000" noProof="0" dirty="0">
                <a:solidFill>
                  <a:prstClr val="black"/>
                </a:solidFill>
              </a:rPr>
              <a:t>1</a:t>
            </a:r>
            <a:r>
              <a:rPr lang="fr-CA" sz="700" noProof="0" dirty="0">
                <a:solidFill>
                  <a:prstClr val="black"/>
                </a:solidFill>
              </a:rPr>
              <a:t>.</a:t>
            </a:r>
            <a:endParaRPr lang="fr-CA" sz="700" baseline="30000" noProof="0" dirty="0">
              <a:solidFill>
                <a:prstClr val="black"/>
              </a:solidFill>
            </a:endParaRPr>
          </a:p>
          <a:p>
            <a:pPr lvl="0" eaLnBrk="1" hangingPunct="1">
              <a:buFont typeface="Arial" pitchFamily="34" charset="0"/>
              <a:buChar char="•"/>
              <a:defRPr/>
            </a:pPr>
            <a:r>
              <a:rPr lang="fr-CA" sz="700" noProof="0" dirty="0">
                <a:solidFill>
                  <a:prstClr val="black"/>
                </a:solidFill>
              </a:rPr>
              <a:t>Le paramètre principal était la survenue d’un premier événement CV grave</a:t>
            </a:r>
            <a:r>
              <a:rPr lang="fr-CA" sz="700" baseline="30000" noProof="0" dirty="0">
                <a:solidFill>
                  <a:prstClr val="black"/>
                </a:solidFill>
              </a:rPr>
              <a:t>1</a:t>
            </a:r>
            <a:r>
              <a:rPr lang="fr-CA" sz="700" noProof="0" dirty="0">
                <a:solidFill>
                  <a:prstClr val="black"/>
                </a:solidFill>
              </a:rPr>
              <a:t>.</a:t>
            </a:r>
            <a:endParaRPr lang="fr-CA" sz="700" baseline="30000" noProof="0" dirty="0">
              <a:solidFill>
                <a:prstClr val="black"/>
              </a:solidFill>
            </a:endParaRPr>
          </a:p>
          <a:p>
            <a:pPr lvl="0" eaLnBrk="1" hangingPunct="1">
              <a:buFont typeface="Arial" pitchFamily="34" charset="0"/>
              <a:buChar char="•"/>
              <a:defRPr/>
            </a:pPr>
            <a:r>
              <a:rPr lang="fr-CA" sz="700" noProof="0" dirty="0">
                <a:solidFill>
                  <a:prstClr val="black"/>
                </a:solidFill>
              </a:rPr>
              <a:t>On a observé une réduction de plus en plus significative du taux d’événements CV graves à mesure que le taux de C-LDL atteint pendant le traitement par une statine diminuait (</a:t>
            </a:r>
            <a:r>
              <a:rPr lang="fr-CA" sz="700" i="1" noProof="0" dirty="0">
                <a:solidFill>
                  <a:prstClr val="black"/>
                </a:solidFill>
              </a:rPr>
              <a:t>p </a:t>
            </a:r>
            <a:r>
              <a:rPr lang="fr-CA" sz="700" noProof="0" dirty="0">
                <a:solidFill>
                  <a:prstClr val="black"/>
                </a:solidFill>
              </a:rPr>
              <a:t>&lt; 0,0001 pour la tendance dans les différentes catégories de taux de C-LDL). L’analyse des différents événements composant le paramètre principal a donné des résultats similaires</a:t>
            </a:r>
            <a:r>
              <a:rPr lang="fr-CA" sz="700" baseline="30000" noProof="0" dirty="0">
                <a:solidFill>
                  <a:prstClr val="black"/>
                </a:solidFill>
              </a:rPr>
              <a:t>1</a:t>
            </a:r>
            <a:r>
              <a:rPr lang="fr-CA" sz="700" noProof="0" dirty="0">
                <a:solidFill>
                  <a:prstClr val="black"/>
                </a:solidFill>
              </a:rPr>
              <a:t>.</a:t>
            </a:r>
            <a:endParaRPr lang="fr-CA" sz="700" baseline="30000" noProof="0" dirty="0">
              <a:solidFill>
                <a:prstClr val="black"/>
              </a:solidFill>
            </a:endParaRPr>
          </a:p>
          <a:p>
            <a:pPr lvl="0" eaLnBrk="1" hangingPunct="1">
              <a:buFont typeface="Arial" pitchFamily="34" charset="0"/>
              <a:buChar char="•"/>
              <a:defRPr/>
            </a:pPr>
            <a:r>
              <a:rPr lang="fr-CA" sz="700" noProof="0" dirty="0">
                <a:solidFill>
                  <a:prstClr val="black"/>
                </a:solidFill>
              </a:rPr>
              <a:t>On n’a pas relevé de différence d’importance clinique entre les quintiles quant aux taux d’événements indésirables</a:t>
            </a:r>
            <a:r>
              <a:rPr lang="fr-CA" sz="700" baseline="30000" noProof="0" dirty="0">
                <a:solidFill>
                  <a:prstClr val="black"/>
                </a:solidFill>
              </a:rPr>
              <a:t>1</a:t>
            </a:r>
            <a:r>
              <a:rPr lang="fr-CA" sz="700" noProof="0" dirty="0">
                <a:solidFill>
                  <a:prstClr val="black"/>
                </a:solidFill>
              </a:rPr>
              <a:t>.</a:t>
            </a:r>
            <a:endParaRPr lang="fr-CA" sz="700" baseline="30000" noProof="0" dirty="0">
              <a:solidFill>
                <a:prstClr val="black"/>
              </a:solidFill>
            </a:endParaRPr>
          </a:p>
          <a:p>
            <a:pPr lvl="0" eaLnBrk="1" hangingPunct="1">
              <a:buFont typeface="Arial" pitchFamily="34" charset="0"/>
              <a:buChar char="•"/>
              <a:defRPr/>
            </a:pPr>
            <a:r>
              <a:rPr lang="fr-CA" sz="700" noProof="0" dirty="0">
                <a:solidFill>
                  <a:prstClr val="black"/>
                </a:solidFill>
              </a:rPr>
              <a:t>L’étude JUPITER a été menée auprès d’une cohorte de 17 802 hommes et femmes qui semblaient être en bonne santé et qui avaient un taux de protéine C réactive ≥ 2 mg/L (selon une méthode très sensible) et un taux de C-LDL &lt; 130 mg/dL. Ces patients ont été répartis aléatoirement pour recevoir tous les jours de la rosuvastatine ou un placebo, et ils ont fait l’objet d’un suivi visant à évaluer la mortalité toutes causes confondues, les événements CV graves et les effets indésirables. Dans le cadre d’une analyse </a:t>
            </a:r>
            <a:r>
              <a:rPr lang="fr-CA" sz="700" i="1" noProof="0" dirty="0">
                <a:solidFill>
                  <a:prstClr val="black"/>
                </a:solidFill>
              </a:rPr>
              <a:t>a posteriori</a:t>
            </a:r>
            <a:r>
              <a:rPr lang="fr-CA" sz="700" noProof="0" dirty="0">
                <a:solidFill>
                  <a:prstClr val="black"/>
                </a:solidFill>
              </a:rPr>
              <a:t>, les patients du groupe rosuvastatine ont été stratifiés selon qu’ils avaient atteint ou non un taux de C-LDL &lt; 50 mg/dL durant le suivi</a:t>
            </a:r>
            <a:r>
              <a:rPr lang="fr-CA" sz="700" baseline="30000" noProof="0" dirty="0">
                <a:solidFill>
                  <a:prstClr val="black"/>
                </a:solidFill>
              </a:rPr>
              <a:t>2</a:t>
            </a:r>
            <a:r>
              <a:rPr lang="fr-CA" sz="700" noProof="0" dirty="0">
                <a:solidFill>
                  <a:prstClr val="black"/>
                </a:solidFill>
              </a:rPr>
              <a:t>.</a:t>
            </a:r>
          </a:p>
          <a:p>
            <a:pPr eaLnBrk="1" hangingPunct="1">
              <a:buFont typeface="Arial" pitchFamily="34" charset="0"/>
              <a:buChar char="•"/>
              <a:defRPr/>
            </a:pPr>
            <a:r>
              <a:rPr lang="fr-CA" sz="700" noProof="0" dirty="0">
                <a:solidFill>
                  <a:prstClr val="black"/>
                </a:solidFill>
              </a:rPr>
              <a:t>L’étude PROVE IT-TIMI 22 a été réalisée auprès de </a:t>
            </a:r>
            <a:r>
              <a:rPr lang="fr-CA" sz="700" noProof="0" dirty="0"/>
              <a:t>4162 patients qui avaient subi un SCA et visait à comparer les effets d’un traitement énergique (2099 patients ont été affectés aléatoirement à ce groupe de traitement) à ceux d’un traitement d’intensité modérée chez ces patients</a:t>
            </a:r>
            <a:r>
              <a:rPr lang="fr-CA" sz="700" baseline="30000" noProof="0" dirty="0">
                <a:solidFill>
                  <a:prstClr val="black"/>
                </a:solidFill>
              </a:rPr>
              <a:t>3</a:t>
            </a:r>
            <a:r>
              <a:rPr lang="fr-CA" sz="700" noProof="0" dirty="0">
                <a:solidFill>
                  <a:prstClr val="black"/>
                </a:solidFill>
              </a:rPr>
              <a:t>.</a:t>
            </a:r>
          </a:p>
          <a:p>
            <a:pPr>
              <a:defRPr/>
            </a:pPr>
            <a:endParaRPr lang="fr-CA" sz="700" b="1" noProof="0" dirty="0">
              <a:solidFill>
                <a:prstClr val="black"/>
              </a:solidFill>
            </a:endParaRPr>
          </a:p>
          <a:p>
            <a:pPr>
              <a:defRPr/>
            </a:pPr>
            <a:r>
              <a:rPr lang="fr-CA" sz="700" b="1" noProof="0" dirty="0">
                <a:solidFill>
                  <a:prstClr val="black"/>
                </a:solidFill>
              </a:rPr>
              <a:t>Références :</a:t>
            </a:r>
          </a:p>
          <a:p>
            <a:pPr marL="228567" indent="-228567">
              <a:buFont typeface="Arial" pitchFamily="34" charset="0"/>
              <a:buAutoNum type="arabicPeriod"/>
              <a:defRPr/>
            </a:pPr>
            <a:r>
              <a:rPr lang="fr-CA" sz="700" noProof="0" dirty="0">
                <a:solidFill>
                  <a:prstClr val="black"/>
                </a:solidFill>
              </a:rPr>
              <a:t>LaRosa JC, </a:t>
            </a:r>
            <a:r>
              <a:rPr lang="fr-CA" sz="700" i="1" noProof="0" dirty="0">
                <a:solidFill>
                  <a:prstClr val="black"/>
                </a:solidFill>
              </a:rPr>
              <a:t>et al</a:t>
            </a:r>
            <a:r>
              <a:rPr lang="fr-CA" sz="700" noProof="0" dirty="0">
                <a:solidFill>
                  <a:prstClr val="black"/>
                </a:solidFill>
              </a:rPr>
              <a:t>, Treating to New Targets (TNT) Steering Committee and Investigators. Safety and Efficacy of Atorvastatin-Induced Very Low-Density Lipoprotein Cholesterol Levels in Patients with Coronary Heart Disease (a Post Hoc Analysis of the Treating to New Targets [TNT] Study).</a:t>
            </a:r>
            <a:r>
              <a:rPr lang="fr-CA" sz="700" i="1" noProof="0" dirty="0">
                <a:solidFill>
                  <a:prstClr val="black"/>
                </a:solidFill>
              </a:rPr>
              <a:t> J Am Cardiol</a:t>
            </a:r>
            <a:r>
              <a:rPr lang="fr-CA" sz="700" noProof="0" dirty="0">
                <a:solidFill>
                  <a:prstClr val="black"/>
                </a:solidFill>
              </a:rPr>
              <a:t>. 2007;100:747-752.</a:t>
            </a:r>
            <a:endParaRPr lang="fr-CA" sz="700" b="1" noProof="0" dirty="0">
              <a:solidFill>
                <a:prstClr val="black"/>
              </a:solidFill>
            </a:endParaRPr>
          </a:p>
          <a:p>
            <a:pPr marL="228567" indent="-228567">
              <a:buFont typeface="Arial" pitchFamily="34" charset="0"/>
              <a:buAutoNum type="arabicPeriod"/>
              <a:defRPr/>
            </a:pPr>
            <a:r>
              <a:rPr lang="fr-CA" sz="700" noProof="0" dirty="0">
                <a:solidFill>
                  <a:prstClr val="black"/>
                </a:solidFill>
              </a:rPr>
              <a:t>Hsia J, </a:t>
            </a:r>
            <a:r>
              <a:rPr lang="fr-CA" sz="700" i="1" noProof="0" dirty="0">
                <a:solidFill>
                  <a:prstClr val="black"/>
                </a:solidFill>
              </a:rPr>
              <a:t>et al</a:t>
            </a:r>
            <a:r>
              <a:rPr lang="fr-CA" sz="700" noProof="0" dirty="0">
                <a:solidFill>
                  <a:prstClr val="black"/>
                </a:solidFill>
              </a:rPr>
              <a:t>. Cardiovascular Event Reduction and Adverse Events Among Subjects Attaining Low-Density Lipoprotein Cholesterol &lt;50 mg/dL With Rosuvastatin. </a:t>
            </a:r>
            <a:r>
              <a:rPr lang="fr-CA" sz="700" i="1" noProof="0" dirty="0">
                <a:solidFill>
                  <a:prstClr val="black"/>
                </a:solidFill>
              </a:rPr>
              <a:t>J Am Coll Cardiol</a:t>
            </a:r>
            <a:r>
              <a:rPr lang="fr-CA" sz="700" noProof="0" dirty="0">
                <a:solidFill>
                  <a:prstClr val="black"/>
                </a:solidFill>
              </a:rPr>
              <a:t>. 2011;57:1666-1675.</a:t>
            </a:r>
            <a:endParaRPr lang="fr-CA" sz="700" noProof="0" dirty="0"/>
          </a:p>
          <a:p>
            <a:pPr marL="228567" indent="-228567">
              <a:buFont typeface="Arial" pitchFamily="34" charset="0"/>
              <a:buAutoNum type="arabicPeriod"/>
              <a:defRPr/>
            </a:pPr>
            <a:r>
              <a:rPr lang="fr-CA" sz="700" noProof="0" dirty="0">
                <a:solidFill>
                  <a:prstClr val="black"/>
                </a:solidFill>
              </a:rPr>
              <a:t>Wiviott SD, </a:t>
            </a:r>
            <a:r>
              <a:rPr lang="fr-CA" sz="700" i="1" noProof="0" dirty="0">
                <a:solidFill>
                  <a:prstClr val="black"/>
                </a:solidFill>
              </a:rPr>
              <a:t>et al</a:t>
            </a:r>
            <a:r>
              <a:rPr lang="fr-CA" sz="700" noProof="0" dirty="0">
                <a:solidFill>
                  <a:prstClr val="black"/>
                </a:solidFill>
              </a:rPr>
              <a:t>, PROVIE-IT-TIMI 22 Investigators. </a:t>
            </a:r>
            <a:r>
              <a:rPr lang="fr-CA" sz="700" noProof="0" dirty="0"/>
              <a:t>Can low-density lipoprotein be too low? The safety and efficacy of achieving very low low-density lipoprotein with intensive statin therapy: a PROVE IT-TIMI 22 substudy. </a:t>
            </a:r>
            <a:r>
              <a:rPr lang="fr-CA" sz="700" i="1" noProof="0" dirty="0"/>
              <a:t>J</a:t>
            </a:r>
            <a:r>
              <a:rPr lang="fr-CA" sz="700" i="1" noProof="0" dirty="0">
                <a:solidFill>
                  <a:prstClr val="black"/>
                </a:solidFill>
              </a:rPr>
              <a:t> Am Coll Cardiol</a:t>
            </a:r>
            <a:r>
              <a:rPr lang="fr-CA" sz="700" noProof="0" dirty="0">
                <a:solidFill>
                  <a:prstClr val="black"/>
                </a:solidFill>
              </a:rPr>
              <a:t>. 2005;46:1411-1416. </a:t>
            </a:r>
            <a:endParaRPr lang="fr-CA" sz="700" b="1" noProof="0" dirty="0">
              <a:solidFill>
                <a:prstClr val="black"/>
              </a:solidFill>
            </a:endParaRPr>
          </a:p>
        </p:txBody>
      </p:sp>
      <p:sp>
        <p:nvSpPr>
          <p:cNvPr id="27" name="Rectangle 26"/>
          <p:cNvSpPr/>
          <p:nvPr/>
        </p:nvSpPr>
        <p:spPr>
          <a:xfrm>
            <a:off x="107157" y="8808358"/>
            <a:ext cx="2018109" cy="199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6488" tIns="43245" rIns="86488" bIns="4324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3">
            <a:extLst>
              <a:ext uri="{FF2B5EF4-FFF2-40B4-BE49-F238E27FC236}">
                <a16:creationId xmlns:a16="http://schemas.microsoft.com/office/drawing/2014/main" id="{698456EB-0BFE-4E72-9B0E-20FDD4D86FD7}"/>
              </a:ext>
            </a:extLst>
          </p:cNvPr>
          <p:cNvSpPr txBox="1">
            <a:spLocks/>
          </p:cNvSpPr>
          <p:nvPr/>
        </p:nvSpPr>
        <p:spPr>
          <a:xfrm>
            <a:off x="3884613" y="8685213"/>
            <a:ext cx="2971800" cy="4587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864BA6C-4CB7-480A-BF72-42F5E62EE604}" type="slidenum">
              <a:rPr lang="en-CA" smtClean="0">
                <a:solidFill>
                  <a:prstClr val="black"/>
                </a:solidFill>
              </a:rPr>
              <a:pPr/>
              <a:t>33</a:t>
            </a:fld>
            <a:endParaRPr lang="en-CA" dirty="0">
              <a:solidFill>
                <a:prstClr val="black"/>
              </a:solidFill>
            </a:endParaRPr>
          </a:p>
        </p:txBody>
      </p:sp>
    </p:spTree>
    <p:extLst>
      <p:ext uri="{BB962C8B-B14F-4D97-AF65-F5344CB8AC3E}">
        <p14:creationId xmlns:p14="http://schemas.microsoft.com/office/powerpoint/2010/main" val="3785633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717550" y="1146175"/>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a:xfrm>
            <a:off x="717550" y="4458427"/>
            <a:ext cx="5486400" cy="3600450"/>
          </a:xfrm>
        </p:spPr>
        <p:txBody>
          <a:bodyPr/>
          <a:lstStyle/>
          <a:p>
            <a:pPr eaLnBrk="1" fontAlgn="auto" hangingPunct="1">
              <a:spcBef>
                <a:spcPts val="396"/>
              </a:spcBef>
              <a:spcAft>
                <a:spcPts val="0"/>
              </a:spcAft>
              <a:defRPr/>
            </a:pPr>
            <a:r>
              <a:rPr lang="fr-CA" b="0" dirty="0"/>
              <a:t>Les posologies initiales de statines nous procurent une bonne baisse de C-LDL, mais par la suite si on double la dose, on ne double pas l’effet désiré, seulement 6% en moyenne et ça peut causer de l’intolérance chez le patients. </a:t>
            </a:r>
          </a:p>
          <a:p>
            <a:pPr eaLnBrk="1" fontAlgn="auto" hangingPunct="1">
              <a:spcBef>
                <a:spcPts val="396"/>
              </a:spcBef>
              <a:spcAft>
                <a:spcPts val="0"/>
              </a:spcAft>
              <a:defRPr/>
            </a:pPr>
            <a:endParaRPr lang="fr-CA" b="1" dirty="0"/>
          </a:p>
          <a:p>
            <a:pPr eaLnBrk="1" fontAlgn="auto" hangingPunct="1">
              <a:spcBef>
                <a:spcPts val="396"/>
              </a:spcBef>
              <a:spcAft>
                <a:spcPts val="0"/>
              </a:spcAft>
              <a:defRPr/>
            </a:pPr>
            <a:r>
              <a:rPr lang="fr-CA" b="1" dirty="0"/>
              <a:t>Références :</a:t>
            </a:r>
          </a:p>
          <a:p>
            <a:pPr marL="164592" indent="-164592" eaLnBrk="1" fontAlgn="auto" hangingPunct="1">
              <a:spcBef>
                <a:spcPts val="0"/>
              </a:spcBef>
              <a:spcAft>
                <a:spcPts val="0"/>
              </a:spcAft>
              <a:buFont typeface="+mj-lt"/>
              <a:buAutoNum type="arabicPeriod"/>
              <a:defRPr/>
            </a:pPr>
            <a:r>
              <a:rPr lang="fr-CA" dirty="0"/>
              <a:t>Monographie de Crestor (</a:t>
            </a:r>
            <a:r>
              <a:rPr lang="fr-CA" dirty="0" err="1"/>
              <a:t>rosuvastatine</a:t>
            </a:r>
            <a:r>
              <a:rPr lang="fr-CA" dirty="0"/>
              <a:t>). AstraZeneca. 1</a:t>
            </a:r>
            <a:r>
              <a:rPr lang="fr-CA" baseline="30000" dirty="0"/>
              <a:t>er</a:t>
            </a:r>
            <a:r>
              <a:rPr lang="fr-CA" dirty="0"/>
              <a:t> mai 2013.</a:t>
            </a:r>
          </a:p>
          <a:p>
            <a:pPr marL="164592" indent="-164592" eaLnBrk="1" fontAlgn="auto" hangingPunct="1">
              <a:spcBef>
                <a:spcPts val="0"/>
              </a:spcBef>
              <a:spcAft>
                <a:spcPts val="0"/>
              </a:spcAft>
              <a:buFont typeface="+mj-lt"/>
              <a:buAutoNum type="arabicPeriod"/>
              <a:defRPr/>
            </a:pPr>
            <a:r>
              <a:rPr lang="fr-CA" dirty="0"/>
              <a:t>Monographie de </a:t>
            </a:r>
            <a:r>
              <a:rPr lang="fr-CA" dirty="0" err="1"/>
              <a:t>Lipitor</a:t>
            </a:r>
            <a:r>
              <a:rPr lang="fr-CA" dirty="0"/>
              <a:t> (atorvastatine). Pfizer. 4 sept. 2012.</a:t>
            </a:r>
          </a:p>
          <a:p>
            <a:pPr marL="164592" indent="-164592" eaLnBrk="1" fontAlgn="auto" hangingPunct="1">
              <a:spcBef>
                <a:spcPts val="0"/>
              </a:spcBef>
              <a:spcAft>
                <a:spcPts val="0"/>
              </a:spcAft>
              <a:buFont typeface="+mj-lt"/>
              <a:buAutoNum type="arabicPeriod"/>
              <a:defRPr/>
            </a:pPr>
            <a:r>
              <a:rPr lang="fr-CA" dirty="0"/>
              <a:t>Monographie de </a:t>
            </a:r>
            <a:r>
              <a:rPr lang="fr-CA" dirty="0" err="1"/>
              <a:t>Pravachol</a:t>
            </a:r>
            <a:r>
              <a:rPr lang="fr-CA" dirty="0"/>
              <a:t> (</a:t>
            </a:r>
            <a:r>
              <a:rPr lang="fr-CA" dirty="0" err="1"/>
              <a:t>pravastatine</a:t>
            </a:r>
            <a:r>
              <a:rPr lang="fr-CA" dirty="0"/>
              <a:t>). Bristol-Myers Squibb Canada. 11 janv. 2013. </a:t>
            </a:r>
          </a:p>
          <a:p>
            <a:pPr marL="164592" indent="-164592" eaLnBrk="1" fontAlgn="auto" hangingPunct="1">
              <a:spcBef>
                <a:spcPts val="0"/>
              </a:spcBef>
              <a:spcAft>
                <a:spcPts val="0"/>
              </a:spcAft>
              <a:buFont typeface="+mj-lt"/>
              <a:buAutoNum type="arabicPeriod"/>
              <a:defRPr/>
            </a:pPr>
            <a:r>
              <a:rPr lang="fr-CA" dirty="0"/>
              <a:t>Monographie de </a:t>
            </a:r>
            <a:r>
              <a:rPr lang="fr-CA" dirty="0" err="1"/>
              <a:t>Mevacor</a:t>
            </a:r>
            <a:r>
              <a:rPr lang="fr-CA" dirty="0"/>
              <a:t> (</a:t>
            </a:r>
            <a:r>
              <a:rPr lang="fr-CA" dirty="0" err="1"/>
              <a:t>lovastatine</a:t>
            </a:r>
            <a:r>
              <a:rPr lang="fr-CA" dirty="0"/>
              <a:t>). </a:t>
            </a:r>
            <a:r>
              <a:rPr lang="fr-CA" dirty="0" err="1"/>
              <a:t>Merck</a:t>
            </a:r>
            <a:r>
              <a:rPr lang="fr-CA" dirty="0"/>
              <a:t>. 24 juillet 2012.</a:t>
            </a:r>
          </a:p>
          <a:p>
            <a:pPr marL="164592" indent="-164592" eaLnBrk="1" fontAlgn="auto" hangingPunct="1">
              <a:spcBef>
                <a:spcPts val="0"/>
              </a:spcBef>
              <a:spcAft>
                <a:spcPts val="0"/>
              </a:spcAft>
              <a:buFont typeface="+mj-lt"/>
              <a:buAutoNum type="arabicPeriod"/>
              <a:defRPr/>
            </a:pPr>
            <a:r>
              <a:rPr lang="en-CA" dirty="0" err="1"/>
              <a:t>Monographie</a:t>
            </a:r>
            <a:r>
              <a:rPr lang="en-CA" dirty="0"/>
              <a:t> de Zocor (</a:t>
            </a:r>
            <a:r>
              <a:rPr lang="en-CA" dirty="0" err="1"/>
              <a:t>simvastatine</a:t>
            </a:r>
            <a:r>
              <a:rPr lang="en-CA" dirty="0"/>
              <a:t>). Merck. 6 </a:t>
            </a:r>
            <a:r>
              <a:rPr lang="en-CA" dirty="0" err="1"/>
              <a:t>juin</a:t>
            </a:r>
            <a:r>
              <a:rPr lang="en-CA" dirty="0"/>
              <a:t> 2012.</a:t>
            </a:r>
          </a:p>
          <a:p>
            <a:pPr marL="164592" indent="-164592" eaLnBrk="1" fontAlgn="auto" hangingPunct="1">
              <a:spcBef>
                <a:spcPts val="0"/>
              </a:spcBef>
              <a:spcAft>
                <a:spcPts val="0"/>
              </a:spcAft>
              <a:buFont typeface="+mj-lt"/>
              <a:buAutoNum type="arabicPeriod"/>
              <a:defRPr/>
            </a:pPr>
            <a:r>
              <a:rPr lang="en-CA" dirty="0" err="1"/>
              <a:t>Monographie</a:t>
            </a:r>
            <a:r>
              <a:rPr lang="en-CA" dirty="0"/>
              <a:t> de </a:t>
            </a:r>
            <a:r>
              <a:rPr lang="en-CA" dirty="0" err="1"/>
              <a:t>Lescol</a:t>
            </a:r>
            <a:r>
              <a:rPr lang="en-CA" dirty="0"/>
              <a:t> (</a:t>
            </a:r>
            <a:r>
              <a:rPr lang="en-CA" dirty="0" err="1"/>
              <a:t>fluvastatine</a:t>
            </a:r>
            <a:r>
              <a:rPr lang="en-CA" dirty="0"/>
              <a:t>). Novartis. 27 sept. 2012.</a:t>
            </a:r>
          </a:p>
          <a:p>
            <a:pPr marL="164592" indent="-164592" eaLnBrk="1" fontAlgn="auto" hangingPunct="1">
              <a:spcBef>
                <a:spcPts val="0"/>
              </a:spcBef>
              <a:spcAft>
                <a:spcPts val="0"/>
              </a:spcAft>
              <a:buFont typeface="+mj-lt"/>
              <a:buAutoNum type="arabicPeriod"/>
              <a:defRPr/>
            </a:pPr>
            <a:r>
              <a:rPr lang="en-CA" dirty="0" err="1"/>
              <a:t>D’après</a:t>
            </a:r>
            <a:r>
              <a:rPr lang="en-CA" dirty="0"/>
              <a:t> Jones P, </a:t>
            </a:r>
            <a:r>
              <a:rPr lang="en-CA" i="1" dirty="0"/>
              <a:t>et al</a:t>
            </a:r>
            <a:r>
              <a:rPr lang="en-CA" dirty="0"/>
              <a:t>. pour les </a:t>
            </a:r>
            <a:r>
              <a:rPr lang="en-CA" dirty="0" err="1"/>
              <a:t>chercheurs</a:t>
            </a:r>
            <a:r>
              <a:rPr lang="en-CA" dirty="0"/>
              <a:t> de </a:t>
            </a:r>
            <a:r>
              <a:rPr lang="en-CA" dirty="0" err="1"/>
              <a:t>l’étude</a:t>
            </a:r>
            <a:r>
              <a:rPr lang="en-CA" dirty="0"/>
              <a:t> CURVES.</a:t>
            </a:r>
            <a:r>
              <a:rPr lang="en-CA" i="1" dirty="0"/>
              <a:t> Am J </a:t>
            </a:r>
            <a:r>
              <a:rPr lang="en-CA" i="1" dirty="0" err="1"/>
              <a:t>Cardiol</a:t>
            </a:r>
            <a:r>
              <a:rPr lang="en-CA" dirty="0"/>
              <a:t> 1998;81:582-587.</a:t>
            </a:r>
          </a:p>
          <a:p>
            <a:pPr marL="164592" indent="-164592" eaLnBrk="1" fontAlgn="auto" hangingPunct="1">
              <a:spcBef>
                <a:spcPts val="0"/>
              </a:spcBef>
              <a:spcAft>
                <a:spcPts val="0"/>
              </a:spcAft>
              <a:buFont typeface="+mj-lt"/>
              <a:buAutoNum type="arabicPeriod"/>
              <a:defRPr/>
            </a:pPr>
            <a:endParaRPr lang="fr-CA" dirty="0"/>
          </a:p>
          <a:p>
            <a:pPr marL="228600" indent="-228600" eaLnBrk="1" fontAlgn="auto" hangingPunct="1">
              <a:spcBef>
                <a:spcPts val="0"/>
              </a:spcBef>
              <a:spcAft>
                <a:spcPts val="0"/>
              </a:spcAft>
              <a:buFont typeface="+mj-lt"/>
              <a:buAutoNum type="arabicPeriod"/>
              <a:defRPr/>
            </a:pPr>
            <a:endParaRPr lang="fr-CA"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0B5444-F6AB-454A-B7F5-B79174BF2CF6}" type="slidenum">
              <a:rPr lang="en-CA" altLang="en-US" smtClean="0">
                <a:solidFill>
                  <a:srgbClr val="000000"/>
                </a:solidFill>
                <a:latin typeface="+mn-lt"/>
              </a:rPr>
              <a:pPr>
                <a:spcBef>
                  <a:spcPct val="0"/>
                </a:spcBef>
              </a:pPr>
              <a:t>34</a:t>
            </a:fld>
            <a:endParaRPr lang="en-CA" altLang="en-US" dirty="0">
              <a:solidFill>
                <a:srgbClr val="000000"/>
              </a:solidFill>
              <a:latin typeface="+mn-lt"/>
            </a:endParaRPr>
          </a:p>
        </p:txBody>
      </p:sp>
    </p:spTree>
    <p:extLst>
      <p:ext uri="{BB962C8B-B14F-4D97-AF65-F5344CB8AC3E}">
        <p14:creationId xmlns:p14="http://schemas.microsoft.com/office/powerpoint/2010/main" val="1725477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Calibri" panose="020F0502020204030204" pitchFamily="34" charset="0"/>
                <a:ea typeface="Times New Roman" panose="02020603050405020304" pitchFamily="18" charset="0"/>
              </a:rPr>
              <a:t>En 2020 on disait : *envisager un taux cible de C-LDL &lt; 1,8 </a:t>
            </a:r>
            <a:r>
              <a:rPr lang="fr-CA" sz="1800" dirty="0" err="1">
                <a:effectLst/>
                <a:latin typeface="Calibri" panose="020F0502020204030204" pitchFamily="34" charset="0"/>
                <a:ea typeface="Times New Roman" panose="02020603050405020304" pitchFamily="18" charset="0"/>
              </a:rPr>
              <a:t>mmol</a:t>
            </a:r>
            <a:r>
              <a:rPr lang="fr-CA" sz="1800" dirty="0">
                <a:effectLst/>
                <a:latin typeface="Calibri" panose="020F0502020204030204" pitchFamily="34" charset="0"/>
                <a:ea typeface="Times New Roman" panose="02020603050405020304" pitchFamily="18" charset="0"/>
              </a:rPr>
              <a:t>/L pour les sujets ayant subi un SCA au cours des 3 derniers mois. On semble maintenant viser LDL &lt; 1,8 si MCVAS : quelles sont les preuves?</a:t>
            </a:r>
            <a:endParaRPr lang="en-CA" sz="1800" dirty="0">
              <a:effectLst/>
              <a:latin typeface="Calibri" panose="020F0502020204030204" pitchFamily="34" charset="0"/>
              <a:ea typeface="Calibri" panose="020F0502020204030204" pitchFamily="34" charset="0"/>
            </a:endParaRPr>
          </a:p>
          <a:p>
            <a:endParaRPr lang="en-CA" dirty="0"/>
          </a:p>
          <a:p>
            <a:r>
              <a:rPr lang="en-CA" sz="1800" dirty="0">
                <a:solidFill>
                  <a:srgbClr val="000000"/>
                </a:solidFill>
                <a:effectLst/>
                <a:latin typeface="Calibri" panose="020F0502020204030204" pitchFamily="34" charset="0"/>
                <a:ea typeface="Times New Roman" panose="02020603050405020304" pitchFamily="18" charset="0"/>
              </a:rPr>
              <a:t>Nous </a:t>
            </a:r>
            <a:r>
              <a:rPr lang="en-CA" sz="1800" dirty="0" err="1">
                <a:solidFill>
                  <a:srgbClr val="000000"/>
                </a:solidFill>
                <a:effectLst/>
                <a:latin typeface="Calibri" panose="020F0502020204030204" pitchFamily="34" charset="0"/>
                <a:ea typeface="Times New Roman" panose="02020603050405020304" pitchFamily="18" charset="0"/>
              </a:rPr>
              <a:t>parlons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maintenant</a:t>
            </a:r>
            <a:r>
              <a:rPr lang="en-CA" sz="1800" dirty="0">
                <a:solidFill>
                  <a:srgbClr val="000000"/>
                </a:solidFill>
                <a:effectLst/>
                <a:latin typeface="Calibri" panose="020F0502020204030204" pitchFamily="34" charset="0"/>
                <a:ea typeface="Times New Roman" panose="02020603050405020304" pitchFamily="18" charset="0"/>
              </a:rPr>
              <a:t> d’un </a:t>
            </a:r>
            <a:r>
              <a:rPr lang="en-CA" sz="1800" dirty="0" err="1">
                <a:solidFill>
                  <a:srgbClr val="000000"/>
                </a:solidFill>
                <a:effectLst/>
                <a:latin typeface="Calibri" panose="020F0502020204030204" pitchFamily="34" charset="0"/>
                <a:ea typeface="Times New Roman" panose="02020603050405020304" pitchFamily="18" charset="0"/>
              </a:rPr>
              <a:t>seuil</a:t>
            </a:r>
            <a:r>
              <a:rPr lang="en-CA" sz="1800" dirty="0">
                <a:solidFill>
                  <a:srgbClr val="000000"/>
                </a:solidFill>
                <a:effectLst/>
                <a:latin typeface="Calibri" panose="020F0502020204030204" pitchFamily="34" charset="0"/>
                <a:ea typeface="Times New Roman" panose="02020603050405020304" pitchFamily="18" charset="0"/>
              </a:rPr>
              <a:t> pour </a:t>
            </a:r>
            <a:r>
              <a:rPr lang="en-CA" sz="1800" dirty="0" err="1">
                <a:solidFill>
                  <a:srgbClr val="000000"/>
                </a:solidFill>
                <a:effectLst/>
                <a:latin typeface="Calibri" panose="020F0502020204030204" pitchFamily="34" charset="0"/>
                <a:ea typeface="Times New Roman" panose="02020603050405020304" pitchFamily="18" charset="0"/>
              </a:rPr>
              <a:t>l’intensification</a:t>
            </a:r>
            <a:r>
              <a:rPr lang="en-CA" sz="1800" dirty="0">
                <a:solidFill>
                  <a:srgbClr val="000000"/>
                </a:solidFill>
                <a:effectLst/>
                <a:latin typeface="Calibri" panose="020F0502020204030204" pitchFamily="34" charset="0"/>
                <a:ea typeface="Times New Roman" panose="02020603050405020304" pitchFamily="18" charset="0"/>
              </a:rPr>
              <a:t> du </a:t>
            </a:r>
            <a:r>
              <a:rPr lang="en-CA" sz="1800" dirty="0" err="1">
                <a:solidFill>
                  <a:srgbClr val="000000"/>
                </a:solidFill>
                <a:effectLst/>
                <a:latin typeface="Calibri" panose="020F0502020204030204" pitchFamily="34" charset="0"/>
                <a:ea typeface="Times New Roman" panose="02020603050405020304" pitchFamily="18" charset="0"/>
              </a:rPr>
              <a:t>traitement</a:t>
            </a:r>
            <a:r>
              <a:rPr lang="en-CA" sz="1800" dirty="0">
                <a:solidFill>
                  <a:srgbClr val="000000"/>
                </a:solidFill>
                <a:effectLst/>
                <a:latin typeface="Calibri" panose="020F0502020204030204" pitchFamily="34" charset="0"/>
                <a:ea typeface="Times New Roman" panose="02020603050405020304" pitchFamily="18" charset="0"/>
              </a:rPr>
              <a:t> à </a:t>
            </a:r>
            <a:r>
              <a:rPr lang="en-CA" sz="1800" dirty="0" err="1">
                <a:solidFill>
                  <a:srgbClr val="000000"/>
                </a:solidFill>
                <a:effectLst/>
                <a:latin typeface="Calibri" panose="020F0502020204030204" pitchFamily="34" charset="0"/>
                <a:ea typeface="Times New Roman" panose="02020603050405020304" pitchFamily="18" charset="0"/>
              </a:rPr>
              <a:t>partir</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d’une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valeur</a:t>
            </a:r>
            <a:r>
              <a:rPr lang="en-CA" sz="1800" dirty="0">
                <a:solidFill>
                  <a:srgbClr val="000000"/>
                </a:solidFill>
                <a:effectLst/>
                <a:latin typeface="Calibri" panose="020F0502020204030204" pitchFamily="34" charset="0"/>
                <a:ea typeface="Times New Roman" panose="02020603050405020304" pitchFamily="18" charset="0"/>
              </a:rPr>
              <a:t> de 1.8 mmol/l pour les patients </a:t>
            </a:r>
            <a:r>
              <a:rPr lang="en-CA" sz="1800" dirty="0" err="1">
                <a:solidFill>
                  <a:srgbClr val="000000"/>
                </a:solidFill>
                <a:effectLst/>
                <a:latin typeface="Calibri" panose="020F0502020204030204" pitchFamily="34" charset="0"/>
                <a:ea typeface="Times New Roman" panose="02020603050405020304" pitchFamily="18" charset="0"/>
              </a:rPr>
              <a:t>en</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prévention</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secondaire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incluant</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ceux</a:t>
            </a:r>
            <a:r>
              <a:rPr lang="en-CA" sz="1800" dirty="0">
                <a:solidFill>
                  <a:srgbClr val="000000"/>
                </a:solidFill>
                <a:effectLst/>
                <a:latin typeface="Calibri" panose="020F0502020204030204" pitchFamily="34" charset="0"/>
                <a:ea typeface="Times New Roman" panose="02020603050405020304" pitchFamily="18" charset="0"/>
              </a:rPr>
              <a:t> avec SCA. Ce </a:t>
            </a:r>
            <a:r>
              <a:rPr lang="en-CA" sz="1800" dirty="0" err="1">
                <a:solidFill>
                  <a:srgbClr val="000000"/>
                </a:solidFill>
                <a:effectLst/>
                <a:latin typeface="Calibri" panose="020F0502020204030204" pitchFamily="34" charset="0"/>
                <a:ea typeface="Times New Roman" panose="02020603050405020304" pitchFamily="18" charset="0"/>
              </a:rPr>
              <a:t>seuil</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fut</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déterminé</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en</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fonction</a:t>
            </a:r>
            <a:r>
              <a:rPr lang="en-CA" sz="1800" dirty="0">
                <a:solidFill>
                  <a:srgbClr val="000000"/>
                </a:solidFill>
                <a:effectLst/>
                <a:latin typeface="Calibri" panose="020F0502020204030204" pitchFamily="34" charset="0"/>
                <a:ea typeface="Times New Roman" panose="02020603050405020304" pitchFamily="18" charset="0"/>
              </a:rPr>
              <a:t> des études </a:t>
            </a:r>
            <a:r>
              <a:rPr lang="en-CA" sz="1800" dirty="0" err="1">
                <a:solidFill>
                  <a:srgbClr val="000000"/>
                </a:solidFill>
                <a:effectLst/>
                <a:latin typeface="Calibri" panose="020F0502020204030204" pitchFamily="34" charset="0"/>
                <a:ea typeface="Times New Roman" panose="02020603050405020304" pitchFamily="18" charset="0"/>
              </a:rPr>
              <a:t>récentes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particulièrement</a:t>
            </a:r>
            <a:r>
              <a:rPr lang="en-CA" sz="1800" dirty="0">
                <a:solidFill>
                  <a:srgbClr val="000000"/>
                </a:solidFill>
                <a:effectLst/>
                <a:latin typeface="Calibri" panose="020F0502020204030204" pitchFamily="34" charset="0"/>
                <a:ea typeface="Times New Roman" panose="02020603050405020304" pitchFamily="18" charset="0"/>
              </a:rPr>
              <a:t> avec les PCSK9. </a:t>
            </a:r>
          </a:p>
          <a:p>
            <a:endParaRPr lang="en-CA" sz="18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E89F8AE9-9459-CE42-9812-753813584964}" type="slidenum">
              <a:rPr lang="fr-FR" smtClean="0"/>
              <a:pPr/>
              <a:t>35</a:t>
            </a:fld>
            <a:endParaRPr lang="fr-FR"/>
          </a:p>
        </p:txBody>
      </p:sp>
    </p:spTree>
    <p:extLst>
      <p:ext uri="{BB962C8B-B14F-4D97-AF65-F5344CB8AC3E}">
        <p14:creationId xmlns:p14="http://schemas.microsoft.com/office/powerpoint/2010/main" val="3761478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89F8AE9-9459-CE42-9812-753813584964}" type="slidenum">
              <a:rPr lang="fr-FR" smtClean="0"/>
              <a:pPr/>
              <a:t>36</a:t>
            </a:fld>
            <a:endParaRPr lang="fr-FR"/>
          </a:p>
        </p:txBody>
      </p:sp>
    </p:spTree>
    <p:extLst>
      <p:ext uri="{BB962C8B-B14F-4D97-AF65-F5344CB8AC3E}">
        <p14:creationId xmlns:p14="http://schemas.microsoft.com/office/powerpoint/2010/main" val="403061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rPr>
              <a:t>Pour les patients qui </a:t>
            </a:r>
            <a:r>
              <a:rPr lang="en-CA" sz="1200" dirty="0" err="1">
                <a:solidFill>
                  <a:srgbClr val="000000"/>
                </a:solidFill>
                <a:effectLst/>
                <a:latin typeface="Calibri" panose="020F0502020204030204" pitchFamily="34" charset="0"/>
                <a:ea typeface="Times New Roman" panose="02020603050405020304" pitchFamily="18" charset="0"/>
              </a:rPr>
              <a:t>bénéficieront</a:t>
            </a:r>
            <a:r>
              <a:rPr lang="en-CA" sz="1200" dirty="0">
                <a:solidFill>
                  <a:srgbClr val="000000"/>
                </a:solidFill>
                <a:effectLst/>
                <a:latin typeface="Calibri" panose="020F0502020204030204" pitchFamily="34" charset="0"/>
                <a:ea typeface="Times New Roman" panose="02020603050405020304" pitchFamily="18" charset="0"/>
              </a:rPr>
              <a:t> le plus des PCSK9, </a:t>
            </a:r>
            <a:r>
              <a:rPr lang="en-CA" sz="1200" dirty="0" err="1">
                <a:solidFill>
                  <a:srgbClr val="000000"/>
                </a:solidFill>
                <a:effectLst/>
                <a:latin typeface="Calibri" panose="020F0502020204030204" pitchFamily="34" charset="0"/>
                <a:ea typeface="Times New Roman" panose="02020603050405020304" pitchFamily="18" charset="0"/>
              </a:rPr>
              <a:t>cela</a:t>
            </a:r>
            <a:r>
              <a:rPr lang="en-CA" sz="1200" dirty="0">
                <a:solidFill>
                  <a:srgbClr val="000000"/>
                </a:solidFill>
                <a:effectLst/>
                <a:latin typeface="Calibri" panose="020F0502020204030204" pitchFamily="34" charset="0"/>
                <a:ea typeface="Times New Roman" panose="02020603050405020304" pitchFamily="18" charset="0"/>
              </a:rPr>
              <a:t> </a:t>
            </a:r>
            <a:r>
              <a:rPr lang="en-CA" sz="1200" dirty="0" err="1">
                <a:solidFill>
                  <a:srgbClr val="000000"/>
                </a:solidFill>
                <a:effectLst/>
                <a:latin typeface="Calibri" panose="020F0502020204030204" pitchFamily="34" charset="0"/>
                <a:ea typeface="Times New Roman" panose="02020603050405020304" pitchFamily="18" charset="0"/>
              </a:rPr>
              <a:t>provient</a:t>
            </a:r>
            <a:r>
              <a:rPr lang="en-CA" sz="1200" dirty="0">
                <a:solidFill>
                  <a:srgbClr val="000000"/>
                </a:solidFill>
                <a:effectLst/>
                <a:latin typeface="Calibri" panose="020F0502020204030204" pitchFamily="34" charset="0"/>
                <a:ea typeface="Times New Roman" panose="02020603050405020304" pitchFamily="18" charset="0"/>
              </a:rPr>
              <a:t> des populations </a:t>
            </a:r>
            <a:r>
              <a:rPr lang="en-CA" sz="1200" dirty="0" err="1">
                <a:solidFill>
                  <a:srgbClr val="000000"/>
                </a:solidFill>
                <a:effectLst/>
                <a:latin typeface="Calibri" panose="020F0502020204030204" pitchFamily="34" charset="0"/>
                <a:ea typeface="Times New Roman" panose="02020603050405020304" pitchFamily="18" charset="0"/>
              </a:rPr>
              <a:t>étudiées</a:t>
            </a:r>
            <a:r>
              <a:rPr lang="en-CA" sz="1200" dirty="0">
                <a:solidFill>
                  <a:srgbClr val="000000"/>
                </a:solidFill>
                <a:effectLst/>
                <a:latin typeface="Calibri" panose="020F0502020204030204" pitchFamily="34" charset="0"/>
                <a:ea typeface="Times New Roman" panose="02020603050405020304" pitchFamily="18" charset="0"/>
              </a:rPr>
              <a:t> dans les </a:t>
            </a:r>
            <a:r>
              <a:rPr lang="en-CA" sz="1200" dirty="0" err="1">
                <a:solidFill>
                  <a:srgbClr val="000000"/>
                </a:solidFill>
                <a:effectLst/>
                <a:latin typeface="Calibri" panose="020F0502020204030204" pitchFamily="34" charset="0"/>
                <a:ea typeface="Times New Roman" panose="02020603050405020304" pitchFamily="18" charset="0"/>
              </a:rPr>
              <a:t>essais</a:t>
            </a:r>
            <a:r>
              <a:rPr lang="en-CA" sz="1200" dirty="0">
                <a:solidFill>
                  <a:srgbClr val="000000"/>
                </a:solidFill>
                <a:effectLst/>
                <a:latin typeface="Calibri" panose="020F0502020204030204" pitchFamily="34" charset="0"/>
                <a:ea typeface="Times New Roman" panose="02020603050405020304" pitchFamily="18" charset="0"/>
              </a:rPr>
              <a:t> avec les PCSK9. </a:t>
            </a:r>
            <a:r>
              <a:rPr lang="en-CA" sz="1200" dirty="0" err="1">
                <a:solidFill>
                  <a:srgbClr val="000000"/>
                </a:solidFill>
                <a:effectLst/>
                <a:latin typeface="Calibri" panose="020F0502020204030204" pitchFamily="34" charset="0"/>
                <a:ea typeface="Times New Roman" panose="02020603050405020304" pitchFamily="18" charset="0"/>
              </a:rPr>
              <a:t>Cette</a:t>
            </a:r>
            <a:r>
              <a:rPr lang="en-CA" sz="1200" dirty="0">
                <a:solidFill>
                  <a:srgbClr val="000000"/>
                </a:solidFill>
                <a:effectLst/>
                <a:latin typeface="Calibri" panose="020F0502020204030204" pitchFamily="34" charset="0"/>
                <a:ea typeface="Times New Roman" panose="02020603050405020304" pitchFamily="18" charset="0"/>
              </a:rPr>
              <a:t> </a:t>
            </a:r>
            <a:r>
              <a:rPr lang="en-CA" sz="1200" dirty="0" err="1">
                <a:solidFill>
                  <a:srgbClr val="000000"/>
                </a:solidFill>
                <a:effectLst/>
                <a:latin typeface="Calibri" panose="020F0502020204030204" pitchFamily="34" charset="0"/>
                <a:ea typeface="Times New Roman" panose="02020603050405020304" pitchFamily="18" charset="0"/>
              </a:rPr>
              <a:t>classe</a:t>
            </a:r>
            <a:r>
              <a:rPr lang="en-CA" sz="1200" dirty="0">
                <a:solidFill>
                  <a:srgbClr val="000000"/>
                </a:solidFill>
                <a:effectLst/>
                <a:latin typeface="Calibri" panose="020F0502020204030204" pitchFamily="34" charset="0"/>
                <a:ea typeface="Times New Roman" panose="02020603050405020304" pitchFamily="18" charset="0"/>
              </a:rPr>
              <a:t> de </a:t>
            </a:r>
            <a:r>
              <a:rPr lang="en-CA" sz="1200" dirty="0" err="1">
                <a:solidFill>
                  <a:srgbClr val="000000"/>
                </a:solidFill>
                <a:effectLst/>
                <a:latin typeface="Calibri" panose="020F0502020204030204" pitchFamily="34" charset="0"/>
                <a:ea typeface="Times New Roman" panose="02020603050405020304" pitchFamily="18" charset="0"/>
              </a:rPr>
              <a:t>médicament</a:t>
            </a:r>
            <a:r>
              <a:rPr lang="en-CA" sz="1200" dirty="0">
                <a:solidFill>
                  <a:srgbClr val="000000"/>
                </a:solidFill>
                <a:effectLst/>
                <a:latin typeface="Calibri" panose="020F0502020204030204" pitchFamily="34" charset="0"/>
                <a:ea typeface="Times New Roman" panose="02020603050405020304" pitchFamily="18" charset="0"/>
              </a:rPr>
              <a:t> </a:t>
            </a:r>
            <a:r>
              <a:rPr lang="en-CA" sz="1200" dirty="0" err="1">
                <a:solidFill>
                  <a:srgbClr val="000000"/>
                </a:solidFill>
                <a:effectLst/>
                <a:latin typeface="Calibri" panose="020F0502020204030204" pitchFamily="34" charset="0"/>
                <a:ea typeface="Times New Roman" panose="02020603050405020304" pitchFamily="18" charset="0"/>
              </a:rPr>
              <a:t>est</a:t>
            </a:r>
            <a:r>
              <a:rPr lang="en-CA" sz="1200" dirty="0">
                <a:solidFill>
                  <a:srgbClr val="000000"/>
                </a:solidFill>
                <a:effectLst/>
                <a:latin typeface="Calibri" panose="020F0502020204030204" pitchFamily="34" charset="0"/>
                <a:ea typeface="Times New Roman" panose="02020603050405020304" pitchFamily="18" charset="0"/>
              </a:rPr>
              <a:t> couverte par les assurances </a:t>
            </a:r>
            <a:r>
              <a:rPr lang="en-CA" sz="1200" dirty="0" err="1">
                <a:solidFill>
                  <a:srgbClr val="000000"/>
                </a:solidFill>
                <a:effectLst/>
                <a:latin typeface="Calibri" panose="020F0502020204030204" pitchFamily="34" charset="0"/>
                <a:ea typeface="Times New Roman" panose="02020603050405020304" pitchFamily="18" charset="0"/>
              </a:rPr>
              <a:t>privées</a:t>
            </a:r>
            <a:r>
              <a:rPr lang="en-CA" sz="1200" dirty="0">
                <a:solidFill>
                  <a:srgbClr val="000000"/>
                </a:solidFill>
                <a:effectLst/>
                <a:latin typeface="Calibri" panose="020F0502020204030204" pitchFamily="34" charset="0"/>
                <a:ea typeface="Times New Roman" panose="02020603050405020304" pitchFamily="18" charset="0"/>
              </a:rPr>
              <a:t> et pour le patient </a:t>
            </a:r>
            <a:r>
              <a:rPr lang="en-CA" sz="1200" dirty="0" err="1">
                <a:solidFill>
                  <a:srgbClr val="000000"/>
                </a:solidFill>
                <a:effectLst/>
                <a:latin typeface="Calibri" panose="020F0502020204030204" pitchFamily="34" charset="0"/>
                <a:ea typeface="Times New Roman" panose="02020603050405020304" pitchFamily="18" charset="0"/>
              </a:rPr>
              <a:t>d’exception</a:t>
            </a:r>
            <a:r>
              <a:rPr lang="en-CA" sz="1200" dirty="0">
                <a:solidFill>
                  <a:srgbClr val="000000"/>
                </a:solidFill>
                <a:effectLst/>
                <a:latin typeface="Calibri" panose="020F0502020204030204" pitchFamily="34" charset="0"/>
                <a:ea typeface="Times New Roman" panose="02020603050405020304" pitchFamily="18" charset="0"/>
              </a:rPr>
              <a:t> avec la RAMQ. Nous </a:t>
            </a:r>
            <a:r>
              <a:rPr lang="en-CA" sz="1200" dirty="0" err="1">
                <a:solidFill>
                  <a:srgbClr val="000000"/>
                </a:solidFill>
                <a:effectLst/>
                <a:latin typeface="Calibri" panose="020F0502020204030204" pitchFamily="34" charset="0"/>
                <a:ea typeface="Times New Roman" panose="02020603050405020304" pitchFamily="18" charset="0"/>
              </a:rPr>
              <a:t>espérons</a:t>
            </a:r>
            <a:r>
              <a:rPr lang="en-CA" sz="1200" dirty="0">
                <a:solidFill>
                  <a:srgbClr val="000000"/>
                </a:solidFill>
                <a:effectLst/>
                <a:latin typeface="Calibri" panose="020F0502020204030204" pitchFamily="34" charset="0"/>
                <a:ea typeface="Times New Roman" panose="02020603050405020304" pitchFamily="18" charset="0"/>
              </a:rPr>
              <a:t> que la publication des </a:t>
            </a:r>
            <a:r>
              <a:rPr lang="en-CA" sz="1200" dirty="0" err="1">
                <a:solidFill>
                  <a:srgbClr val="000000"/>
                </a:solidFill>
                <a:effectLst/>
                <a:latin typeface="Calibri" panose="020F0502020204030204" pitchFamily="34" charset="0"/>
                <a:ea typeface="Times New Roman" panose="02020603050405020304" pitchFamily="18" charset="0"/>
              </a:rPr>
              <a:t>nouvelles</a:t>
            </a:r>
            <a:r>
              <a:rPr lang="en-CA" sz="1200" dirty="0">
                <a:solidFill>
                  <a:srgbClr val="000000"/>
                </a:solidFill>
                <a:effectLst/>
                <a:latin typeface="Calibri" panose="020F0502020204030204" pitchFamily="34" charset="0"/>
                <a:ea typeface="Times New Roman" panose="02020603050405020304" pitchFamily="18" charset="0"/>
              </a:rPr>
              <a:t> </a:t>
            </a:r>
            <a:r>
              <a:rPr lang="en-CA" sz="1200" dirty="0" err="1">
                <a:solidFill>
                  <a:srgbClr val="000000"/>
                </a:solidFill>
                <a:effectLst/>
                <a:latin typeface="Calibri" panose="020F0502020204030204" pitchFamily="34" charset="0"/>
                <a:ea typeface="Times New Roman" panose="02020603050405020304" pitchFamily="18" charset="0"/>
              </a:rPr>
              <a:t>lignes</a:t>
            </a:r>
            <a:r>
              <a:rPr lang="en-CA" sz="1200" dirty="0">
                <a:solidFill>
                  <a:srgbClr val="000000"/>
                </a:solidFill>
                <a:effectLst/>
                <a:latin typeface="Calibri" panose="020F0502020204030204" pitchFamily="34" charset="0"/>
                <a:ea typeface="Times New Roman" panose="02020603050405020304" pitchFamily="18" charset="0"/>
              </a:rPr>
              <a:t> directrices </a:t>
            </a:r>
            <a:r>
              <a:rPr lang="en-CA" sz="1200" dirty="0" err="1">
                <a:solidFill>
                  <a:srgbClr val="000000"/>
                </a:solidFill>
                <a:effectLst/>
                <a:latin typeface="Calibri" panose="020F0502020204030204" pitchFamily="34" charset="0"/>
                <a:ea typeface="Times New Roman" panose="02020603050405020304" pitchFamily="18" charset="0"/>
              </a:rPr>
              <a:t>permettra</a:t>
            </a:r>
            <a:r>
              <a:rPr lang="en-CA" sz="1200" dirty="0">
                <a:solidFill>
                  <a:srgbClr val="000000"/>
                </a:solidFill>
                <a:effectLst/>
                <a:latin typeface="Calibri" panose="020F0502020204030204" pitchFamily="34" charset="0"/>
                <a:ea typeface="Times New Roman" panose="02020603050405020304" pitchFamily="18" charset="0"/>
              </a:rPr>
              <a:t> un </a:t>
            </a:r>
            <a:r>
              <a:rPr lang="en-CA" sz="1200" dirty="0" err="1">
                <a:solidFill>
                  <a:srgbClr val="000000"/>
                </a:solidFill>
                <a:effectLst/>
                <a:latin typeface="Calibri" panose="020F0502020204030204" pitchFamily="34" charset="0"/>
                <a:ea typeface="Times New Roman" panose="02020603050405020304" pitchFamily="18" charset="0"/>
              </a:rPr>
              <a:t>meilleur</a:t>
            </a:r>
            <a:r>
              <a:rPr lang="en-CA" sz="1200" dirty="0">
                <a:solidFill>
                  <a:srgbClr val="000000"/>
                </a:solidFill>
                <a:effectLst/>
                <a:latin typeface="Calibri" panose="020F0502020204030204" pitchFamily="34" charset="0"/>
                <a:ea typeface="Times New Roman" panose="02020603050405020304" pitchFamily="18" charset="0"/>
              </a:rPr>
              <a:t> </a:t>
            </a:r>
            <a:r>
              <a:rPr lang="en-CA" sz="1200" dirty="0" err="1">
                <a:solidFill>
                  <a:srgbClr val="000000"/>
                </a:solidFill>
                <a:effectLst/>
                <a:latin typeface="Calibri" panose="020F0502020204030204" pitchFamily="34" charset="0"/>
                <a:ea typeface="Times New Roman" panose="02020603050405020304" pitchFamily="18" charset="0"/>
              </a:rPr>
              <a:t>accès</a:t>
            </a:r>
            <a:r>
              <a:rPr lang="en-CA" sz="1200" dirty="0">
                <a:solidFill>
                  <a:srgbClr val="000000"/>
                </a:solidFill>
                <a:effectLst/>
                <a:latin typeface="Calibri" panose="020F0502020204030204" pitchFamily="34" charset="0"/>
                <a:ea typeface="Times New Roman" panose="02020603050405020304" pitchFamily="18" charset="0"/>
              </a:rPr>
              <a:t> à </a:t>
            </a:r>
            <a:r>
              <a:rPr lang="en-CA" sz="1200" dirty="0" err="1">
                <a:solidFill>
                  <a:srgbClr val="000000"/>
                </a:solidFill>
                <a:effectLst/>
                <a:latin typeface="Calibri" panose="020F0502020204030204" pitchFamily="34" charset="0"/>
                <a:ea typeface="Times New Roman" panose="02020603050405020304" pitchFamily="18" charset="0"/>
              </a:rPr>
              <a:t>cette</a:t>
            </a:r>
            <a:r>
              <a:rPr lang="en-CA" sz="1200" dirty="0">
                <a:solidFill>
                  <a:srgbClr val="000000"/>
                </a:solidFill>
                <a:effectLst/>
                <a:latin typeface="Calibri" panose="020F0502020204030204" pitchFamily="34" charset="0"/>
                <a:ea typeface="Times New Roman" panose="02020603050405020304" pitchFamily="18" charset="0"/>
              </a:rPr>
              <a:t> </a:t>
            </a:r>
            <a:r>
              <a:rPr lang="en-CA" sz="1200" dirty="0" err="1">
                <a:solidFill>
                  <a:srgbClr val="000000"/>
                </a:solidFill>
                <a:effectLst/>
                <a:latin typeface="Calibri" panose="020F0502020204030204" pitchFamily="34" charset="0"/>
                <a:ea typeface="Times New Roman" panose="02020603050405020304" pitchFamily="18" charset="0"/>
              </a:rPr>
              <a:t>classe</a:t>
            </a:r>
            <a:r>
              <a:rPr lang="en-CA" sz="1200" dirty="0">
                <a:solidFill>
                  <a:srgbClr val="000000"/>
                </a:solidFill>
                <a:effectLst/>
                <a:latin typeface="Calibri" panose="020F0502020204030204" pitchFamily="34" charset="0"/>
                <a:ea typeface="Times New Roman" panose="02020603050405020304" pitchFamily="18" charset="0"/>
              </a:rPr>
              <a:t> de medicament.</a:t>
            </a:r>
            <a:endParaRPr lang="en-CA" sz="12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E89F8AE9-9459-CE42-9812-753813584964}" type="slidenum">
              <a:rPr lang="fr-FR" smtClean="0"/>
              <a:pPr/>
              <a:t>38</a:t>
            </a:fld>
            <a:endParaRPr lang="fr-FR"/>
          </a:p>
        </p:txBody>
      </p:sp>
    </p:spTree>
    <p:extLst>
      <p:ext uri="{BB962C8B-B14F-4D97-AF65-F5344CB8AC3E}">
        <p14:creationId xmlns:p14="http://schemas.microsoft.com/office/powerpoint/2010/main" val="2720622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b="1" u="sng" dirty="0"/>
              <a:t>Demandez à l’audience </a:t>
            </a:r>
            <a:r>
              <a:rPr lang="fr-FR" dirty="0"/>
              <a:t>s’ils utilisent une ou plusieurs de ces molécules </a:t>
            </a:r>
          </a:p>
          <a:p>
            <a:endParaRPr lang="fr-FR" dirty="0"/>
          </a:p>
          <a:p>
            <a:r>
              <a:rPr lang="fr-FR" dirty="0"/>
              <a:t>Question:</a:t>
            </a:r>
          </a:p>
          <a:p>
            <a:r>
              <a:rPr lang="fr-FR" dirty="0"/>
              <a:t>Utilisez-vous une ou plusieurs de ces molécules?</a:t>
            </a:r>
          </a:p>
          <a:p>
            <a:endParaRPr lang="fr-FR" dirty="0"/>
          </a:p>
          <a:p>
            <a:pPr marL="228600" indent="-228600">
              <a:buAutoNum type="arabicPeriod"/>
            </a:pPr>
            <a:r>
              <a:rPr lang="fr-FR" dirty="0"/>
              <a:t>Oui, pour réduire le niveau de C-LDL encore plus bas</a:t>
            </a:r>
          </a:p>
          <a:p>
            <a:pPr marL="228600" indent="-228600">
              <a:buAutoNum type="arabicPeriod"/>
            </a:pPr>
            <a:r>
              <a:rPr lang="fr-FR" dirty="0"/>
              <a:t>Oui, je démarre avec niacine</a:t>
            </a:r>
          </a:p>
          <a:p>
            <a:pPr marL="228600" indent="-228600">
              <a:buAutoNum type="arabicPeriod"/>
            </a:pPr>
            <a:r>
              <a:rPr lang="fr-FR" dirty="0"/>
              <a:t>Oui, je démarre avec fibrate</a:t>
            </a:r>
          </a:p>
          <a:p>
            <a:pPr marL="228600" indent="-228600">
              <a:buAutoNum type="arabicPeriod"/>
            </a:pPr>
            <a:r>
              <a:rPr lang="fr-FR" dirty="0"/>
              <a:t>Oui, j’ajoute </a:t>
            </a:r>
            <a:r>
              <a:rPr lang="fr-FR" dirty="0" err="1"/>
              <a:t>ézétimibe</a:t>
            </a:r>
            <a:r>
              <a:rPr lang="fr-FR" dirty="0"/>
              <a:t> en 2</a:t>
            </a:r>
            <a:r>
              <a:rPr lang="fr-FR" baseline="30000" dirty="0"/>
              <a:t>ème</a:t>
            </a:r>
            <a:r>
              <a:rPr lang="fr-FR" dirty="0"/>
              <a:t> intention</a:t>
            </a:r>
          </a:p>
          <a:p>
            <a:pPr marL="228600" indent="-228600">
              <a:buAutoNum type="arabicPeriod"/>
            </a:pPr>
            <a:r>
              <a:rPr lang="fr-FR" dirty="0"/>
              <a:t>Oui, j’ajoute séquestrant d’acide biliaire</a:t>
            </a:r>
          </a:p>
          <a:p>
            <a:pPr marL="228600" indent="-228600">
              <a:buAutoNum type="arabicPeriod"/>
            </a:pPr>
            <a:r>
              <a:rPr lang="fr-FR" dirty="0"/>
              <a:t>Oui, j’aoute </a:t>
            </a:r>
            <a:r>
              <a:rPr lang="fr-FR" dirty="0" err="1"/>
              <a:t>ézétimibe</a:t>
            </a:r>
            <a:r>
              <a:rPr lang="fr-FR" dirty="0"/>
              <a:t> et un séquestrant d’acide biliaire</a:t>
            </a:r>
          </a:p>
          <a:p>
            <a:pPr marL="228600" indent="-228600">
              <a:buAutoNum type="arabicPeriod"/>
            </a:pPr>
            <a:r>
              <a:rPr lang="fr-FR" dirty="0"/>
              <a:t>Non, je n’ajoute pas de molécules à une statine</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Application “Poll Everywhere” </a:t>
            </a:r>
            <a:r>
              <a:rPr lang="en-CA" sz="1200" b="0" i="0" kern="1200" dirty="0" err="1">
                <a:solidFill>
                  <a:schemeClr val="tx1"/>
                </a:solidFill>
                <a:effectLst/>
                <a:latin typeface="+mn-lt"/>
                <a:ea typeface="+mn-ea"/>
                <a:cs typeface="+mn-cs"/>
              </a:rPr>
              <a:t>si</a:t>
            </a:r>
            <a:r>
              <a:rPr lang="en-CA" sz="1200" b="0" i="0" kern="1200" dirty="0">
                <a:solidFill>
                  <a:schemeClr val="tx1"/>
                </a:solidFill>
                <a:effectLst/>
                <a:latin typeface="+mn-lt"/>
                <a:ea typeface="+mn-ea"/>
                <a:cs typeface="+mn-cs"/>
              </a:rPr>
              <a:t> le </a:t>
            </a:r>
            <a:r>
              <a:rPr lang="en-CA" sz="1200" b="0" i="0" kern="1200" dirty="0" err="1">
                <a:solidFill>
                  <a:schemeClr val="tx1"/>
                </a:solidFill>
                <a:effectLst/>
                <a:latin typeface="+mn-lt"/>
                <a:ea typeface="+mn-ea"/>
                <a:cs typeface="+mn-cs"/>
              </a:rPr>
              <a:t>conférencier</a:t>
            </a:r>
            <a:r>
              <a:rPr lang="en-CA" sz="1200" b="0" i="0" kern="1200" dirty="0">
                <a:solidFill>
                  <a:schemeClr val="tx1"/>
                </a:solidFill>
                <a:effectLst/>
                <a:latin typeface="+mn-lt"/>
                <a:ea typeface="+mn-ea"/>
                <a:cs typeface="+mn-cs"/>
              </a:rPr>
              <a:t> utilise </a:t>
            </a:r>
            <a:r>
              <a:rPr lang="en-CA" sz="1200" b="0" i="0" kern="1200" dirty="0" err="1">
                <a:solidFill>
                  <a:schemeClr val="tx1"/>
                </a:solidFill>
                <a:effectLst/>
                <a:latin typeface="+mn-lt"/>
                <a:ea typeface="+mn-ea"/>
                <a:cs typeface="+mn-cs"/>
              </a:rPr>
              <a:t>cette</a:t>
            </a:r>
            <a:r>
              <a:rPr lang="en-CA" sz="1200" b="0" i="0" kern="1200" dirty="0">
                <a:solidFill>
                  <a:schemeClr val="tx1"/>
                </a:solidFill>
                <a:effectLst/>
                <a:latin typeface="+mn-lt"/>
                <a:ea typeface="+mn-ea"/>
                <a:cs typeface="+mn-cs"/>
              </a:rPr>
              <a:t> application,   </a:t>
            </a:r>
            <a:r>
              <a:rPr lang="en-CA" sz="1200" b="1" i="0" kern="1200" dirty="0">
                <a:solidFill>
                  <a:schemeClr val="tx1"/>
                </a:solidFill>
                <a:effectLst/>
                <a:latin typeface="+mn-lt"/>
                <a:ea typeface="+mn-ea"/>
                <a:cs typeface="+mn-cs"/>
              </a:rPr>
              <a:t>OU</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juste</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en</a:t>
            </a:r>
            <a:r>
              <a:rPr lang="en-CA" sz="1200" b="0" i="0" kern="1200" dirty="0">
                <a:solidFill>
                  <a:schemeClr val="tx1"/>
                </a:solidFill>
                <a:effectLst/>
                <a:latin typeface="+mn-lt"/>
                <a:ea typeface="+mn-ea"/>
                <a:cs typeface="+mn-cs"/>
              </a:rPr>
              <a:t> demandant à </a:t>
            </a:r>
            <a:r>
              <a:rPr lang="en-CA" sz="1200" b="0" i="0" kern="1200" dirty="0" err="1">
                <a:solidFill>
                  <a:schemeClr val="tx1"/>
                </a:solidFill>
                <a:effectLst/>
                <a:latin typeface="+mn-lt"/>
                <a:ea typeface="+mn-ea"/>
                <a:cs typeface="+mn-cs"/>
              </a:rPr>
              <a:t>l’audience</a:t>
            </a:r>
            <a:r>
              <a:rPr lang="en-CA" sz="1200" b="0" i="0" kern="1200" dirty="0">
                <a:solidFill>
                  <a:schemeClr val="tx1"/>
                </a:solidFill>
                <a:effectLst/>
                <a:latin typeface="+mn-lt"/>
                <a:ea typeface="+mn-ea"/>
                <a:cs typeface="+mn-cs"/>
              </a:rPr>
              <a:t> de voter sur le ‘chat’ qui sera </a:t>
            </a:r>
            <a:r>
              <a:rPr lang="en-CA" sz="1200" b="0" i="0" kern="1200" dirty="0" err="1">
                <a:solidFill>
                  <a:schemeClr val="tx1"/>
                </a:solidFill>
                <a:effectLst/>
                <a:latin typeface="+mn-lt"/>
                <a:ea typeface="+mn-ea"/>
                <a:cs typeface="+mn-cs"/>
              </a:rPr>
              <a:t>utilisé</a:t>
            </a:r>
            <a:r>
              <a:rPr lang="en-CA" sz="1200" b="0" i="0" kern="1200" dirty="0">
                <a:solidFill>
                  <a:schemeClr val="tx1"/>
                </a:solidFill>
                <a:effectLst/>
                <a:latin typeface="+mn-lt"/>
                <a:ea typeface="+mn-ea"/>
                <a:cs typeface="+mn-cs"/>
              </a:rPr>
              <a:t> sur la </a:t>
            </a:r>
            <a:r>
              <a:rPr lang="en-CA" sz="1200" b="0" i="0" kern="1200" dirty="0" err="1">
                <a:solidFill>
                  <a:schemeClr val="tx1"/>
                </a:solidFill>
                <a:effectLst/>
                <a:latin typeface="+mn-lt"/>
                <a:ea typeface="+mn-ea"/>
                <a:cs typeface="+mn-cs"/>
              </a:rPr>
              <a:t>plateforme</a:t>
            </a:r>
            <a:r>
              <a:rPr lang="en-CA" sz="1200" b="0" i="0" kern="1200" dirty="0">
                <a:solidFill>
                  <a:schemeClr val="tx1"/>
                </a:solidFill>
                <a:effectLst/>
                <a:latin typeface="+mn-lt"/>
                <a:ea typeface="+mn-ea"/>
                <a:cs typeface="+mn-cs"/>
              </a:rPr>
              <a:t> du local.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endParaRPr lang="en-CA" dirty="0"/>
          </a:p>
          <a:p>
            <a:endParaRPr lang="fr-FR" dirty="0"/>
          </a:p>
        </p:txBody>
      </p:sp>
      <p:sp>
        <p:nvSpPr>
          <p:cNvPr id="4" name="Espace réservé du numéro de diapositive 3"/>
          <p:cNvSpPr>
            <a:spLocks noGrp="1"/>
          </p:cNvSpPr>
          <p:nvPr>
            <p:ph type="sldNum" sz="quarter" idx="5"/>
          </p:nvPr>
        </p:nvSpPr>
        <p:spPr/>
        <p:txBody>
          <a:bodyPr/>
          <a:lstStyle/>
          <a:p>
            <a:fld id="{649F0CC9-7BAE-A24E-8CAD-06BA444E8300}" type="slidenum">
              <a:rPr lang="fr-FR" smtClean="0"/>
              <a:pPr/>
              <a:t>39</a:t>
            </a:fld>
            <a:endParaRPr lang="fr-FR"/>
          </a:p>
        </p:txBody>
      </p:sp>
    </p:spTree>
    <p:extLst>
      <p:ext uri="{BB962C8B-B14F-4D97-AF65-F5344CB8AC3E}">
        <p14:creationId xmlns:p14="http://schemas.microsoft.com/office/powerpoint/2010/main" val="3350723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E89F8AE9-9459-CE42-9812-753813584964}" type="slidenum">
              <a:rPr lang="fr-FR" smtClean="0"/>
              <a:pPr/>
              <a:t>40</a:t>
            </a:fld>
            <a:endParaRPr lang="fr-FR"/>
          </a:p>
        </p:txBody>
      </p:sp>
    </p:spTree>
    <p:extLst>
      <p:ext uri="{BB962C8B-B14F-4D97-AF65-F5344CB8AC3E}">
        <p14:creationId xmlns:p14="http://schemas.microsoft.com/office/powerpoint/2010/main" val="3438168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Au Canada, nous avons 2 inhibiteurs de la PCSK9. Revoyons leur présentation et leur posologie</a:t>
            </a:r>
          </a:p>
        </p:txBody>
      </p:sp>
      <p:sp>
        <p:nvSpPr>
          <p:cNvPr id="4" name="Espace réservé du numéro de diapositive 3"/>
          <p:cNvSpPr>
            <a:spLocks noGrp="1"/>
          </p:cNvSpPr>
          <p:nvPr>
            <p:ph type="sldNum" sz="quarter" idx="10"/>
          </p:nvPr>
        </p:nvSpPr>
        <p:spPr/>
        <p:txBody>
          <a:bodyPr/>
          <a:lstStyle/>
          <a:p>
            <a:fld id="{F864BA6C-4CB7-480A-BF72-42F5E62EE604}" type="slidenum">
              <a:rPr lang="en-CA" smtClean="0">
                <a:solidFill>
                  <a:prstClr val="black"/>
                </a:solidFill>
              </a:rPr>
              <a:pPr/>
              <a:t>41</a:t>
            </a:fld>
            <a:endParaRPr lang="en-CA">
              <a:solidFill>
                <a:prstClr val="black"/>
              </a:solidFill>
            </a:endParaRPr>
          </a:p>
        </p:txBody>
      </p:sp>
    </p:spTree>
    <p:extLst>
      <p:ext uri="{BB962C8B-B14F-4D97-AF65-F5344CB8AC3E}">
        <p14:creationId xmlns:p14="http://schemas.microsoft.com/office/powerpoint/2010/main" val="309638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fr-FR" dirty="0"/>
          </a:p>
        </p:txBody>
      </p:sp>
      <p:sp>
        <p:nvSpPr>
          <p:cNvPr id="4" name="Slide Number Placeholder 3"/>
          <p:cNvSpPr>
            <a:spLocks noGrp="1"/>
          </p:cNvSpPr>
          <p:nvPr>
            <p:ph type="sldNum" sz="quarter" idx="5"/>
          </p:nvPr>
        </p:nvSpPr>
        <p:spPr/>
        <p:txBody>
          <a:bodyPr/>
          <a:lstStyle/>
          <a:p>
            <a:pPr>
              <a:defRPr/>
            </a:pPr>
            <a:fld id="{10AB8F3D-A987-4357-974C-0BC8A5C6567F}" type="slidenum">
              <a:rPr lang="en-CA" smtClean="0">
                <a:solidFill>
                  <a:prstClr val="black"/>
                </a:solidFill>
              </a:rPr>
              <a:pPr>
                <a:defRPr/>
              </a:pPr>
              <a:t>5</a:t>
            </a:fld>
            <a:endParaRPr lang="en-CA">
              <a:solidFill>
                <a:prstClr val="black"/>
              </a:solidFill>
            </a:endParaRPr>
          </a:p>
        </p:txBody>
      </p:sp>
    </p:spTree>
    <p:extLst>
      <p:ext uri="{BB962C8B-B14F-4D97-AF65-F5344CB8AC3E}">
        <p14:creationId xmlns:p14="http://schemas.microsoft.com/office/powerpoint/2010/main" val="364314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sont des baisses additionnelles à ce que les statines +/- </a:t>
            </a:r>
            <a:r>
              <a:rPr lang="fr-FR" dirty="0" err="1"/>
              <a:t>ézétimibe</a:t>
            </a:r>
            <a:r>
              <a:rPr lang="fr-FR" dirty="0"/>
              <a:t> avaient procurées. Il est important de spécifier qu’il n’y a pas d’étude comparative entre les 2 produits et qu’en bout de ligne on doit les considérer comme équivalents.</a:t>
            </a:r>
          </a:p>
        </p:txBody>
      </p:sp>
      <p:sp>
        <p:nvSpPr>
          <p:cNvPr id="4" name="Espace réservé du numéro de diapositive 3"/>
          <p:cNvSpPr>
            <a:spLocks noGrp="1"/>
          </p:cNvSpPr>
          <p:nvPr>
            <p:ph type="sldNum" sz="quarter" idx="5"/>
          </p:nvPr>
        </p:nvSpPr>
        <p:spPr/>
        <p:txBody>
          <a:bodyPr/>
          <a:lstStyle/>
          <a:p>
            <a:fld id="{649F0CC9-7BAE-A24E-8CAD-06BA444E8300}" type="slidenum">
              <a:rPr lang="fr-FR" smtClean="0"/>
              <a:pPr/>
              <a:t>42</a:t>
            </a:fld>
            <a:endParaRPr lang="fr-FR"/>
          </a:p>
        </p:txBody>
      </p:sp>
    </p:spTree>
    <p:extLst>
      <p:ext uri="{BB962C8B-B14F-4D97-AF65-F5344CB8AC3E}">
        <p14:creationId xmlns:p14="http://schemas.microsoft.com/office/powerpoint/2010/main" val="34022225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Aligner les </a:t>
            </a:r>
            <a:r>
              <a:rPr lang="en-CA" sz="1200" kern="1200" dirty="0" err="1">
                <a:solidFill>
                  <a:schemeClr val="tx1"/>
                </a:solidFill>
                <a:effectLst/>
                <a:latin typeface="+mn-lt"/>
                <a:ea typeface="+mn-ea"/>
                <a:cs typeface="+mn-cs"/>
              </a:rPr>
              <a:t>valeurs</a:t>
            </a:r>
            <a:r>
              <a:rPr lang="en-CA" sz="1200" kern="1200" dirty="0">
                <a:solidFill>
                  <a:schemeClr val="tx1"/>
                </a:solidFill>
                <a:effectLst/>
                <a:latin typeface="+mn-lt"/>
                <a:ea typeface="+mn-ea"/>
                <a:cs typeface="+mn-cs"/>
              </a:rPr>
              <a:t> du </a:t>
            </a:r>
            <a:r>
              <a:rPr lang="en-CA" sz="1200" kern="1200" dirty="0" err="1">
                <a:solidFill>
                  <a:schemeClr val="tx1"/>
                </a:solidFill>
                <a:effectLst/>
                <a:latin typeface="+mn-lt"/>
                <a:ea typeface="+mn-ea"/>
                <a:cs typeface="+mn-cs"/>
              </a:rPr>
              <a:t>taux</a:t>
            </a:r>
            <a:r>
              <a:rPr lang="en-CA" sz="1200" kern="1200" dirty="0">
                <a:solidFill>
                  <a:schemeClr val="tx1"/>
                </a:solidFill>
                <a:effectLst/>
                <a:latin typeface="+mn-lt"/>
                <a:ea typeface="+mn-ea"/>
                <a:cs typeface="+mn-cs"/>
              </a:rPr>
              <a:t> initial de LDL sous odyssey Combo 1</a:t>
            </a:r>
          </a:p>
          <a:p>
            <a:endParaRPr lang="fr-CA" dirty="0"/>
          </a:p>
          <a:p>
            <a:endParaRPr lang="fr-CA" dirty="0"/>
          </a:p>
          <a:p>
            <a:r>
              <a:rPr lang="fr-CA" dirty="0"/>
              <a:t>Quand le seuil pour le C-LDL n’est pas atteinte avec les statines, l’ajout d’un inhibiteur de la PCSK9 augmente énormément les chances d’atteindre le seuil. Dans les études présentées, les patients prenaient la dose maximale tolérée de statines +/- </a:t>
            </a:r>
            <a:r>
              <a:rPr lang="fr-CA" dirty="0" err="1"/>
              <a:t>ézétimibe</a:t>
            </a:r>
            <a:r>
              <a:rPr lang="fr-CA" dirty="0"/>
              <a:t>, mais leur C-LDL se situait entre 2,6 et 3,20 </a:t>
            </a:r>
            <a:r>
              <a:rPr lang="fr-CA" dirty="0" err="1"/>
              <a:t>mmol</a:t>
            </a:r>
            <a:r>
              <a:rPr lang="fr-CA" dirty="0"/>
              <a:t>/L.  Alors que peut de patients ont atteint le seuil de &lt; 1,8 </a:t>
            </a:r>
            <a:r>
              <a:rPr lang="fr-CA" dirty="0" err="1"/>
              <a:t>mmol</a:t>
            </a:r>
            <a:r>
              <a:rPr lang="fr-CA" dirty="0"/>
              <a:t>/L en ajoutant le placébo, on voit que de 75 à 94% des patients ont réussi avec l’ajout d’un inhibiteur de la PCSK9.</a:t>
            </a:r>
          </a:p>
        </p:txBody>
      </p:sp>
      <p:sp>
        <p:nvSpPr>
          <p:cNvPr id="4" name="Espace réservé du numéro de diapositive 3"/>
          <p:cNvSpPr>
            <a:spLocks noGrp="1"/>
          </p:cNvSpPr>
          <p:nvPr>
            <p:ph type="sldNum" sz="quarter" idx="10"/>
          </p:nvPr>
        </p:nvSpPr>
        <p:spPr/>
        <p:txBody>
          <a:bodyPr/>
          <a:lstStyle/>
          <a:p>
            <a:fld id="{F864BA6C-4CB7-480A-BF72-42F5E62EE604}" type="slidenum">
              <a:rPr lang="en-CA" smtClean="0">
                <a:solidFill>
                  <a:prstClr val="black"/>
                </a:solidFill>
              </a:rPr>
              <a:pPr/>
              <a:t>43</a:t>
            </a:fld>
            <a:endParaRPr lang="en-CA">
              <a:solidFill>
                <a:prstClr val="black"/>
              </a:solidFill>
            </a:endParaRPr>
          </a:p>
        </p:txBody>
      </p:sp>
    </p:spTree>
    <p:extLst>
      <p:ext uri="{BB962C8B-B14F-4D97-AF65-F5344CB8AC3E}">
        <p14:creationId xmlns:p14="http://schemas.microsoft.com/office/powerpoint/2010/main" val="2263844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Il y a 4 profiles de patients chez qui utiliser les inhibiteurs de PCSK9.</a:t>
            </a:r>
          </a:p>
          <a:p>
            <a:r>
              <a:rPr lang="fr-FR" dirty="0"/>
              <a:t>Chez les patients à haut risque en prévention primaire, la SCC recommande d’utiliser les inhibiteurs de la PCSK9 lorsque le seuil de C-LDL n’est pas atteinte en utilisant les statines avec ou sans </a:t>
            </a:r>
            <a:r>
              <a:rPr lang="fr-FR" dirty="0" err="1"/>
              <a:t>ézétimibe</a:t>
            </a:r>
            <a:r>
              <a:rPr lang="fr-FR" dirty="0"/>
              <a:t>.</a:t>
            </a:r>
          </a:p>
          <a:p>
            <a:r>
              <a:rPr lang="fr-FR" dirty="0"/>
              <a:t>En prévention secondaire et chez les patients atteints d’hypercholestérolémie familiale hétérozygote, si avec des doses de statines maximales tolérées, on n’atteint pas le </a:t>
            </a:r>
            <a:r>
              <a:rPr lang="fr-FR" dirty="0" err="1"/>
              <a:t>seuilde</a:t>
            </a:r>
            <a:r>
              <a:rPr lang="fr-FR" dirty="0"/>
              <a:t> C-LDL, la SCC recommande d’ajouter un inhibiteur de la PCSK9.</a:t>
            </a:r>
          </a:p>
        </p:txBody>
      </p:sp>
      <p:sp>
        <p:nvSpPr>
          <p:cNvPr id="4" name="Espace réservé du numéro de diapositive 3"/>
          <p:cNvSpPr>
            <a:spLocks noGrp="1"/>
          </p:cNvSpPr>
          <p:nvPr>
            <p:ph type="sldNum" sz="quarter" idx="5"/>
          </p:nvPr>
        </p:nvSpPr>
        <p:spPr/>
        <p:txBody>
          <a:bodyPr/>
          <a:lstStyle/>
          <a:p>
            <a:fld id="{45045634-8917-6442-A50D-DCBEB5794784}" type="slidenum">
              <a:rPr lang="fr-FR" smtClean="0"/>
              <a:pPr/>
              <a:t>44</a:t>
            </a:fld>
            <a:endParaRPr lang="fr-FR"/>
          </a:p>
        </p:txBody>
      </p:sp>
    </p:spTree>
    <p:extLst>
      <p:ext uri="{BB962C8B-B14F-4D97-AF65-F5344CB8AC3E}">
        <p14:creationId xmlns:p14="http://schemas.microsoft.com/office/powerpoint/2010/main" val="2704893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Voici</a:t>
            </a:r>
            <a:r>
              <a:rPr lang="en-CA" dirty="0"/>
              <a:t> la </a:t>
            </a:r>
            <a:r>
              <a:rPr lang="en-CA" dirty="0" err="1"/>
              <a:t>grande</a:t>
            </a:r>
            <a:r>
              <a:rPr lang="en-CA" dirty="0"/>
              <a:t> étude sur plus de 27000 patients, </a:t>
            </a:r>
            <a:r>
              <a:rPr lang="en-CA" dirty="0" err="1"/>
              <a:t>réalisée</a:t>
            </a:r>
            <a:r>
              <a:rPr lang="en-CA" dirty="0"/>
              <a:t> avec </a:t>
            </a:r>
            <a:r>
              <a:rPr lang="en-CA" dirty="0" err="1"/>
              <a:t>l’Évolocumab</a:t>
            </a:r>
            <a:r>
              <a:rPr lang="en-CA" dirty="0"/>
              <a:t>.  </a:t>
            </a:r>
          </a:p>
          <a:p>
            <a:endParaRPr lang="en-CA" dirty="0"/>
          </a:p>
        </p:txBody>
      </p:sp>
      <p:sp>
        <p:nvSpPr>
          <p:cNvPr id="6" name="Slide Number Placeholder 5"/>
          <p:cNvSpPr>
            <a:spLocks noGrp="1"/>
          </p:cNvSpPr>
          <p:nvPr>
            <p:ph type="sldNum" sz="quarter" idx="12"/>
          </p:nvPr>
        </p:nvSpPr>
        <p:spPr/>
        <p:txBody>
          <a:bodyPr/>
          <a:lstStyle/>
          <a:p>
            <a:fld id="{DBE1281E-ECDB-4C3E-BED8-BC5023065C3F}" type="slidenum">
              <a:rPr lang="en-CA" smtClean="0"/>
              <a:pPr/>
              <a:t>45</a:t>
            </a:fld>
            <a:endParaRPr lang="en-CA"/>
          </a:p>
        </p:txBody>
      </p:sp>
    </p:spTree>
    <p:extLst>
      <p:ext uri="{BB962C8B-B14F-4D97-AF65-F5344CB8AC3E}">
        <p14:creationId xmlns:p14="http://schemas.microsoft.com/office/powerpoint/2010/main" val="858564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On note </a:t>
            </a:r>
            <a:r>
              <a:rPr lang="en-CA" dirty="0" err="1"/>
              <a:t>une</a:t>
            </a:r>
            <a:r>
              <a:rPr lang="en-CA" dirty="0"/>
              <a:t> </a:t>
            </a:r>
            <a:r>
              <a:rPr lang="en-CA" dirty="0" err="1"/>
              <a:t>baisse</a:t>
            </a:r>
            <a:r>
              <a:rPr lang="en-CA" dirty="0"/>
              <a:t> </a:t>
            </a:r>
            <a:r>
              <a:rPr lang="en-CA" dirty="0" err="1"/>
              <a:t>rapide</a:t>
            </a:r>
            <a:r>
              <a:rPr lang="en-CA" dirty="0"/>
              <a:t> et </a:t>
            </a:r>
            <a:r>
              <a:rPr lang="en-CA" dirty="0" err="1"/>
              <a:t>importante</a:t>
            </a:r>
            <a:r>
              <a:rPr lang="en-CA" dirty="0"/>
              <a:t> de C-LDL avec </a:t>
            </a:r>
            <a:r>
              <a:rPr lang="en-CA" dirty="0" err="1"/>
              <a:t>l’Évolocumab</a:t>
            </a:r>
            <a:r>
              <a:rPr lang="en-CA" dirty="0"/>
              <a:t> </a:t>
            </a:r>
            <a:r>
              <a:rPr lang="en-CA" dirty="0" err="1"/>
              <a:t>soit</a:t>
            </a:r>
            <a:r>
              <a:rPr lang="en-CA" dirty="0"/>
              <a:t> -59% </a:t>
            </a:r>
            <a:r>
              <a:rPr lang="en-CA" dirty="0" err="1"/>
              <a:t>dès</a:t>
            </a:r>
            <a:r>
              <a:rPr lang="en-CA" dirty="0"/>
              <a:t> le premier </a:t>
            </a:r>
            <a:r>
              <a:rPr lang="en-CA" dirty="0" err="1"/>
              <a:t>mois</a:t>
            </a:r>
            <a:r>
              <a:rPr lang="en-CA" dirty="0"/>
              <a:t> et </a:t>
            </a:r>
            <a:r>
              <a:rPr lang="en-CA" dirty="0" err="1"/>
              <a:t>cette</a:t>
            </a:r>
            <a:r>
              <a:rPr lang="en-CA" dirty="0"/>
              <a:t> </a:t>
            </a:r>
            <a:r>
              <a:rPr lang="en-CA" dirty="0" err="1"/>
              <a:t>baisse</a:t>
            </a:r>
            <a:r>
              <a:rPr lang="en-CA" dirty="0"/>
              <a:t> de 1,45 mmol/L </a:t>
            </a:r>
            <a:r>
              <a:rPr lang="en-CA" dirty="0" err="1"/>
              <a:t>s’est</a:t>
            </a:r>
            <a:r>
              <a:rPr lang="en-CA" dirty="0"/>
              <a:t> </a:t>
            </a:r>
            <a:r>
              <a:rPr lang="en-CA" dirty="0" err="1"/>
              <a:t>maintenue</a:t>
            </a:r>
            <a:r>
              <a:rPr lang="en-CA" dirty="0"/>
              <a:t> </a:t>
            </a:r>
            <a:r>
              <a:rPr lang="en-CA" dirty="0" err="1"/>
              <a:t>toute</a:t>
            </a:r>
            <a:r>
              <a:rPr lang="en-CA" dirty="0"/>
              <a:t> la durée de </a:t>
            </a:r>
            <a:r>
              <a:rPr lang="en-CA" dirty="0" err="1"/>
              <a:t>l’étude</a:t>
            </a:r>
            <a:r>
              <a:rPr lang="en-CA" dirty="0"/>
              <a:t> </a:t>
            </a:r>
            <a:r>
              <a:rPr lang="en-CA" dirty="0" err="1"/>
              <a:t>soit</a:t>
            </a:r>
            <a:r>
              <a:rPr lang="en-CA" dirty="0"/>
              <a:t> 168 </a:t>
            </a:r>
            <a:r>
              <a:rPr lang="en-CA" dirty="0" err="1"/>
              <a:t>semaines</a:t>
            </a:r>
            <a:r>
              <a:rPr lang="en-CA" dirty="0"/>
              <a:t>.  Les </a:t>
            </a:r>
            <a:r>
              <a:rPr lang="en-CA" dirty="0" err="1"/>
              <a:t>résultats</a:t>
            </a:r>
            <a:r>
              <a:rPr lang="en-CA" dirty="0"/>
              <a:t> se </a:t>
            </a:r>
            <a:r>
              <a:rPr lang="en-CA" dirty="0" err="1"/>
              <a:t>sont</a:t>
            </a:r>
            <a:r>
              <a:rPr lang="en-CA" dirty="0"/>
              <a:t> </a:t>
            </a:r>
            <a:r>
              <a:rPr lang="en-CA" dirty="0" err="1"/>
              <a:t>maintenus</a:t>
            </a:r>
            <a:r>
              <a:rPr lang="en-CA" dirty="0"/>
              <a:t> </a:t>
            </a:r>
            <a:r>
              <a:rPr lang="en-CA" dirty="0" err="1"/>
              <a:t>à</a:t>
            </a:r>
            <a:r>
              <a:rPr lang="en-CA" dirty="0"/>
              <a:t> 4 ans.</a:t>
            </a:r>
          </a:p>
        </p:txBody>
      </p:sp>
      <p:sp>
        <p:nvSpPr>
          <p:cNvPr id="6" name="Slide Number Placeholder 5"/>
          <p:cNvSpPr>
            <a:spLocks noGrp="1"/>
          </p:cNvSpPr>
          <p:nvPr>
            <p:ph type="sldNum" sz="quarter" idx="12"/>
          </p:nvPr>
        </p:nvSpPr>
        <p:spPr/>
        <p:txBody>
          <a:bodyPr/>
          <a:lstStyle/>
          <a:p>
            <a:fld id="{DBE1281E-ECDB-4C3E-BED8-BC5023065C3F}" type="slidenum">
              <a:rPr lang="en-CA" smtClean="0"/>
              <a:pPr/>
              <a:t>46</a:t>
            </a:fld>
            <a:endParaRPr lang="en-CA"/>
          </a:p>
        </p:txBody>
      </p:sp>
    </p:spTree>
    <p:extLst>
      <p:ext uri="{BB962C8B-B14F-4D97-AF65-F5344CB8AC3E}">
        <p14:creationId xmlns:p14="http://schemas.microsoft.com/office/powerpoint/2010/main" val="8678245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baisse de C-LDL a permis de réduire de 15% le taux de </a:t>
            </a:r>
            <a:r>
              <a:rPr lang="fr-CA" sz="1200" b="1" dirty="0">
                <a:solidFill>
                  <a:srgbClr val="000000"/>
                </a:solidFill>
              </a:rPr>
              <a:t>Décès CV, IM, AVC, hospitalisation pour angine instable ou revascularisation coronarienne </a:t>
            </a:r>
            <a:r>
              <a:rPr lang="fr-CA" sz="1200" b="0" dirty="0">
                <a:solidFill>
                  <a:srgbClr val="000000"/>
                </a:solidFill>
              </a:rPr>
              <a:t>à 36 mois et de 20% le taux de </a:t>
            </a:r>
            <a:r>
              <a:rPr lang="fr-CA" sz="1200" b="1" dirty="0">
                <a:solidFill>
                  <a:srgbClr val="000000"/>
                </a:solidFill>
              </a:rPr>
              <a:t>Décès CV, IM, AVC</a:t>
            </a:r>
            <a:endParaRPr lang="fr-CA" sz="1200" b="0" dirty="0">
              <a:solidFill>
                <a:srgbClr val="000000"/>
              </a:solidFill>
              <a:cs typeface="Arial" pitchFamily="34" charset="0"/>
            </a:endParaRPr>
          </a:p>
          <a:p>
            <a:endParaRPr lang="en-CA" dirty="0"/>
          </a:p>
        </p:txBody>
      </p:sp>
      <p:sp>
        <p:nvSpPr>
          <p:cNvPr id="6" name="Slide Number Placeholder 5"/>
          <p:cNvSpPr>
            <a:spLocks noGrp="1"/>
          </p:cNvSpPr>
          <p:nvPr>
            <p:ph type="sldNum" sz="quarter" idx="12"/>
          </p:nvPr>
        </p:nvSpPr>
        <p:spPr/>
        <p:txBody>
          <a:bodyPr/>
          <a:lstStyle/>
          <a:p>
            <a:fld id="{DBE1281E-ECDB-4C3E-BED8-BC5023065C3F}" type="slidenum">
              <a:rPr lang="en-CA" smtClean="0"/>
              <a:pPr/>
              <a:t>47</a:t>
            </a:fld>
            <a:endParaRPr lang="en-CA"/>
          </a:p>
        </p:txBody>
      </p:sp>
    </p:spTree>
    <p:extLst>
      <p:ext uri="{BB962C8B-B14F-4D97-AF65-F5344CB8AC3E}">
        <p14:creationId xmlns:p14="http://schemas.microsoft.com/office/powerpoint/2010/main" val="3911370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L’iPCSK9 est aussi sécuritaire que le placebo , même lorsque le taux de C-LDL s’est retrouvé en bas de 1,8 </a:t>
            </a:r>
            <a:r>
              <a:rPr lang="fr-FR" dirty="0" err="1"/>
              <a:t>mmol</a:t>
            </a:r>
            <a:r>
              <a:rPr lang="fr-FR" dirty="0"/>
              <a:t>/L.  Une étude a porté une attention particulière aux fonctions cognitives avec la même conclusion.</a:t>
            </a:r>
          </a:p>
        </p:txBody>
      </p:sp>
      <p:sp>
        <p:nvSpPr>
          <p:cNvPr id="4" name="Espace réservé du numéro de diapositive 3"/>
          <p:cNvSpPr>
            <a:spLocks noGrp="1"/>
          </p:cNvSpPr>
          <p:nvPr>
            <p:ph type="sldNum" sz="quarter" idx="5"/>
          </p:nvPr>
        </p:nvSpPr>
        <p:spPr/>
        <p:txBody>
          <a:bodyPr/>
          <a:lstStyle/>
          <a:p>
            <a:fld id="{45045634-8917-6442-A50D-DCBEB5794784}" type="slidenum">
              <a:rPr lang="fr-FR" smtClean="0"/>
              <a:pPr/>
              <a:t>48</a:t>
            </a:fld>
            <a:endParaRPr lang="fr-FR"/>
          </a:p>
        </p:txBody>
      </p:sp>
    </p:spTree>
    <p:extLst>
      <p:ext uri="{BB962C8B-B14F-4D97-AF65-F5344CB8AC3E}">
        <p14:creationId xmlns:p14="http://schemas.microsoft.com/office/powerpoint/2010/main" val="8122416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u="sng" dirty="0"/>
              <a:t>Demandez à l’audience </a:t>
            </a:r>
            <a:r>
              <a:rPr lang="fr-CA" dirty="0"/>
              <a:t>s’ils ont des questions sur l’étude Fourier</a:t>
            </a:r>
          </a:p>
          <a:p>
            <a:endParaRPr lang="fr-CA" dirty="0"/>
          </a:p>
          <a:p>
            <a:endParaRPr lang="fr-CA" dirty="0"/>
          </a:p>
          <a:p>
            <a:endParaRPr lang="en-CA" dirty="0"/>
          </a:p>
        </p:txBody>
      </p:sp>
      <p:sp>
        <p:nvSpPr>
          <p:cNvPr id="6" name="Slide Number Placeholder 5"/>
          <p:cNvSpPr>
            <a:spLocks noGrp="1"/>
          </p:cNvSpPr>
          <p:nvPr>
            <p:ph type="sldNum" sz="quarter" idx="12"/>
          </p:nvPr>
        </p:nvSpPr>
        <p:spPr/>
        <p:txBody>
          <a:bodyPr/>
          <a:lstStyle/>
          <a:p>
            <a:fld id="{DBE1281E-ECDB-4C3E-BED8-BC5023065C3F}" type="slidenum">
              <a:rPr lang="en-CA" smtClean="0"/>
              <a:pPr/>
              <a:t>49</a:t>
            </a:fld>
            <a:endParaRPr lang="en-CA"/>
          </a:p>
        </p:txBody>
      </p:sp>
    </p:spTree>
    <p:extLst>
      <p:ext uri="{BB962C8B-B14F-4D97-AF65-F5344CB8AC3E}">
        <p14:creationId xmlns:p14="http://schemas.microsoft.com/office/powerpoint/2010/main" val="32902389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spcBef>
                <a:spcPct val="0"/>
              </a:spcBef>
              <a:spcAft>
                <a:spcPct val="0"/>
              </a:spcAft>
            </a:pPr>
            <a:r>
              <a:rPr lang="fr-FR" sz="1200" b="0" baseline="0" dirty="0">
                <a:solidFill>
                  <a:srgbClr val="000000"/>
                </a:solidFill>
              </a:rPr>
              <a:t>Le devis de l'étude </a:t>
            </a:r>
            <a:r>
              <a:rPr lang="fr-FR" sz="1200" b="0" baseline="0" dirty="0" err="1">
                <a:solidFill>
                  <a:srgbClr val="000000"/>
                </a:solidFill>
              </a:rPr>
              <a:t>Odyssey</a:t>
            </a:r>
            <a:r>
              <a:rPr lang="fr-FR" sz="1200" b="0" baseline="0" dirty="0">
                <a:solidFill>
                  <a:srgbClr val="000000"/>
                </a:solidFill>
              </a:rPr>
              <a:t> est complexe concernant la titration de l'</a:t>
            </a:r>
            <a:r>
              <a:rPr lang="fr-FR" sz="1200" b="0" baseline="0" dirty="0" err="1">
                <a:solidFill>
                  <a:srgbClr val="000000"/>
                </a:solidFill>
              </a:rPr>
              <a:t>alirocumab</a:t>
            </a:r>
            <a:r>
              <a:rPr lang="fr-FR" sz="1200" b="0" baseline="0" dirty="0">
                <a:solidFill>
                  <a:srgbClr val="000000"/>
                </a:solidFill>
              </a:rPr>
              <a:t>. Il faudrait possiblement en parler</a:t>
            </a:r>
            <a:endParaRPr lang="fr-CA" sz="1200" b="0" baseline="0" dirty="0">
              <a:solidFill>
                <a:srgbClr val="000000"/>
              </a:solidFill>
            </a:endParaRPr>
          </a:p>
          <a:p>
            <a:pPr algn="l" fontAlgn="base">
              <a:spcBef>
                <a:spcPct val="0"/>
              </a:spcBef>
              <a:spcAft>
                <a:spcPct val="0"/>
              </a:spcAft>
            </a:pPr>
            <a:endParaRPr lang="fr-CA" sz="1200" b="0" baseline="0" dirty="0">
              <a:solidFill>
                <a:srgbClr val="000000"/>
              </a:solidFill>
            </a:endParaRPr>
          </a:p>
          <a:p>
            <a:pPr algn="l" fontAlgn="base">
              <a:spcBef>
                <a:spcPct val="0"/>
              </a:spcBef>
              <a:spcAft>
                <a:spcPct val="0"/>
              </a:spcAft>
            </a:pPr>
            <a:r>
              <a:rPr lang="fr-CA" sz="1200" b="0" baseline="0" dirty="0">
                <a:solidFill>
                  <a:srgbClr val="000000"/>
                </a:solidFill>
              </a:rPr>
              <a:t>L’étude </a:t>
            </a:r>
            <a:r>
              <a:rPr lang="fr-CA" sz="1200" b="0" baseline="0" dirty="0" err="1">
                <a:solidFill>
                  <a:srgbClr val="000000"/>
                </a:solidFill>
              </a:rPr>
              <a:t>Odyssey</a:t>
            </a:r>
            <a:r>
              <a:rPr lang="fr-CA" sz="1200" b="0" baseline="0" dirty="0">
                <a:solidFill>
                  <a:srgbClr val="000000"/>
                </a:solidFill>
              </a:rPr>
              <a:t> impliquait des patients avec un syndrome coronarien aigu de 40 ans et plus, soit environ 18000 patients.</a:t>
            </a:r>
          </a:p>
          <a:p>
            <a:pPr algn="l" fontAlgn="base">
              <a:spcBef>
                <a:spcPct val="0"/>
              </a:spcBef>
              <a:spcAft>
                <a:spcPct val="0"/>
              </a:spcAft>
            </a:pPr>
            <a:endParaRPr lang="fr-CA" sz="1200" b="0" baseline="30000" dirty="0">
              <a:solidFill>
                <a:srgbClr val="000000"/>
              </a:solidFill>
            </a:endParaRPr>
          </a:p>
          <a:p>
            <a:pPr lvl="1" algn="l" fontAlgn="base">
              <a:spcBef>
                <a:spcPct val="0"/>
              </a:spcBef>
              <a:spcAft>
                <a:spcPct val="0"/>
              </a:spcAft>
            </a:pPr>
            <a:r>
              <a:rPr lang="fr-CA" sz="1200" b="0" dirty="0">
                <a:solidFill>
                  <a:srgbClr val="000000"/>
                </a:solidFill>
              </a:rPr>
              <a:t>(Taux élevés de troponine ou CK-MB ou changements aux résultats de l’ECG au repos + coronaropathie obstructive (ischémie/infarctus nouveau ou soupçonné par imagerie de perfusion, anomalies de la mobilité de la paroi du myocarde, sténose coronaire ≥ 70 % par angiographie))</a:t>
            </a:r>
          </a:p>
          <a:p>
            <a:pPr algn="l" fontAlgn="base">
              <a:spcBef>
                <a:spcPct val="0"/>
              </a:spcBef>
              <a:spcAft>
                <a:spcPct val="0"/>
              </a:spcAft>
            </a:pPr>
            <a:r>
              <a:rPr lang="fr-CA" sz="1200" b="0" dirty="0">
                <a:solidFill>
                  <a:srgbClr val="000000"/>
                </a:solidFill>
              </a:rPr>
              <a:t>Nous avons ici les critères d’inclusion et par la suite les patients furent traités avec l’</a:t>
            </a:r>
            <a:r>
              <a:rPr lang="fr-CA" sz="1200" b="0" dirty="0" err="1">
                <a:solidFill>
                  <a:srgbClr val="000000"/>
                </a:solidFill>
              </a:rPr>
              <a:t>Alirocumab</a:t>
            </a:r>
            <a:r>
              <a:rPr lang="fr-CA" sz="1200" b="0" dirty="0">
                <a:solidFill>
                  <a:srgbClr val="000000"/>
                </a:solidFill>
              </a:rPr>
              <a:t> ou le placébo.</a:t>
            </a:r>
          </a:p>
          <a:p>
            <a:pPr algn="l" fontAlgn="base">
              <a:spcBef>
                <a:spcPct val="0"/>
              </a:spcBef>
              <a:spcAft>
                <a:spcPct val="0"/>
              </a:spcAft>
            </a:pPr>
            <a:r>
              <a:rPr lang="fr-CA" sz="1200" b="0" dirty="0">
                <a:solidFill>
                  <a:srgbClr val="000000"/>
                </a:solidFill>
              </a:rPr>
              <a:t>Voici le paramètre d’évaluation principal</a:t>
            </a:r>
          </a:p>
        </p:txBody>
      </p:sp>
      <p:sp>
        <p:nvSpPr>
          <p:cNvPr id="4" name="Slide Number Placeholder 3"/>
          <p:cNvSpPr>
            <a:spLocks noGrp="1"/>
          </p:cNvSpPr>
          <p:nvPr>
            <p:ph type="sldNum" sz="quarter" idx="10"/>
          </p:nvPr>
        </p:nvSpPr>
        <p:spPr/>
        <p:txBody>
          <a:bodyPr/>
          <a:lstStyle/>
          <a:p>
            <a:fld id="{DBE1281E-ECDB-4C3E-BED8-BC5023065C3F}" type="slidenum">
              <a:rPr lang="en-CA" smtClean="0">
                <a:solidFill>
                  <a:prstClr val="black"/>
                </a:solidFill>
              </a:rPr>
              <a:pPr/>
              <a:t>50</a:t>
            </a:fld>
            <a:endParaRPr lang="fr-CA" dirty="0">
              <a:solidFill>
                <a:prstClr val="black"/>
              </a:solidFill>
            </a:endParaRPr>
          </a:p>
        </p:txBody>
      </p:sp>
    </p:spTree>
    <p:extLst>
      <p:ext uri="{BB962C8B-B14F-4D97-AF65-F5344CB8AC3E}">
        <p14:creationId xmlns:p14="http://schemas.microsoft.com/office/powerpoint/2010/main" val="19776400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E89F8AE9-9459-CE42-9812-753813584964}" type="slidenum">
              <a:rPr lang="fr-FR" smtClean="0"/>
              <a:pPr/>
              <a:t>51</a:t>
            </a:fld>
            <a:endParaRPr lang="fr-FR"/>
          </a:p>
        </p:txBody>
      </p:sp>
    </p:spTree>
    <p:extLst>
      <p:ext uri="{BB962C8B-B14F-4D97-AF65-F5344CB8AC3E}">
        <p14:creationId xmlns:p14="http://schemas.microsoft.com/office/powerpoint/2010/main" val="57169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7550" y="1150938"/>
            <a:ext cx="5575300" cy="31369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864BA6C-4CB7-480A-BF72-42F5E62EE604}"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val="33496322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baisse de C-LDL a permis de réduire de 15% le taux de </a:t>
            </a:r>
            <a:r>
              <a:rPr lang="fr-CA" sz="1200" b="1" dirty="0">
                <a:solidFill>
                  <a:srgbClr val="000000"/>
                </a:solidFill>
              </a:rPr>
              <a:t>Décès CV, IM, AVC, hospitalisation pour angine instable ou revascularisation coronarienne </a:t>
            </a:r>
            <a:r>
              <a:rPr lang="fr-CA" sz="1200" b="0" dirty="0">
                <a:solidFill>
                  <a:srgbClr val="000000"/>
                </a:solidFill>
              </a:rPr>
              <a:t>à 4 ans</a:t>
            </a:r>
            <a:endParaRPr lang="fr-CA" sz="1200" b="0" dirty="0">
              <a:solidFill>
                <a:srgbClr val="000000"/>
              </a:solidFill>
              <a:cs typeface="Arial"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649F0CC9-7BAE-A24E-8CAD-06BA444E8300}" type="slidenum">
              <a:rPr lang="fr-FR" smtClean="0"/>
              <a:pPr/>
              <a:t>52</a:t>
            </a:fld>
            <a:endParaRPr lang="fr-FR"/>
          </a:p>
        </p:txBody>
      </p:sp>
    </p:spTree>
    <p:extLst>
      <p:ext uri="{BB962C8B-B14F-4D97-AF65-F5344CB8AC3E}">
        <p14:creationId xmlns:p14="http://schemas.microsoft.com/office/powerpoint/2010/main" val="37998170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Il n’y a eu aucune différence significative en terme d’effets défavorables ou de résultats de laboratoire dans cette étude de plus de 18000 patients. Comparable à l’</a:t>
            </a:r>
            <a:r>
              <a:rPr lang="fr-FR" dirty="0" err="1"/>
              <a:t>évolocumab</a:t>
            </a:r>
            <a:r>
              <a:rPr lang="fr-FR" dirty="0"/>
              <a:t>.</a:t>
            </a:r>
          </a:p>
        </p:txBody>
      </p:sp>
      <p:sp>
        <p:nvSpPr>
          <p:cNvPr id="4" name="Espace réservé du numéro de diapositive 3"/>
          <p:cNvSpPr>
            <a:spLocks noGrp="1"/>
          </p:cNvSpPr>
          <p:nvPr>
            <p:ph type="sldNum" sz="quarter" idx="5"/>
          </p:nvPr>
        </p:nvSpPr>
        <p:spPr/>
        <p:txBody>
          <a:bodyPr/>
          <a:lstStyle/>
          <a:p>
            <a:fld id="{649F0CC9-7BAE-A24E-8CAD-06BA444E8300}" type="slidenum">
              <a:rPr lang="fr-FR" smtClean="0"/>
              <a:pPr/>
              <a:t>53</a:t>
            </a:fld>
            <a:endParaRPr lang="fr-FR"/>
          </a:p>
        </p:txBody>
      </p:sp>
    </p:spTree>
    <p:extLst>
      <p:ext uri="{BB962C8B-B14F-4D97-AF65-F5344CB8AC3E}">
        <p14:creationId xmlns:p14="http://schemas.microsoft.com/office/powerpoint/2010/main" val="34821076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u="sng" dirty="0"/>
              <a:t>Demandez à l’audience </a:t>
            </a:r>
            <a:r>
              <a:rPr lang="fr-CA" dirty="0"/>
              <a:t>s’ils ont des questions sur l’étude </a:t>
            </a:r>
            <a:r>
              <a:rPr lang="fr-CA" dirty="0" err="1"/>
              <a:t>Odyssey</a:t>
            </a:r>
            <a:endParaRPr lang="fr-CA" dirty="0"/>
          </a:p>
          <a:p>
            <a:endParaRPr lang="en-CA" dirty="0"/>
          </a:p>
        </p:txBody>
      </p:sp>
      <p:sp>
        <p:nvSpPr>
          <p:cNvPr id="6" name="Slide Number Placeholder 5"/>
          <p:cNvSpPr>
            <a:spLocks noGrp="1"/>
          </p:cNvSpPr>
          <p:nvPr>
            <p:ph type="sldNum" sz="quarter" idx="12"/>
          </p:nvPr>
        </p:nvSpPr>
        <p:spPr/>
        <p:txBody>
          <a:bodyPr/>
          <a:lstStyle/>
          <a:p>
            <a:fld id="{DBE1281E-ECDB-4C3E-BED8-BC5023065C3F}" type="slidenum">
              <a:rPr lang="en-CA" smtClean="0"/>
              <a:pPr/>
              <a:t>54</a:t>
            </a:fld>
            <a:endParaRPr lang="en-CA"/>
          </a:p>
        </p:txBody>
      </p:sp>
    </p:spTree>
    <p:extLst>
      <p:ext uri="{BB962C8B-B14F-4D97-AF65-F5344CB8AC3E}">
        <p14:creationId xmlns:p14="http://schemas.microsoft.com/office/powerpoint/2010/main" val="35786195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7550" y="1162050"/>
            <a:ext cx="5575300" cy="3136900"/>
          </a:xfrm>
        </p:spPr>
      </p:sp>
      <p:sp>
        <p:nvSpPr>
          <p:cNvPr id="3" name="Espace réservé des commentaires 2"/>
          <p:cNvSpPr>
            <a:spLocks noGrp="1"/>
          </p:cNvSpPr>
          <p:nvPr>
            <p:ph type="body" idx="1"/>
          </p:nvPr>
        </p:nvSpPr>
        <p:spPr/>
        <p:txBody>
          <a:bodyPr>
            <a:normAutofit/>
          </a:bodyPr>
          <a:lstStyle/>
          <a:p>
            <a:r>
              <a:rPr lang="fr-CA" b="1" u="sng" dirty="0"/>
              <a:t>Demandez à l’audience</a:t>
            </a:r>
          </a:p>
          <a:p>
            <a:endParaRPr lang="fr-CA" b="1" u="sng" dirty="0"/>
          </a:p>
          <a:p>
            <a:r>
              <a:rPr lang="fr-CA" b="1" u="sng" dirty="0"/>
              <a:t>Question:</a:t>
            </a:r>
          </a:p>
          <a:p>
            <a:endParaRPr lang="fr-CA" dirty="0"/>
          </a:p>
          <a:p>
            <a:r>
              <a:rPr lang="fr-CA" dirty="0"/>
              <a:t>Lequel de ces énoncés représentent le mieux leur pratique clinique</a:t>
            </a:r>
          </a:p>
          <a:p>
            <a:endParaRPr lang="fr-CA" dirty="0"/>
          </a:p>
          <a:p>
            <a:pPr marL="228600" indent="-228600">
              <a:buFont typeface="+mj-lt"/>
              <a:buAutoNum type="arabicPeriod"/>
            </a:pPr>
            <a:r>
              <a:rPr lang="fr-FR" dirty="0"/>
              <a:t>J’utilise l’âge CV pour sélectionner le facteur de risque sur lequel agir &amp; comme source de motivation</a:t>
            </a:r>
          </a:p>
          <a:p>
            <a:pPr marL="228600" indent="-228600">
              <a:buFont typeface="+mj-lt"/>
              <a:buAutoNum type="arabicPeriod"/>
            </a:pPr>
            <a:r>
              <a:rPr lang="fr-FR" dirty="0"/>
              <a:t>Je cherche, je trouve et je traite les patients avec une hypercholestérolémie familiale</a:t>
            </a:r>
          </a:p>
          <a:p>
            <a:pPr marL="228600" indent="-228600">
              <a:buFont typeface="+mj-lt"/>
              <a:buAutoNum type="arabicPeriod"/>
            </a:pPr>
            <a:r>
              <a:rPr lang="fr-FR" dirty="0"/>
              <a:t>Je vise le seuil de C-LDL, c’est bien et je l’atteins parce que c’est au patient que ça fait du bien</a:t>
            </a:r>
          </a:p>
          <a:p>
            <a:pPr marL="228600" indent="-228600">
              <a:buFont typeface="+mj-lt"/>
              <a:buAutoNum type="arabicPeriod"/>
            </a:pPr>
            <a:r>
              <a:rPr lang="fr-FR" dirty="0"/>
              <a:t>J’inclus les inhibiteurs de PCSK9 dans mon arsenal thérapeutique parce qu’ils sont efficaces et sécuritaires</a:t>
            </a:r>
          </a:p>
          <a:p>
            <a:pPr marL="228600" indent="-228600">
              <a:buFont typeface="+mj-lt"/>
              <a:buAutoNum type="arabicPeriod"/>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Application “Poll Everywhere” </a:t>
            </a:r>
            <a:r>
              <a:rPr lang="en-CA" sz="1200" b="0" i="0" kern="1200" dirty="0" err="1">
                <a:solidFill>
                  <a:schemeClr val="tx1"/>
                </a:solidFill>
                <a:effectLst/>
                <a:latin typeface="+mn-lt"/>
                <a:ea typeface="+mn-ea"/>
                <a:cs typeface="+mn-cs"/>
              </a:rPr>
              <a:t>si</a:t>
            </a:r>
            <a:r>
              <a:rPr lang="en-CA" sz="1200" b="0" i="0" kern="1200" dirty="0">
                <a:solidFill>
                  <a:schemeClr val="tx1"/>
                </a:solidFill>
                <a:effectLst/>
                <a:latin typeface="+mn-lt"/>
                <a:ea typeface="+mn-ea"/>
                <a:cs typeface="+mn-cs"/>
              </a:rPr>
              <a:t> le </a:t>
            </a:r>
            <a:r>
              <a:rPr lang="en-CA" sz="1200" b="0" i="0" kern="1200" dirty="0" err="1">
                <a:solidFill>
                  <a:schemeClr val="tx1"/>
                </a:solidFill>
                <a:effectLst/>
                <a:latin typeface="+mn-lt"/>
                <a:ea typeface="+mn-ea"/>
                <a:cs typeface="+mn-cs"/>
              </a:rPr>
              <a:t>conférencier</a:t>
            </a:r>
            <a:r>
              <a:rPr lang="en-CA" sz="1200" b="0" i="0" kern="1200" dirty="0">
                <a:solidFill>
                  <a:schemeClr val="tx1"/>
                </a:solidFill>
                <a:effectLst/>
                <a:latin typeface="+mn-lt"/>
                <a:ea typeface="+mn-ea"/>
                <a:cs typeface="+mn-cs"/>
              </a:rPr>
              <a:t> utilise </a:t>
            </a:r>
            <a:r>
              <a:rPr lang="en-CA" sz="1200" b="0" i="0" kern="1200" dirty="0" err="1">
                <a:solidFill>
                  <a:schemeClr val="tx1"/>
                </a:solidFill>
                <a:effectLst/>
                <a:latin typeface="+mn-lt"/>
                <a:ea typeface="+mn-ea"/>
                <a:cs typeface="+mn-cs"/>
              </a:rPr>
              <a:t>cette</a:t>
            </a:r>
            <a:r>
              <a:rPr lang="en-CA" sz="1200" b="0" i="0" kern="1200" dirty="0">
                <a:solidFill>
                  <a:schemeClr val="tx1"/>
                </a:solidFill>
                <a:effectLst/>
                <a:latin typeface="+mn-lt"/>
                <a:ea typeface="+mn-ea"/>
                <a:cs typeface="+mn-cs"/>
              </a:rPr>
              <a:t> application</a:t>
            </a:r>
            <a:r>
              <a:rPr lang="en-CA" sz="1200" b="1"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 </a:t>
            </a:r>
            <a:r>
              <a:rPr lang="en-CA" sz="1200" b="1" i="0" kern="1200" dirty="0">
                <a:solidFill>
                  <a:schemeClr val="tx1"/>
                </a:solidFill>
                <a:effectLst/>
                <a:latin typeface="+mn-lt"/>
                <a:ea typeface="+mn-ea"/>
                <a:cs typeface="+mn-cs"/>
              </a:rPr>
              <a:t> OU  </a:t>
            </a:r>
            <a:r>
              <a:rPr lang="en-CA" sz="1200" b="0" i="0" kern="1200" dirty="0" err="1">
                <a:solidFill>
                  <a:schemeClr val="tx1"/>
                </a:solidFill>
                <a:effectLst/>
                <a:latin typeface="+mn-lt"/>
                <a:ea typeface="+mn-ea"/>
                <a:cs typeface="+mn-cs"/>
              </a:rPr>
              <a:t>juste</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en</a:t>
            </a:r>
            <a:r>
              <a:rPr lang="en-CA" sz="1200" b="0" i="0" kern="1200" dirty="0">
                <a:solidFill>
                  <a:schemeClr val="tx1"/>
                </a:solidFill>
                <a:effectLst/>
                <a:latin typeface="+mn-lt"/>
                <a:ea typeface="+mn-ea"/>
                <a:cs typeface="+mn-cs"/>
              </a:rPr>
              <a:t> demandant à </a:t>
            </a:r>
            <a:r>
              <a:rPr lang="en-CA" sz="1200" b="0" i="0" kern="1200" dirty="0" err="1">
                <a:solidFill>
                  <a:schemeClr val="tx1"/>
                </a:solidFill>
                <a:effectLst/>
                <a:latin typeface="+mn-lt"/>
                <a:ea typeface="+mn-ea"/>
                <a:cs typeface="+mn-cs"/>
              </a:rPr>
              <a:t>l’audience</a:t>
            </a:r>
            <a:r>
              <a:rPr lang="en-CA" sz="1200" b="0" i="0" kern="1200" dirty="0">
                <a:solidFill>
                  <a:schemeClr val="tx1"/>
                </a:solidFill>
                <a:effectLst/>
                <a:latin typeface="+mn-lt"/>
                <a:ea typeface="+mn-ea"/>
                <a:cs typeface="+mn-cs"/>
              </a:rPr>
              <a:t> de voter sur le ‘chat’ qui sera </a:t>
            </a:r>
            <a:r>
              <a:rPr lang="en-CA" sz="1200" b="0" i="0" kern="1200" dirty="0" err="1">
                <a:solidFill>
                  <a:schemeClr val="tx1"/>
                </a:solidFill>
                <a:effectLst/>
                <a:latin typeface="+mn-lt"/>
                <a:ea typeface="+mn-ea"/>
                <a:cs typeface="+mn-cs"/>
              </a:rPr>
              <a:t>utilisé</a:t>
            </a:r>
            <a:r>
              <a:rPr lang="en-CA" sz="1200" b="0" i="0" kern="1200" dirty="0">
                <a:solidFill>
                  <a:schemeClr val="tx1"/>
                </a:solidFill>
                <a:effectLst/>
                <a:latin typeface="+mn-lt"/>
                <a:ea typeface="+mn-ea"/>
                <a:cs typeface="+mn-cs"/>
              </a:rPr>
              <a:t> sur la </a:t>
            </a:r>
            <a:r>
              <a:rPr lang="en-CA" sz="1200" b="0" i="0" kern="1200" dirty="0" err="1">
                <a:solidFill>
                  <a:schemeClr val="tx1"/>
                </a:solidFill>
                <a:effectLst/>
                <a:latin typeface="+mn-lt"/>
                <a:ea typeface="+mn-ea"/>
                <a:cs typeface="+mn-cs"/>
              </a:rPr>
              <a:t>plateforme</a:t>
            </a:r>
            <a:r>
              <a:rPr lang="en-CA" sz="1200" b="0" i="0" kern="1200" dirty="0">
                <a:solidFill>
                  <a:schemeClr val="tx1"/>
                </a:solidFill>
                <a:effectLst/>
                <a:latin typeface="+mn-lt"/>
                <a:ea typeface="+mn-ea"/>
                <a:cs typeface="+mn-cs"/>
              </a:rPr>
              <a:t> du local.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endParaRPr lang="en-CA" dirty="0"/>
          </a:p>
          <a:p>
            <a:endParaRPr lang="fr-CA" dirty="0"/>
          </a:p>
        </p:txBody>
      </p:sp>
      <p:sp>
        <p:nvSpPr>
          <p:cNvPr id="4" name="Espace réservé du numéro de diapositive 3"/>
          <p:cNvSpPr>
            <a:spLocks noGrp="1"/>
          </p:cNvSpPr>
          <p:nvPr>
            <p:ph type="sldNum" sz="quarter" idx="10"/>
          </p:nvPr>
        </p:nvSpPr>
        <p:spPr/>
        <p:txBody>
          <a:bodyPr/>
          <a:lstStyle/>
          <a:p>
            <a:fld id="{1E6D0C17-38A5-47C6-9DCD-0C7B8E343128}" type="slidenum">
              <a:rPr lang="en-CA" smtClean="0">
                <a:solidFill>
                  <a:prstClr val="black"/>
                </a:solidFill>
              </a:rPr>
              <a:pPr/>
              <a:t>55</a:t>
            </a:fld>
            <a:endParaRPr lang="en-CA">
              <a:solidFill>
                <a:prstClr val="black"/>
              </a:solidFill>
            </a:endParaRPr>
          </a:p>
        </p:txBody>
      </p:sp>
    </p:spTree>
    <p:extLst>
      <p:ext uri="{BB962C8B-B14F-4D97-AF65-F5344CB8AC3E}">
        <p14:creationId xmlns:p14="http://schemas.microsoft.com/office/powerpoint/2010/main" val="21793049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49F0CC9-7BAE-A24E-8CAD-06BA444E8300}" type="slidenum">
              <a:rPr lang="fr-FR" smtClean="0"/>
              <a:pPr/>
              <a:t>56</a:t>
            </a:fld>
            <a:endParaRPr lang="fr-FR"/>
          </a:p>
        </p:txBody>
      </p:sp>
    </p:spTree>
    <p:extLst>
      <p:ext uri="{BB962C8B-B14F-4D97-AF65-F5344CB8AC3E}">
        <p14:creationId xmlns:p14="http://schemas.microsoft.com/office/powerpoint/2010/main" val="3481247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49F0CC9-7BAE-A24E-8CAD-06BA444E8300}" type="slidenum">
              <a:rPr lang="fr-FR" smtClean="0"/>
              <a:pPr/>
              <a:t>57</a:t>
            </a:fld>
            <a:endParaRPr lang="fr-FR"/>
          </a:p>
        </p:txBody>
      </p:sp>
    </p:spTree>
    <p:extLst>
      <p:ext uri="{BB962C8B-B14F-4D97-AF65-F5344CB8AC3E}">
        <p14:creationId xmlns:p14="http://schemas.microsoft.com/office/powerpoint/2010/main" val="513627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6" name="Slide Number Placeholder 5"/>
          <p:cNvSpPr>
            <a:spLocks noGrp="1"/>
          </p:cNvSpPr>
          <p:nvPr>
            <p:ph type="sldNum" sz="quarter" idx="12"/>
          </p:nvPr>
        </p:nvSpPr>
        <p:spPr/>
        <p:txBody>
          <a:bodyPr/>
          <a:lstStyle/>
          <a:p>
            <a:fld id="{DBE1281E-ECDB-4C3E-BED8-BC5023065C3F}" type="slidenum">
              <a:rPr lang="en-CA" smtClean="0"/>
              <a:pPr/>
              <a:t>58</a:t>
            </a:fld>
            <a:endParaRPr lang="en-CA"/>
          </a:p>
        </p:txBody>
      </p:sp>
    </p:spTree>
    <p:extLst>
      <p:ext uri="{BB962C8B-B14F-4D97-AF65-F5344CB8AC3E}">
        <p14:creationId xmlns:p14="http://schemas.microsoft.com/office/powerpoint/2010/main" val="8404377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baisse de C-LDL a permis de réduire de 15% le taux de </a:t>
            </a:r>
            <a:r>
              <a:rPr lang="fr-CA" sz="1200" b="1" dirty="0">
                <a:solidFill>
                  <a:srgbClr val="000000"/>
                </a:solidFill>
              </a:rPr>
              <a:t>Décès CV, IM, AVC, hospitalisation pour angine instable ou revascularisation coronarienne </a:t>
            </a:r>
            <a:r>
              <a:rPr lang="fr-CA" sz="1200" b="0" dirty="0">
                <a:solidFill>
                  <a:srgbClr val="000000"/>
                </a:solidFill>
              </a:rPr>
              <a:t>à 4 ans</a:t>
            </a:r>
            <a:endParaRPr lang="fr-CA" sz="1200" b="0" dirty="0">
              <a:solidFill>
                <a:srgbClr val="000000"/>
              </a:solidFill>
              <a:cs typeface="Arial"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649F0CC9-7BAE-A24E-8CAD-06BA444E8300}" type="slidenum">
              <a:rPr lang="fr-FR" smtClean="0"/>
              <a:pPr/>
              <a:t>59</a:t>
            </a:fld>
            <a:endParaRPr lang="fr-FR"/>
          </a:p>
        </p:txBody>
      </p:sp>
    </p:spTree>
    <p:extLst>
      <p:ext uri="{BB962C8B-B14F-4D97-AF65-F5344CB8AC3E}">
        <p14:creationId xmlns:p14="http://schemas.microsoft.com/office/powerpoint/2010/main" val="37503215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9F0CC9-7BAE-A24E-8CAD-06BA444E8300}" type="slidenum">
              <a:rPr lang="fr-FR" smtClean="0"/>
              <a:pPr/>
              <a:t>60</a:t>
            </a:fld>
            <a:endParaRPr lang="fr-FR"/>
          </a:p>
        </p:txBody>
      </p:sp>
    </p:spTree>
    <p:extLst>
      <p:ext uri="{BB962C8B-B14F-4D97-AF65-F5344CB8AC3E}">
        <p14:creationId xmlns:p14="http://schemas.microsoft.com/office/powerpoint/2010/main" val="20122921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u="sng" dirty="0"/>
              <a:t>Demandez à l’audience </a:t>
            </a:r>
            <a:r>
              <a:rPr lang="fr-CA" dirty="0"/>
              <a:t>s’ils ont des questions sur l’étude </a:t>
            </a:r>
            <a:r>
              <a:rPr lang="fr-CA" dirty="0" err="1"/>
              <a:t>Reduce</a:t>
            </a:r>
            <a:r>
              <a:rPr lang="fr-CA" dirty="0"/>
              <a:t>-It</a:t>
            </a:r>
          </a:p>
          <a:p>
            <a:endParaRPr lang="fr-CA" dirty="0"/>
          </a:p>
          <a:p>
            <a:endParaRPr lang="fr-CA" dirty="0"/>
          </a:p>
          <a:p>
            <a:endParaRPr lang="en-CA" dirty="0"/>
          </a:p>
        </p:txBody>
      </p:sp>
      <p:sp>
        <p:nvSpPr>
          <p:cNvPr id="6" name="Slide Number Placeholder 5"/>
          <p:cNvSpPr>
            <a:spLocks noGrp="1"/>
          </p:cNvSpPr>
          <p:nvPr>
            <p:ph type="sldNum" sz="quarter" idx="12"/>
          </p:nvPr>
        </p:nvSpPr>
        <p:spPr/>
        <p:txBody>
          <a:bodyPr/>
          <a:lstStyle/>
          <a:p>
            <a:fld id="{DBE1281E-ECDB-4C3E-BED8-BC5023065C3F}" type="slidenum">
              <a:rPr lang="en-CA" smtClean="0"/>
              <a:pPr/>
              <a:t>61</a:t>
            </a:fld>
            <a:endParaRPr lang="en-CA"/>
          </a:p>
        </p:txBody>
      </p:sp>
    </p:spTree>
    <p:extLst>
      <p:ext uri="{BB962C8B-B14F-4D97-AF65-F5344CB8AC3E}">
        <p14:creationId xmlns:p14="http://schemas.microsoft.com/office/powerpoint/2010/main" val="3016378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y a 3 groupes de patients qui se présentent avec des dyslipidémies.  Certains ont des désordres lipidiques sans antécédents de maladie cardiovasculaire (MCV), d’autres avec des antécédents de MCV et finalement un groupe de patients qui font partie d’un ou l’autre des 2 premiers groupes mais qui en plus ont une génétique qui les place à plus haut risque encore.</a:t>
            </a:r>
          </a:p>
          <a:p>
            <a:r>
              <a:rPr lang="fr-FR" dirty="0"/>
              <a:t>Alors qui doit-on traiter? </a:t>
            </a:r>
          </a:p>
          <a:p>
            <a:r>
              <a:rPr lang="fr-FR" dirty="0"/>
              <a:t>Pour nous guider dans le dépistage des dyslipidémies:  </a:t>
            </a:r>
          </a:p>
          <a:p>
            <a:r>
              <a:rPr lang="fr-FR" dirty="0"/>
              <a:t>Quels facteurs de risque doit-on prendre en considération?  Et aussi comment mieux préciser le niveau de risque?</a:t>
            </a:r>
          </a:p>
          <a:p>
            <a:r>
              <a:rPr lang="fr-FR" dirty="0"/>
              <a:t>Quel seuil de cholestérol LDL doit-on viser en prévention primaire et est-il important de l’atteindre?</a:t>
            </a:r>
          </a:p>
          <a:p>
            <a:r>
              <a:rPr lang="fr-FR" dirty="0"/>
              <a:t>Quel seuil de cholestérol LDL doit-on viser en prévention secondaire et est-il important de l’atteindre?</a:t>
            </a:r>
          </a:p>
          <a:p>
            <a:r>
              <a:rPr lang="fr-FR" dirty="0"/>
              <a:t>Jusqu’où peut-on se permettre d’abaisser le C-LDL tout en étant sécuritaire?</a:t>
            </a:r>
          </a:p>
          <a:p>
            <a:r>
              <a:rPr lang="fr-FR" dirty="0"/>
              <a:t>Finalement, y </a:t>
            </a:r>
            <a:r>
              <a:rPr lang="fr-FR" dirty="0" err="1"/>
              <a:t>a-t-il</a:t>
            </a:r>
            <a:r>
              <a:rPr lang="fr-FR" dirty="0"/>
              <a:t> des patients avec une hypercholestérolémie familiale qui nous passent sous le nez, comment les dépister en 2019?</a:t>
            </a:r>
          </a:p>
        </p:txBody>
      </p:sp>
      <p:sp>
        <p:nvSpPr>
          <p:cNvPr id="4" name="Espace réservé du numéro de diapositive 3"/>
          <p:cNvSpPr>
            <a:spLocks noGrp="1"/>
          </p:cNvSpPr>
          <p:nvPr>
            <p:ph type="sldNum" sz="quarter" idx="5"/>
          </p:nvPr>
        </p:nvSpPr>
        <p:spPr/>
        <p:txBody>
          <a:bodyPr/>
          <a:lstStyle/>
          <a:p>
            <a:fld id="{2B535AED-BA3C-F744-9BC1-566F5AAB9E2A}" type="slidenum">
              <a:rPr lang="fr-FR" smtClean="0"/>
              <a:pPr/>
              <a:t>7</a:t>
            </a:fld>
            <a:endParaRPr lang="fr-FR"/>
          </a:p>
        </p:txBody>
      </p:sp>
    </p:spTree>
    <p:extLst>
      <p:ext uri="{BB962C8B-B14F-4D97-AF65-F5344CB8AC3E}">
        <p14:creationId xmlns:p14="http://schemas.microsoft.com/office/powerpoint/2010/main" val="30791548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9F0CC9-7BAE-A24E-8CAD-06BA444E8300}" type="slidenum">
              <a:rPr lang="fr-FR" smtClean="0"/>
              <a:pPr/>
              <a:t>62</a:t>
            </a:fld>
            <a:endParaRPr lang="fr-FR"/>
          </a:p>
        </p:txBody>
      </p:sp>
    </p:spTree>
    <p:extLst>
      <p:ext uri="{BB962C8B-B14F-4D97-AF65-F5344CB8AC3E}">
        <p14:creationId xmlns:p14="http://schemas.microsoft.com/office/powerpoint/2010/main" val="29958821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Application “Poll Everywhere” </a:t>
            </a:r>
            <a:r>
              <a:rPr lang="en-CA" sz="1200" b="0" i="0" kern="1200" dirty="0" err="1">
                <a:solidFill>
                  <a:schemeClr val="tx1"/>
                </a:solidFill>
                <a:effectLst/>
                <a:latin typeface="+mn-lt"/>
                <a:ea typeface="+mn-ea"/>
                <a:cs typeface="+mn-cs"/>
              </a:rPr>
              <a:t>si</a:t>
            </a:r>
            <a:r>
              <a:rPr lang="en-CA" sz="1200" b="0" i="0" kern="1200" dirty="0">
                <a:solidFill>
                  <a:schemeClr val="tx1"/>
                </a:solidFill>
                <a:effectLst/>
                <a:latin typeface="+mn-lt"/>
                <a:ea typeface="+mn-ea"/>
                <a:cs typeface="+mn-cs"/>
              </a:rPr>
              <a:t> le </a:t>
            </a:r>
            <a:r>
              <a:rPr lang="en-CA" sz="1200" b="0" i="0" kern="1200" dirty="0" err="1">
                <a:solidFill>
                  <a:schemeClr val="tx1"/>
                </a:solidFill>
                <a:effectLst/>
                <a:latin typeface="+mn-lt"/>
                <a:ea typeface="+mn-ea"/>
                <a:cs typeface="+mn-cs"/>
              </a:rPr>
              <a:t>conférencier</a:t>
            </a:r>
            <a:r>
              <a:rPr lang="en-CA" sz="1200" b="0" i="0" kern="1200" dirty="0">
                <a:solidFill>
                  <a:schemeClr val="tx1"/>
                </a:solidFill>
                <a:effectLst/>
                <a:latin typeface="+mn-lt"/>
                <a:ea typeface="+mn-ea"/>
                <a:cs typeface="+mn-cs"/>
              </a:rPr>
              <a:t> utilise </a:t>
            </a:r>
            <a:r>
              <a:rPr lang="en-CA" sz="1200" b="0" i="0" kern="1200" dirty="0" err="1">
                <a:solidFill>
                  <a:schemeClr val="tx1"/>
                </a:solidFill>
                <a:effectLst/>
                <a:latin typeface="+mn-lt"/>
                <a:ea typeface="+mn-ea"/>
                <a:cs typeface="+mn-cs"/>
              </a:rPr>
              <a:t>cette</a:t>
            </a:r>
            <a:r>
              <a:rPr lang="en-CA" sz="1200" b="0" i="0" kern="1200" dirty="0">
                <a:solidFill>
                  <a:schemeClr val="tx1"/>
                </a:solidFill>
                <a:effectLst/>
                <a:latin typeface="+mn-lt"/>
                <a:ea typeface="+mn-ea"/>
                <a:cs typeface="+mn-cs"/>
              </a:rPr>
              <a:t> application</a:t>
            </a:r>
            <a:r>
              <a:rPr lang="en-CA" sz="1200" b="1"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 </a:t>
            </a:r>
            <a:r>
              <a:rPr lang="en-CA" sz="1200" b="1" i="0" kern="1200" dirty="0">
                <a:solidFill>
                  <a:schemeClr val="tx1"/>
                </a:solidFill>
                <a:effectLst/>
                <a:latin typeface="+mn-lt"/>
                <a:ea typeface="+mn-ea"/>
                <a:cs typeface="+mn-cs"/>
              </a:rPr>
              <a:t> OU  </a:t>
            </a:r>
            <a:r>
              <a:rPr lang="en-CA" sz="1200" b="0" i="0" kern="1200" dirty="0" err="1">
                <a:solidFill>
                  <a:schemeClr val="tx1"/>
                </a:solidFill>
                <a:effectLst/>
                <a:latin typeface="+mn-lt"/>
                <a:ea typeface="+mn-ea"/>
                <a:cs typeface="+mn-cs"/>
              </a:rPr>
              <a:t>juste</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en</a:t>
            </a:r>
            <a:r>
              <a:rPr lang="en-CA" sz="1200" b="0" i="0" kern="1200" dirty="0">
                <a:solidFill>
                  <a:schemeClr val="tx1"/>
                </a:solidFill>
                <a:effectLst/>
                <a:latin typeface="+mn-lt"/>
                <a:ea typeface="+mn-ea"/>
                <a:cs typeface="+mn-cs"/>
              </a:rPr>
              <a:t> demandant à </a:t>
            </a:r>
            <a:r>
              <a:rPr lang="en-CA" sz="1200" b="0" i="0" kern="1200" dirty="0" err="1">
                <a:solidFill>
                  <a:schemeClr val="tx1"/>
                </a:solidFill>
                <a:effectLst/>
                <a:latin typeface="+mn-lt"/>
                <a:ea typeface="+mn-ea"/>
                <a:cs typeface="+mn-cs"/>
              </a:rPr>
              <a:t>l’audience</a:t>
            </a:r>
            <a:r>
              <a:rPr lang="en-CA" sz="1200" b="0" i="0" kern="1200" dirty="0">
                <a:solidFill>
                  <a:schemeClr val="tx1"/>
                </a:solidFill>
                <a:effectLst/>
                <a:latin typeface="+mn-lt"/>
                <a:ea typeface="+mn-ea"/>
                <a:cs typeface="+mn-cs"/>
              </a:rPr>
              <a:t> de voter sur le ‘chat’ qui sera </a:t>
            </a:r>
            <a:r>
              <a:rPr lang="en-CA" sz="1200" b="0" i="0" kern="1200" dirty="0" err="1">
                <a:solidFill>
                  <a:schemeClr val="tx1"/>
                </a:solidFill>
                <a:effectLst/>
                <a:latin typeface="+mn-lt"/>
                <a:ea typeface="+mn-ea"/>
                <a:cs typeface="+mn-cs"/>
              </a:rPr>
              <a:t>utilisé</a:t>
            </a:r>
            <a:r>
              <a:rPr lang="en-CA" sz="1200" b="0" i="0" kern="1200" dirty="0">
                <a:solidFill>
                  <a:schemeClr val="tx1"/>
                </a:solidFill>
                <a:effectLst/>
                <a:latin typeface="+mn-lt"/>
                <a:ea typeface="+mn-ea"/>
                <a:cs typeface="+mn-cs"/>
              </a:rPr>
              <a:t> sur la </a:t>
            </a:r>
            <a:r>
              <a:rPr lang="en-CA" sz="1200" b="0" i="0" kern="1200" dirty="0" err="1">
                <a:solidFill>
                  <a:schemeClr val="tx1"/>
                </a:solidFill>
                <a:effectLst/>
                <a:latin typeface="+mn-lt"/>
                <a:ea typeface="+mn-ea"/>
                <a:cs typeface="+mn-cs"/>
              </a:rPr>
              <a:t>plateforme</a:t>
            </a:r>
            <a:r>
              <a:rPr lang="en-CA" sz="1200" b="0" i="0" kern="1200" dirty="0">
                <a:solidFill>
                  <a:schemeClr val="tx1"/>
                </a:solidFill>
                <a:effectLst/>
                <a:latin typeface="+mn-lt"/>
                <a:ea typeface="+mn-ea"/>
                <a:cs typeface="+mn-cs"/>
              </a:rPr>
              <a:t> du local.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342900" indent="-342900">
              <a:lnSpc>
                <a:spcPct val="100000"/>
              </a:lnSpc>
              <a:spcBef>
                <a:spcPts val="2400"/>
              </a:spcBef>
              <a:buFont typeface="+mj-lt"/>
              <a:buAutoNum type="arabicPeriod"/>
            </a:pPr>
            <a:r>
              <a:rPr lang="fr-CA" sz="1200" dirty="0">
                <a:latin typeface="+mn-lt"/>
              </a:rPr>
              <a:t>Diète seulement </a:t>
            </a:r>
          </a:p>
          <a:p>
            <a:pPr marL="342900" indent="-342900">
              <a:spcBef>
                <a:spcPts val="2400"/>
              </a:spcBef>
              <a:buFont typeface="+mj-lt"/>
              <a:buAutoNum type="arabicPeriod"/>
            </a:pPr>
            <a:r>
              <a:rPr lang="fr-CA" sz="1200" dirty="0"/>
              <a:t>Renforcer les saines habitudes de vie</a:t>
            </a:r>
          </a:p>
          <a:p>
            <a:pPr marL="342900" indent="-342900">
              <a:spcBef>
                <a:spcPts val="2400"/>
              </a:spcBef>
              <a:buFont typeface="+mj-lt"/>
              <a:buAutoNum type="arabicPeriod"/>
            </a:pPr>
            <a:r>
              <a:rPr lang="fr-CA" sz="1200" dirty="0">
                <a:latin typeface="+mn-lt"/>
              </a:rPr>
              <a:t>Procéder à un test supplémentaire (ex. CAC)</a:t>
            </a:r>
          </a:p>
          <a:p>
            <a:pPr marL="342900" indent="-342900">
              <a:spcBef>
                <a:spcPts val="2400"/>
              </a:spcBef>
              <a:buFont typeface="+mj-lt"/>
              <a:buAutoNum type="arabicPeriod"/>
            </a:pPr>
            <a:r>
              <a:rPr lang="fr-CA" sz="1200" dirty="0">
                <a:latin typeface="+mn-lt"/>
              </a:rPr>
              <a:t>Introduire une statine</a:t>
            </a:r>
          </a:p>
          <a:p>
            <a:pPr marL="342900" indent="-342900">
              <a:spcBef>
                <a:spcPts val="2400"/>
              </a:spcBef>
              <a:buFont typeface="+mj-lt"/>
              <a:buAutoNum type="arabicPeriod"/>
            </a:pPr>
            <a:r>
              <a:rPr lang="fr-CA" sz="1200" dirty="0">
                <a:latin typeface="+mn-lt"/>
              </a:rPr>
              <a:t>Ne rien faire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6859A-F72A-41C2-B7E3-005259D3145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8120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3D3C10FE-1B4D-4641-85A0-FCCBB55909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E065D3E0-CB53-43B6-85E7-B816700D9E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Application “Poll Everywhere” </a:t>
            </a:r>
            <a:r>
              <a:rPr lang="en-CA" sz="1200" b="0" i="0" kern="1200" dirty="0" err="1">
                <a:solidFill>
                  <a:schemeClr val="tx1"/>
                </a:solidFill>
                <a:effectLst/>
                <a:latin typeface="+mn-lt"/>
                <a:ea typeface="+mn-ea"/>
                <a:cs typeface="+mn-cs"/>
              </a:rPr>
              <a:t>si</a:t>
            </a:r>
            <a:r>
              <a:rPr lang="en-CA" sz="1200" b="0" i="0" kern="1200" dirty="0">
                <a:solidFill>
                  <a:schemeClr val="tx1"/>
                </a:solidFill>
                <a:effectLst/>
                <a:latin typeface="+mn-lt"/>
                <a:ea typeface="+mn-ea"/>
                <a:cs typeface="+mn-cs"/>
              </a:rPr>
              <a:t> le </a:t>
            </a:r>
            <a:r>
              <a:rPr lang="en-CA" sz="1200" b="0" i="0" kern="1200" dirty="0" err="1">
                <a:solidFill>
                  <a:schemeClr val="tx1"/>
                </a:solidFill>
                <a:effectLst/>
                <a:latin typeface="+mn-lt"/>
                <a:ea typeface="+mn-ea"/>
                <a:cs typeface="+mn-cs"/>
              </a:rPr>
              <a:t>conférencier</a:t>
            </a:r>
            <a:r>
              <a:rPr lang="en-CA" sz="1200" b="0" i="0" kern="1200" dirty="0">
                <a:solidFill>
                  <a:schemeClr val="tx1"/>
                </a:solidFill>
                <a:effectLst/>
                <a:latin typeface="+mn-lt"/>
                <a:ea typeface="+mn-ea"/>
                <a:cs typeface="+mn-cs"/>
              </a:rPr>
              <a:t> utilise </a:t>
            </a:r>
            <a:r>
              <a:rPr lang="en-CA" sz="1200" b="0" i="0" kern="1200" dirty="0" err="1">
                <a:solidFill>
                  <a:schemeClr val="tx1"/>
                </a:solidFill>
                <a:effectLst/>
                <a:latin typeface="+mn-lt"/>
                <a:ea typeface="+mn-ea"/>
                <a:cs typeface="+mn-cs"/>
              </a:rPr>
              <a:t>cette</a:t>
            </a:r>
            <a:r>
              <a:rPr lang="en-CA" sz="1200" b="0" i="0" kern="1200" dirty="0">
                <a:solidFill>
                  <a:schemeClr val="tx1"/>
                </a:solidFill>
                <a:effectLst/>
                <a:latin typeface="+mn-lt"/>
                <a:ea typeface="+mn-ea"/>
                <a:cs typeface="+mn-cs"/>
              </a:rPr>
              <a:t> application</a:t>
            </a:r>
            <a:r>
              <a:rPr lang="en-CA" sz="1200" b="1"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 </a:t>
            </a:r>
            <a:r>
              <a:rPr lang="en-CA" sz="1200" b="1" i="0" kern="1200" dirty="0">
                <a:solidFill>
                  <a:schemeClr val="tx1"/>
                </a:solidFill>
                <a:effectLst/>
                <a:latin typeface="+mn-lt"/>
                <a:ea typeface="+mn-ea"/>
                <a:cs typeface="+mn-cs"/>
              </a:rPr>
              <a:t> OU  </a:t>
            </a:r>
            <a:r>
              <a:rPr lang="en-CA" sz="1200" b="0" i="0" kern="1200" dirty="0" err="1">
                <a:solidFill>
                  <a:schemeClr val="tx1"/>
                </a:solidFill>
                <a:effectLst/>
                <a:latin typeface="+mn-lt"/>
                <a:ea typeface="+mn-ea"/>
                <a:cs typeface="+mn-cs"/>
              </a:rPr>
              <a:t>juste</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en</a:t>
            </a:r>
            <a:r>
              <a:rPr lang="en-CA" sz="1200" b="0" i="0" kern="1200" dirty="0">
                <a:solidFill>
                  <a:schemeClr val="tx1"/>
                </a:solidFill>
                <a:effectLst/>
                <a:latin typeface="+mn-lt"/>
                <a:ea typeface="+mn-ea"/>
                <a:cs typeface="+mn-cs"/>
              </a:rPr>
              <a:t> demandant à </a:t>
            </a:r>
            <a:r>
              <a:rPr lang="en-CA" sz="1200" b="0" i="0" kern="1200" dirty="0" err="1">
                <a:solidFill>
                  <a:schemeClr val="tx1"/>
                </a:solidFill>
                <a:effectLst/>
                <a:latin typeface="+mn-lt"/>
                <a:ea typeface="+mn-ea"/>
                <a:cs typeface="+mn-cs"/>
              </a:rPr>
              <a:t>l’audience</a:t>
            </a:r>
            <a:r>
              <a:rPr lang="en-CA" sz="1200" b="0" i="0" kern="1200" dirty="0">
                <a:solidFill>
                  <a:schemeClr val="tx1"/>
                </a:solidFill>
                <a:effectLst/>
                <a:latin typeface="+mn-lt"/>
                <a:ea typeface="+mn-ea"/>
                <a:cs typeface="+mn-cs"/>
              </a:rPr>
              <a:t> de voter sur le ‘chat’ qui sera </a:t>
            </a:r>
            <a:r>
              <a:rPr lang="en-CA" sz="1200" b="0" i="0" kern="1200" dirty="0" err="1">
                <a:solidFill>
                  <a:schemeClr val="tx1"/>
                </a:solidFill>
                <a:effectLst/>
                <a:latin typeface="+mn-lt"/>
                <a:ea typeface="+mn-ea"/>
                <a:cs typeface="+mn-cs"/>
              </a:rPr>
              <a:t>utilisé</a:t>
            </a:r>
            <a:r>
              <a:rPr lang="en-CA" sz="1200" b="0" i="0" kern="1200" dirty="0">
                <a:solidFill>
                  <a:schemeClr val="tx1"/>
                </a:solidFill>
                <a:effectLst/>
                <a:latin typeface="+mn-lt"/>
                <a:ea typeface="+mn-ea"/>
                <a:cs typeface="+mn-cs"/>
              </a:rPr>
              <a:t> sur la </a:t>
            </a:r>
            <a:r>
              <a:rPr lang="en-CA" sz="1200" b="0" i="0" kern="1200" dirty="0" err="1">
                <a:solidFill>
                  <a:schemeClr val="tx1"/>
                </a:solidFill>
                <a:effectLst/>
                <a:latin typeface="+mn-lt"/>
                <a:ea typeface="+mn-ea"/>
                <a:cs typeface="+mn-cs"/>
              </a:rPr>
              <a:t>plateforme</a:t>
            </a:r>
            <a:r>
              <a:rPr lang="en-CA" sz="1200" b="0" i="0" kern="1200" dirty="0">
                <a:solidFill>
                  <a:schemeClr val="tx1"/>
                </a:solidFill>
                <a:effectLst/>
                <a:latin typeface="+mn-lt"/>
                <a:ea typeface="+mn-ea"/>
                <a:cs typeface="+mn-cs"/>
              </a:rPr>
              <a:t> du local.</a:t>
            </a:r>
          </a:p>
          <a:p>
            <a:endParaRPr lang="en-CA" altLang="en-US" dirty="0"/>
          </a:p>
          <a:p>
            <a:r>
              <a:rPr lang="en-CA" altLang="en-US" dirty="0"/>
              <a:t>1) </a:t>
            </a:r>
            <a:r>
              <a:rPr lang="en-CA" altLang="en-US" dirty="0" err="1"/>
              <a:t>Oui</a:t>
            </a:r>
            <a:endParaRPr lang="en-CA" altLang="en-US" dirty="0"/>
          </a:p>
          <a:p>
            <a:r>
              <a:rPr lang="en-CA" altLang="en-US" dirty="0"/>
              <a:t>2) Non</a:t>
            </a:r>
          </a:p>
          <a:p>
            <a:endParaRPr lang="en-CA" altLang="en-US" dirty="0"/>
          </a:p>
        </p:txBody>
      </p:sp>
      <p:sp>
        <p:nvSpPr>
          <p:cNvPr id="4" name="Slide Number Placeholder 3">
            <a:extLst>
              <a:ext uri="{FF2B5EF4-FFF2-40B4-BE49-F238E27FC236}">
                <a16:creationId xmlns:a16="http://schemas.microsoft.com/office/drawing/2014/main" id="{67A12898-1B02-4B22-8DFB-E13CA6BB1E2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09F8CB-0440-4412-9FED-F9E5A289A469}" type="slidenum">
              <a:rPr lang="en-US" altLang="en-US">
                <a:latin typeface="Calibri" panose="020F0502020204030204" pitchFamily="34" charset="0"/>
              </a:rPr>
              <a:pPr eaLnBrk="1" hangingPunct="1"/>
              <a:t>64</a:t>
            </a:fld>
            <a:endParaRPr lang="en-US" altLang="en-US">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Le calcul (à cette patiente) pour une HF présumée serait de 6,22.  Bien que ses HDL à 1,84 ne soient possiblement pas réalistes pour son âge, il est probable que ce chiffre soit relié à sa consommation d’alcool; c’est une possibilité. </a:t>
            </a:r>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u="sng" kern="1200" dirty="0" err="1">
                <a:solidFill>
                  <a:schemeClr val="tx1"/>
                </a:solidFill>
                <a:effectLst/>
                <a:latin typeface="+mn-lt"/>
                <a:ea typeface="+mn-ea"/>
                <a:cs typeface="+mn-cs"/>
              </a:rPr>
              <a:t>Demandez</a:t>
            </a:r>
            <a:r>
              <a:rPr lang="en-CA" sz="1100" b="1" u="sng" kern="1200" dirty="0">
                <a:solidFill>
                  <a:schemeClr val="tx1"/>
                </a:solidFill>
                <a:effectLst/>
                <a:latin typeface="+mn-lt"/>
                <a:ea typeface="+mn-ea"/>
                <a:cs typeface="+mn-cs"/>
              </a:rPr>
              <a:t> à </a:t>
            </a:r>
            <a:r>
              <a:rPr lang="en-CA" sz="1100" b="1" u="sng" kern="1200" dirty="0" err="1">
                <a:solidFill>
                  <a:schemeClr val="tx1"/>
                </a:solidFill>
                <a:effectLst/>
                <a:latin typeface="+mn-lt"/>
                <a:ea typeface="+mn-ea"/>
                <a:cs typeface="+mn-cs"/>
              </a:rPr>
              <a:t>l’audience</a:t>
            </a:r>
            <a:r>
              <a:rPr lang="en-CA" sz="1100" b="1" u="sng" kern="1200" dirty="0">
                <a:solidFill>
                  <a:schemeClr val="tx1"/>
                </a:solidFill>
                <a:effectLst/>
                <a:latin typeface="+mn-lt"/>
                <a:ea typeface="+mn-ea"/>
                <a:cs typeface="+mn-cs"/>
              </a:rPr>
              <a:t> </a:t>
            </a:r>
            <a:r>
              <a:rPr lang="en-CA" sz="1050" b="1" u="sng" kern="1200" dirty="0">
                <a:solidFill>
                  <a:schemeClr val="tx1"/>
                </a:solidFill>
                <a:effectLst/>
                <a:latin typeface="+mn-lt"/>
                <a:ea typeface="+mn-ea"/>
                <a:cs typeface="+mn-cs"/>
              </a:rPr>
              <a:t>“</a:t>
            </a:r>
            <a:r>
              <a:rPr lang="en-CA" sz="1200" b="1" u="sng" kern="1200" dirty="0">
                <a:solidFill>
                  <a:srgbClr val="C00000"/>
                </a:solidFill>
                <a:effectLst/>
                <a:latin typeface="+mn-lt"/>
                <a:ea typeface="+mn-ea"/>
                <a:cs typeface="+mn-cs"/>
              </a:rPr>
              <a:t>ET SI son </a:t>
            </a:r>
            <a:r>
              <a:rPr lang="en-CA" sz="1200" b="1" u="sng" kern="1200" dirty="0" err="1">
                <a:solidFill>
                  <a:srgbClr val="C00000"/>
                </a:solidFill>
                <a:effectLst/>
                <a:latin typeface="+mn-lt"/>
                <a:ea typeface="+mn-ea"/>
                <a:cs typeface="+mn-cs"/>
              </a:rPr>
              <a:t>événement</a:t>
            </a:r>
            <a:r>
              <a:rPr lang="en-CA" sz="1200" b="1" u="sng" kern="1200" dirty="0">
                <a:solidFill>
                  <a:srgbClr val="C00000"/>
                </a:solidFill>
                <a:effectLst/>
                <a:latin typeface="+mn-lt"/>
                <a:ea typeface="+mn-ea"/>
                <a:cs typeface="+mn-cs"/>
              </a:rPr>
              <a:t> </a:t>
            </a:r>
            <a:r>
              <a:rPr lang="en-CA" sz="1200" b="1" u="sng" kern="1200" dirty="0" err="1">
                <a:solidFill>
                  <a:srgbClr val="C00000"/>
                </a:solidFill>
                <a:effectLst/>
                <a:latin typeface="+mn-lt"/>
                <a:ea typeface="+mn-ea"/>
                <a:cs typeface="+mn-cs"/>
              </a:rPr>
              <a:t>avait</a:t>
            </a:r>
            <a:r>
              <a:rPr lang="en-CA" sz="1200" b="1" u="sng" kern="1200" dirty="0">
                <a:solidFill>
                  <a:srgbClr val="C00000"/>
                </a:solidFill>
                <a:effectLst/>
                <a:latin typeface="+mn-lt"/>
                <a:ea typeface="+mn-ea"/>
                <a:cs typeface="+mn-cs"/>
              </a:rPr>
              <a:t> </a:t>
            </a:r>
            <a:r>
              <a:rPr lang="en-CA" sz="1200" b="1" u="sng" kern="1200" dirty="0" err="1">
                <a:solidFill>
                  <a:srgbClr val="C00000"/>
                </a:solidFill>
                <a:effectLst/>
                <a:latin typeface="+mn-lt"/>
                <a:ea typeface="+mn-ea"/>
                <a:cs typeface="+mn-cs"/>
              </a:rPr>
              <a:t>eu</a:t>
            </a:r>
            <a:r>
              <a:rPr lang="en-CA" sz="1200" b="1" u="sng" kern="1200" dirty="0">
                <a:solidFill>
                  <a:srgbClr val="C00000"/>
                </a:solidFill>
                <a:effectLst/>
                <a:latin typeface="+mn-lt"/>
                <a:ea typeface="+mn-ea"/>
                <a:cs typeface="+mn-cs"/>
              </a:rPr>
              <a:t> lieu, </a:t>
            </a:r>
            <a:r>
              <a:rPr lang="en-CA" sz="1200" b="1" u="sng" kern="1200" dirty="0" err="1">
                <a:solidFill>
                  <a:srgbClr val="C00000"/>
                </a:solidFill>
                <a:effectLst/>
                <a:latin typeface="+mn-lt"/>
                <a:ea typeface="+mn-ea"/>
                <a:cs typeface="+mn-cs"/>
              </a:rPr>
              <a:t>il</a:t>
            </a:r>
            <a:r>
              <a:rPr lang="en-CA" sz="1200" b="1" u="sng" kern="1200" dirty="0">
                <a:solidFill>
                  <a:srgbClr val="C00000"/>
                </a:solidFill>
                <a:effectLst/>
                <a:latin typeface="+mn-lt"/>
                <a:ea typeface="+mn-ea"/>
                <a:cs typeface="+mn-cs"/>
              </a:rPr>
              <a:t> y a 6 </a:t>
            </a:r>
            <a:r>
              <a:rPr lang="en-CA" sz="1200" b="1" u="sng" kern="1200" dirty="0" err="1">
                <a:solidFill>
                  <a:srgbClr val="C00000"/>
                </a:solidFill>
                <a:effectLst/>
                <a:latin typeface="+mn-lt"/>
                <a:ea typeface="+mn-ea"/>
                <a:cs typeface="+mn-cs"/>
              </a:rPr>
              <a:t>mois</a:t>
            </a:r>
            <a:r>
              <a:rPr lang="en-CA" sz="1200" b="1" u="sng" kern="1200" dirty="0">
                <a:solidFill>
                  <a:srgbClr val="C00000"/>
                </a:solidFill>
                <a:effectLst/>
                <a:latin typeface="+mn-lt"/>
                <a:ea typeface="+mn-ea"/>
                <a:cs typeface="+mn-cs"/>
              </a:rPr>
              <a:t>, </a:t>
            </a:r>
            <a:r>
              <a:rPr lang="en-CA" sz="1200" b="1" u="sng" kern="1200" dirty="0" err="1">
                <a:solidFill>
                  <a:srgbClr val="C00000"/>
                </a:solidFill>
                <a:effectLst/>
                <a:latin typeface="+mn-lt"/>
                <a:ea typeface="+mn-ea"/>
                <a:cs typeface="+mn-cs"/>
              </a:rPr>
              <a:t>auriez-vous</a:t>
            </a:r>
            <a:r>
              <a:rPr lang="en-CA" sz="1200" b="1" u="sng" kern="1200" dirty="0">
                <a:solidFill>
                  <a:srgbClr val="C00000"/>
                </a:solidFill>
                <a:effectLst/>
                <a:latin typeface="+mn-lt"/>
                <a:ea typeface="+mn-ea"/>
                <a:cs typeface="+mn-cs"/>
              </a:rPr>
              <a:t> la </a:t>
            </a:r>
            <a:r>
              <a:rPr lang="en-CA" sz="1200" b="1" u="sng" kern="1200" dirty="0" err="1">
                <a:solidFill>
                  <a:srgbClr val="C00000"/>
                </a:solidFill>
                <a:effectLst/>
                <a:latin typeface="+mn-lt"/>
                <a:ea typeface="+mn-ea"/>
                <a:cs typeface="+mn-cs"/>
              </a:rPr>
              <a:t>même</a:t>
            </a:r>
            <a:r>
              <a:rPr lang="en-CA" sz="1200" b="1" u="sng" kern="1200" dirty="0">
                <a:solidFill>
                  <a:srgbClr val="C00000"/>
                </a:solidFill>
                <a:effectLst/>
                <a:latin typeface="+mn-lt"/>
                <a:ea typeface="+mn-ea"/>
                <a:cs typeface="+mn-cs"/>
              </a:rPr>
              <a:t> </a:t>
            </a:r>
            <a:r>
              <a:rPr lang="en-CA" sz="1200" b="1" u="sng" kern="1200" dirty="0" err="1">
                <a:solidFill>
                  <a:srgbClr val="C00000"/>
                </a:solidFill>
                <a:effectLst/>
                <a:latin typeface="+mn-lt"/>
                <a:ea typeface="+mn-ea"/>
                <a:cs typeface="+mn-cs"/>
              </a:rPr>
              <a:t>conduite</a:t>
            </a:r>
            <a:r>
              <a:rPr lang="en-CA" sz="1200" b="1" u="sng" kern="1200" dirty="0">
                <a:solidFill>
                  <a:schemeClr val="tx1"/>
                </a:solidFill>
                <a:effectLst/>
                <a:latin typeface="+mn-lt"/>
                <a:ea typeface="+mn-ea"/>
                <a:cs typeface="+mn-cs"/>
              </a:rPr>
              <a:t>?” </a:t>
            </a:r>
          </a:p>
          <a:p>
            <a:endParaRPr lang="en-CA" b="0" dirty="0"/>
          </a:p>
          <a:p>
            <a:r>
              <a:rPr lang="en-CA" sz="1200" kern="1200" dirty="0">
                <a:solidFill>
                  <a:schemeClr val="tx1"/>
                </a:solidFill>
                <a:effectLst/>
                <a:latin typeface="+mn-lt"/>
                <a:ea typeface="+mn-ea"/>
                <a:cs typeface="+mn-cs"/>
              </a:rPr>
              <a:t>Quoi faire </a:t>
            </a:r>
            <a:r>
              <a:rPr lang="en-CA" sz="1200" kern="1200" dirty="0" err="1">
                <a:solidFill>
                  <a:schemeClr val="tx1"/>
                </a:solidFill>
                <a:effectLst/>
                <a:latin typeface="+mn-lt"/>
                <a:ea typeface="+mn-ea"/>
                <a:cs typeface="+mn-cs"/>
              </a:rPr>
              <a:t>si</a:t>
            </a:r>
            <a:r>
              <a:rPr lang="en-CA" sz="1200" kern="1200" dirty="0">
                <a:solidFill>
                  <a:schemeClr val="tx1"/>
                </a:solidFill>
                <a:effectLst/>
                <a:latin typeface="+mn-lt"/>
                <a:ea typeface="+mn-ea"/>
                <a:cs typeface="+mn-cs"/>
              </a:rPr>
              <a:t> son LDL-C </a:t>
            </a:r>
            <a:r>
              <a:rPr lang="en-CA" sz="1200" kern="1200" dirty="0" err="1">
                <a:solidFill>
                  <a:schemeClr val="tx1"/>
                </a:solidFill>
                <a:effectLst/>
                <a:latin typeface="+mn-lt"/>
                <a:ea typeface="+mn-ea"/>
                <a:cs typeface="+mn-cs"/>
              </a:rPr>
              <a:t>était</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inférieur</a:t>
            </a:r>
            <a:r>
              <a:rPr lang="en-CA" sz="1200" kern="1200" dirty="0">
                <a:solidFill>
                  <a:schemeClr val="tx1"/>
                </a:solidFill>
                <a:effectLst/>
                <a:latin typeface="+mn-lt"/>
                <a:ea typeface="+mn-ea"/>
                <a:cs typeface="+mn-cs"/>
              </a:rPr>
              <a:t> a 1.9 mol/L avec </a:t>
            </a:r>
            <a:r>
              <a:rPr lang="en-CA" sz="1200" kern="1200" dirty="0" err="1">
                <a:solidFill>
                  <a:schemeClr val="tx1"/>
                </a:solidFill>
                <a:effectLst/>
                <a:latin typeface="+mn-lt"/>
                <a:ea typeface="+mn-ea"/>
                <a:cs typeface="+mn-cs"/>
              </a:rPr>
              <a:t>récidive</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d’évènement</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C’est</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une</a:t>
            </a:r>
            <a:r>
              <a:rPr lang="en-CA" sz="1200" kern="1200" dirty="0">
                <a:solidFill>
                  <a:schemeClr val="tx1"/>
                </a:solidFill>
                <a:effectLst/>
                <a:latin typeface="+mn-lt"/>
                <a:ea typeface="+mn-ea"/>
                <a:cs typeface="+mn-cs"/>
              </a:rPr>
              <a:t> interrogation </a:t>
            </a:r>
            <a:r>
              <a:rPr lang="en-CA" sz="1200" kern="1200" dirty="0" err="1">
                <a:solidFill>
                  <a:schemeClr val="tx1"/>
                </a:solidFill>
                <a:effectLst/>
                <a:latin typeface="+mn-lt"/>
                <a:ea typeface="+mn-ea"/>
                <a:cs typeface="+mn-cs"/>
              </a:rPr>
              <a:t>pertinente</a:t>
            </a:r>
            <a:r>
              <a:rPr lang="en-CA" sz="1200" kern="1200" dirty="0">
                <a:solidFill>
                  <a:schemeClr val="tx1"/>
                </a:solidFill>
                <a:effectLst/>
                <a:latin typeface="+mn-lt"/>
                <a:ea typeface="+mn-ea"/>
                <a:cs typeface="+mn-cs"/>
              </a:rPr>
              <a:t> et </a:t>
            </a:r>
            <a:r>
              <a:rPr lang="en-CA" sz="1200" kern="1200" dirty="0" err="1">
                <a:solidFill>
                  <a:schemeClr val="tx1"/>
                </a:solidFill>
                <a:effectLst/>
                <a:latin typeface="+mn-lt"/>
                <a:ea typeface="+mn-ea"/>
                <a:cs typeface="+mn-cs"/>
              </a:rPr>
              <a:t>en</a:t>
            </a:r>
            <a:r>
              <a:rPr lang="en-CA" sz="1200" kern="1200" dirty="0">
                <a:solidFill>
                  <a:schemeClr val="tx1"/>
                </a:solidFill>
                <a:effectLst/>
                <a:latin typeface="+mn-lt"/>
                <a:ea typeface="+mn-ea"/>
                <a:cs typeface="+mn-cs"/>
              </a:rPr>
              <a:t> relation avec </a:t>
            </a:r>
            <a:r>
              <a:rPr lang="en-CA" sz="1200" kern="1200" dirty="0" err="1">
                <a:solidFill>
                  <a:schemeClr val="tx1"/>
                </a:solidFill>
                <a:effectLst/>
                <a:latin typeface="+mn-lt"/>
                <a:ea typeface="+mn-ea"/>
                <a:cs typeface="+mn-cs"/>
              </a:rPr>
              <a:t>une</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réalité</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clinique</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fréquente</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associée</a:t>
            </a:r>
            <a:r>
              <a:rPr lang="en-CA" sz="1200" kern="1200" dirty="0">
                <a:solidFill>
                  <a:schemeClr val="tx1"/>
                </a:solidFill>
                <a:effectLst/>
                <a:latin typeface="+mn-lt"/>
                <a:ea typeface="+mn-ea"/>
                <a:cs typeface="+mn-cs"/>
              </a:rPr>
              <a:t> à beaucoup </a:t>
            </a:r>
            <a:r>
              <a:rPr lang="en-CA" sz="1200" kern="1200" dirty="0" err="1">
                <a:solidFill>
                  <a:schemeClr val="tx1"/>
                </a:solidFill>
                <a:effectLst/>
                <a:latin typeface="+mn-lt"/>
                <a:ea typeface="+mn-ea"/>
                <a:cs typeface="+mn-cs"/>
              </a:rPr>
              <a:t>d’inertie</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thérapeutique</a:t>
            </a:r>
            <a:r>
              <a:rPr lang="en-CA" sz="1200" kern="1200" dirty="0">
                <a:solidFill>
                  <a:schemeClr val="tx1"/>
                </a:solidFill>
                <a:effectLst/>
                <a:latin typeface="+mn-lt"/>
                <a:ea typeface="+mn-ea"/>
                <a:cs typeface="+mn-cs"/>
              </a:rPr>
              <a:t>.</a:t>
            </a:r>
            <a:endParaRPr lang="fr-FR"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Application “Poll Everywhere” OU </a:t>
            </a:r>
            <a:r>
              <a:rPr lang="en-CA" sz="1200" b="0" i="0" kern="1200" dirty="0" err="1">
                <a:solidFill>
                  <a:schemeClr val="tx1"/>
                </a:solidFill>
                <a:effectLst/>
                <a:latin typeface="+mn-lt"/>
                <a:ea typeface="+mn-ea"/>
                <a:cs typeface="+mn-cs"/>
              </a:rPr>
              <a:t>en</a:t>
            </a:r>
            <a:r>
              <a:rPr lang="en-CA" sz="1200" b="0" i="0" kern="1200" dirty="0">
                <a:solidFill>
                  <a:schemeClr val="tx1"/>
                </a:solidFill>
                <a:effectLst/>
                <a:latin typeface="+mn-lt"/>
                <a:ea typeface="+mn-ea"/>
                <a:cs typeface="+mn-cs"/>
              </a:rPr>
              <a:t> demandant à </a:t>
            </a:r>
            <a:r>
              <a:rPr lang="en-CA" sz="1200" b="0" i="0" kern="1200" dirty="0" err="1">
                <a:solidFill>
                  <a:schemeClr val="tx1"/>
                </a:solidFill>
                <a:effectLst/>
                <a:latin typeface="+mn-lt"/>
                <a:ea typeface="+mn-ea"/>
                <a:cs typeface="+mn-cs"/>
              </a:rPr>
              <a:t>l’audience</a:t>
            </a:r>
            <a:r>
              <a:rPr lang="en-CA" sz="1200" b="0" i="0" kern="1200" dirty="0">
                <a:solidFill>
                  <a:schemeClr val="tx1"/>
                </a:solidFill>
                <a:effectLst/>
                <a:latin typeface="+mn-lt"/>
                <a:ea typeface="+mn-ea"/>
                <a:cs typeface="+mn-cs"/>
              </a:rPr>
              <a:t> de voter sur le ‘chat’ qui sera </a:t>
            </a:r>
            <a:r>
              <a:rPr lang="en-CA" sz="1200" b="0" i="0" kern="1200" dirty="0" err="1">
                <a:solidFill>
                  <a:schemeClr val="tx1"/>
                </a:solidFill>
                <a:effectLst/>
                <a:latin typeface="+mn-lt"/>
                <a:ea typeface="+mn-ea"/>
                <a:cs typeface="+mn-cs"/>
              </a:rPr>
              <a:t>utilisé</a:t>
            </a:r>
            <a:r>
              <a:rPr lang="en-CA" sz="1200" b="0" i="0" kern="1200" dirty="0">
                <a:solidFill>
                  <a:schemeClr val="tx1"/>
                </a:solidFill>
                <a:effectLst/>
                <a:latin typeface="+mn-lt"/>
                <a:ea typeface="+mn-ea"/>
                <a:cs typeface="+mn-cs"/>
              </a:rPr>
              <a:t> sur la </a:t>
            </a:r>
            <a:r>
              <a:rPr lang="en-CA" sz="1200" b="0" i="0" kern="1200" dirty="0" err="1">
                <a:solidFill>
                  <a:schemeClr val="tx1"/>
                </a:solidFill>
                <a:effectLst/>
                <a:latin typeface="+mn-lt"/>
                <a:ea typeface="+mn-ea"/>
                <a:cs typeface="+mn-cs"/>
              </a:rPr>
              <a:t>plateforme</a:t>
            </a:r>
            <a:r>
              <a:rPr lang="en-CA" sz="1200" b="0" i="0" kern="1200" dirty="0">
                <a:solidFill>
                  <a:schemeClr val="tx1"/>
                </a:solidFill>
                <a:effectLst/>
                <a:latin typeface="+mn-lt"/>
                <a:ea typeface="+mn-ea"/>
                <a:cs typeface="+mn-cs"/>
              </a:rPr>
              <a:t> du local.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649F0CC9-7BAE-A24E-8CAD-06BA444E8300}" type="slidenum">
              <a:rPr lang="fr-FR" smtClean="0"/>
              <a:pPr/>
              <a:t>65</a:t>
            </a:fld>
            <a:endParaRPr lang="fr-FR"/>
          </a:p>
        </p:txBody>
      </p:sp>
    </p:spTree>
    <p:extLst>
      <p:ext uri="{BB962C8B-B14F-4D97-AF65-F5344CB8AC3E}">
        <p14:creationId xmlns:p14="http://schemas.microsoft.com/office/powerpoint/2010/main" val="42321151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8B94E867-F3B5-4823-9AEC-AA86D57899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8E40214F-2E6C-40CF-838A-3A5178533A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Facilitation:</a:t>
            </a:r>
          </a:p>
          <a:p>
            <a:endParaRPr lang="en-CA" altLang="en-US" dirty="0"/>
          </a:p>
          <a:p>
            <a:endParaRPr lang="en-CA" altLang="en-US" dirty="0"/>
          </a:p>
          <a:p>
            <a:r>
              <a:rPr lang="en-CA" altLang="en-US" dirty="0" err="1"/>
              <a:t>Lorsque</a:t>
            </a:r>
            <a:r>
              <a:rPr lang="en-CA" altLang="en-US" dirty="0"/>
              <a:t> les participants </a:t>
            </a:r>
            <a:r>
              <a:rPr lang="en-CA" altLang="en-US" dirty="0" err="1"/>
              <a:t>pourraient</a:t>
            </a:r>
            <a:r>
              <a:rPr lang="en-CA" altLang="en-US" dirty="0"/>
              <a:t> </a:t>
            </a:r>
            <a:r>
              <a:rPr lang="en-CA" altLang="en-US" dirty="0" err="1"/>
              <a:t>avoir</a:t>
            </a:r>
            <a:r>
              <a:rPr lang="en-CA" altLang="en-US" dirty="0"/>
              <a:t> plus </a:t>
            </a:r>
            <a:r>
              <a:rPr lang="en-CA" altLang="en-US" dirty="0" err="1"/>
              <a:t>d’une</a:t>
            </a:r>
            <a:r>
              <a:rPr lang="en-CA" altLang="en-US" dirty="0"/>
              <a:t> raison, </a:t>
            </a:r>
            <a:r>
              <a:rPr lang="en-CA" altLang="en-US" dirty="0" err="1"/>
              <a:t>il</a:t>
            </a:r>
            <a:r>
              <a:rPr lang="en-CA" altLang="en-US" dirty="0"/>
              <a:t> </a:t>
            </a:r>
            <a:r>
              <a:rPr lang="en-CA" altLang="en-US" dirty="0" err="1"/>
              <a:t>est</a:t>
            </a:r>
            <a:r>
              <a:rPr lang="en-CA" altLang="en-US" dirty="0"/>
              <a:t> </a:t>
            </a:r>
            <a:r>
              <a:rPr lang="en-CA" altLang="en-US" dirty="0" err="1"/>
              <a:t>suggéré</a:t>
            </a:r>
            <a:r>
              <a:rPr lang="en-CA" altLang="en-US" dirty="0"/>
              <a:t> de </a:t>
            </a:r>
            <a:r>
              <a:rPr lang="en-CA" altLang="en-US" dirty="0" err="1"/>
              <a:t>sélectionner</a:t>
            </a:r>
            <a:r>
              <a:rPr lang="en-CA" altLang="en-US" dirty="0"/>
              <a:t> </a:t>
            </a:r>
            <a:r>
              <a:rPr lang="en-CA" altLang="en-US" dirty="0" err="1"/>
              <a:t>leur</a:t>
            </a:r>
            <a:r>
              <a:rPr lang="en-CA" altLang="en-US" dirty="0"/>
              <a:t> raison </a:t>
            </a:r>
            <a:r>
              <a:rPr lang="en-CA" altLang="en-US" dirty="0" err="1"/>
              <a:t>primaire</a:t>
            </a:r>
            <a:r>
              <a:rPr lang="en-CA" altLang="en-US" dirty="0"/>
              <a:t>.</a:t>
            </a:r>
            <a:endParaRPr lang="en-CA" dirty="0"/>
          </a:p>
          <a:p>
            <a:endParaRPr lang="en-CA" dirty="0"/>
          </a:p>
          <a:p>
            <a:r>
              <a:rPr lang="en-CA" altLang="en-US" dirty="0" err="1"/>
              <a:t>Ouvrir</a:t>
            </a:r>
            <a:r>
              <a:rPr lang="en-CA" altLang="en-US" dirty="0"/>
              <a:t> les microphones pour que les participants </a:t>
            </a:r>
            <a:r>
              <a:rPr lang="en-CA" altLang="en-US" dirty="0" err="1"/>
              <a:t>puissent</a:t>
            </a:r>
            <a:r>
              <a:rPr lang="en-CA" altLang="en-US" dirty="0"/>
              <a:t> procurer </a:t>
            </a:r>
            <a:r>
              <a:rPr lang="en-CA" altLang="en-US" dirty="0" err="1"/>
              <a:t>leur</a:t>
            </a:r>
            <a:r>
              <a:rPr lang="en-CA" altLang="en-US" dirty="0"/>
              <a:t> </a:t>
            </a:r>
            <a:r>
              <a:rPr lang="en-CA" altLang="en-US" dirty="0" err="1"/>
              <a:t>réponse</a:t>
            </a:r>
            <a:endParaRPr lang="en-CA" altLang="en-US" dirty="0"/>
          </a:p>
          <a:p>
            <a:endParaRPr lang="en-CA" altLang="en-US" dirty="0"/>
          </a:p>
        </p:txBody>
      </p:sp>
      <p:sp>
        <p:nvSpPr>
          <p:cNvPr id="75780" name="Slide Number Placeholder 3">
            <a:extLst>
              <a:ext uri="{FF2B5EF4-FFF2-40B4-BE49-F238E27FC236}">
                <a16:creationId xmlns:a16="http://schemas.microsoft.com/office/drawing/2014/main" id="{0ECA6DB2-6D83-4E79-B347-40368AC2D73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8F70FA-E117-4460-B82E-582EA0BE3D1A}" type="slidenum">
              <a:rPr lang="en-US" altLang="en-US">
                <a:latin typeface="Calibri" panose="020F0502020204030204" pitchFamily="34" charset="0"/>
              </a:rPr>
              <a:pPr eaLnBrk="1" hangingPunct="1"/>
              <a:t>66</a:t>
            </a:fld>
            <a:endParaRPr lang="en-US" altLang="en-US" dirty="0">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a:extLst>
              <a:ext uri="{FF2B5EF4-FFF2-40B4-BE49-F238E27FC236}">
                <a16:creationId xmlns:a16="http://schemas.microsoft.com/office/drawing/2014/main" id="{40BB2126-EE5A-4741-A3C0-CC78747EE6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a:extLst>
              <a:ext uri="{FF2B5EF4-FFF2-40B4-BE49-F238E27FC236}">
                <a16:creationId xmlns:a16="http://schemas.microsoft.com/office/drawing/2014/main" id="{F8D92190-8302-4F55-8723-301EAA644F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dirty="0"/>
          </a:p>
          <a:p>
            <a:r>
              <a:rPr lang="fr-CA" sz="1200" kern="1200" dirty="0">
                <a:solidFill>
                  <a:schemeClr val="tx1"/>
                </a:solidFill>
                <a:effectLst/>
                <a:latin typeface="+mn-lt"/>
                <a:ea typeface="+mn-ea"/>
                <a:cs typeface="+mn-cs"/>
              </a:rPr>
              <a:t>Le site web du calcul du risque, partagé plus tôt, permet de calculer en rétrospective le LDL</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Quels étaient ses LDL sans traitement?  Ceci apporterait un diagnostic ‘présomptif’ d’hypercholestérolémie familiale.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Après cela, il serait possible de savoir l’âge à laquelle elle a eu son événement cardiovasculaire pour pouvoir apporter un diagnostic définitif.</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Et de là, ça prend le critère 3 pour calculer les LDL sans traitement hypolipidémiants pour le diagnostic possible mais pas définitif</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 calcul de cette patiente pour une HF présumée, serait de 6,22.  Dernier point:  ses HDL à 1,84 ne sont pas nécessairement réalistes pour son âge, à moins qu’elle consomme de l’alcool; c’est une possibilité.  Ou bien, à cause d’une région très spécifique au Québec</a:t>
            </a:r>
          </a:p>
          <a:p>
            <a:endParaRPr lang="en-CA" sz="1200" kern="1200" dirty="0">
              <a:solidFill>
                <a:schemeClr val="tx1"/>
              </a:solidFill>
              <a:effectLst/>
              <a:latin typeface="+mn-lt"/>
              <a:ea typeface="+mn-ea"/>
              <a:cs typeface="+mn-cs"/>
            </a:endParaRPr>
          </a:p>
          <a:p>
            <a:endParaRPr lang="fr-FR" dirty="0"/>
          </a:p>
          <a:p>
            <a:r>
              <a:rPr lang="fr-FR" sz="1400" b="1" u="sng" dirty="0"/>
              <a:t>Demandez à l’audience </a:t>
            </a:r>
            <a:r>
              <a:rPr lang="fr-FR" dirty="0"/>
              <a:t>si ces paramètres les aideront à diagnostiquer une Hypercholestérolémie Familiale</a:t>
            </a:r>
          </a:p>
          <a:p>
            <a:endParaRPr lang="fr-FR" dirty="0"/>
          </a:p>
          <a:p>
            <a:endParaRPr lang="en-US" altLang="en-US" i="1" dirty="0"/>
          </a:p>
        </p:txBody>
      </p:sp>
      <p:sp>
        <p:nvSpPr>
          <p:cNvPr id="5" name="Slide Number Placeholder 3">
            <a:extLst>
              <a:ext uri="{FF2B5EF4-FFF2-40B4-BE49-F238E27FC236}">
                <a16:creationId xmlns:a16="http://schemas.microsoft.com/office/drawing/2014/main" id="{7EC2F3D4-CD5C-4602-BBEB-5D409B52AC3F}"/>
              </a:ext>
            </a:extLst>
          </p:cNvPr>
          <p:cNvSpPr>
            <a:spLocks noGrp="1"/>
          </p:cNvSpPr>
          <p:nvPr>
            <p:ph type="sldNum" sz="quarter" idx="5"/>
          </p:nvPr>
        </p:nvSpPr>
        <p:spPr>
          <a:xfrm>
            <a:off x="3884613" y="8685213"/>
            <a:ext cx="2971800" cy="458787"/>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8F70FA-E117-4460-B82E-582EA0BE3D1A}" type="slidenum">
              <a:rPr lang="en-US" altLang="en-US">
                <a:latin typeface="Calibri" panose="020F0502020204030204" pitchFamily="34" charset="0"/>
              </a:rPr>
              <a:pPr eaLnBrk="1" hangingPunct="1"/>
              <a:t>67</a:t>
            </a:fld>
            <a:endParaRPr lang="en-US" altLang="en-US" dirty="0">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3D3C10FE-1B4D-4641-85A0-FCCBB55909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E065D3E0-CB53-43B6-85E7-B816700D9E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Application “Poll Everywhere” </a:t>
            </a:r>
            <a:r>
              <a:rPr lang="en-CA" sz="1200" b="0" i="0" kern="1200" dirty="0" err="1">
                <a:solidFill>
                  <a:schemeClr val="tx1"/>
                </a:solidFill>
                <a:effectLst/>
                <a:latin typeface="+mn-lt"/>
                <a:ea typeface="+mn-ea"/>
                <a:cs typeface="+mn-cs"/>
              </a:rPr>
              <a:t>si</a:t>
            </a:r>
            <a:r>
              <a:rPr lang="en-CA" sz="1200" b="0" i="0" kern="1200" dirty="0">
                <a:solidFill>
                  <a:schemeClr val="tx1"/>
                </a:solidFill>
                <a:effectLst/>
                <a:latin typeface="+mn-lt"/>
                <a:ea typeface="+mn-ea"/>
                <a:cs typeface="+mn-cs"/>
              </a:rPr>
              <a:t> le </a:t>
            </a:r>
            <a:r>
              <a:rPr lang="en-CA" sz="1200" b="0" i="0" kern="1200" dirty="0" err="1">
                <a:solidFill>
                  <a:schemeClr val="tx1"/>
                </a:solidFill>
                <a:effectLst/>
                <a:latin typeface="+mn-lt"/>
                <a:ea typeface="+mn-ea"/>
                <a:cs typeface="+mn-cs"/>
              </a:rPr>
              <a:t>conférencier</a:t>
            </a:r>
            <a:r>
              <a:rPr lang="en-CA" sz="1200" b="0" i="0" kern="1200" dirty="0">
                <a:solidFill>
                  <a:schemeClr val="tx1"/>
                </a:solidFill>
                <a:effectLst/>
                <a:latin typeface="+mn-lt"/>
                <a:ea typeface="+mn-ea"/>
                <a:cs typeface="+mn-cs"/>
              </a:rPr>
              <a:t> utilise </a:t>
            </a:r>
            <a:r>
              <a:rPr lang="en-CA" sz="1200" b="0" i="0" kern="1200" dirty="0" err="1">
                <a:solidFill>
                  <a:schemeClr val="tx1"/>
                </a:solidFill>
                <a:effectLst/>
                <a:latin typeface="+mn-lt"/>
                <a:ea typeface="+mn-ea"/>
                <a:cs typeface="+mn-cs"/>
              </a:rPr>
              <a:t>cette</a:t>
            </a:r>
            <a:r>
              <a:rPr lang="en-CA" sz="1200" b="0" i="0" kern="1200" dirty="0">
                <a:solidFill>
                  <a:schemeClr val="tx1"/>
                </a:solidFill>
                <a:effectLst/>
                <a:latin typeface="+mn-lt"/>
                <a:ea typeface="+mn-ea"/>
                <a:cs typeface="+mn-cs"/>
              </a:rPr>
              <a:t> application</a:t>
            </a:r>
            <a:r>
              <a:rPr lang="en-CA" sz="1200" b="1"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 </a:t>
            </a:r>
            <a:r>
              <a:rPr lang="en-CA" sz="1200" b="1" i="0" kern="1200" dirty="0">
                <a:solidFill>
                  <a:schemeClr val="tx1"/>
                </a:solidFill>
                <a:effectLst/>
                <a:latin typeface="+mn-lt"/>
                <a:ea typeface="+mn-ea"/>
                <a:cs typeface="+mn-cs"/>
              </a:rPr>
              <a:t> OU  </a:t>
            </a:r>
            <a:r>
              <a:rPr lang="en-CA" sz="1200" b="0" i="0" kern="1200" dirty="0" err="1">
                <a:solidFill>
                  <a:schemeClr val="tx1"/>
                </a:solidFill>
                <a:effectLst/>
                <a:latin typeface="+mn-lt"/>
                <a:ea typeface="+mn-ea"/>
                <a:cs typeface="+mn-cs"/>
              </a:rPr>
              <a:t>juste</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en</a:t>
            </a:r>
            <a:r>
              <a:rPr lang="en-CA" sz="1200" b="0" i="0" kern="1200" dirty="0">
                <a:solidFill>
                  <a:schemeClr val="tx1"/>
                </a:solidFill>
                <a:effectLst/>
                <a:latin typeface="+mn-lt"/>
                <a:ea typeface="+mn-ea"/>
                <a:cs typeface="+mn-cs"/>
              </a:rPr>
              <a:t> demandant à </a:t>
            </a:r>
            <a:r>
              <a:rPr lang="en-CA" sz="1200" b="0" i="0" kern="1200" dirty="0" err="1">
                <a:solidFill>
                  <a:schemeClr val="tx1"/>
                </a:solidFill>
                <a:effectLst/>
                <a:latin typeface="+mn-lt"/>
                <a:ea typeface="+mn-ea"/>
                <a:cs typeface="+mn-cs"/>
              </a:rPr>
              <a:t>l’audience</a:t>
            </a:r>
            <a:r>
              <a:rPr lang="en-CA" sz="1200" b="0" i="0" kern="1200" dirty="0">
                <a:solidFill>
                  <a:schemeClr val="tx1"/>
                </a:solidFill>
                <a:effectLst/>
                <a:latin typeface="+mn-lt"/>
                <a:ea typeface="+mn-ea"/>
                <a:cs typeface="+mn-cs"/>
              </a:rPr>
              <a:t> de voter sur le ‘chat’ qui sera </a:t>
            </a:r>
            <a:r>
              <a:rPr lang="en-CA" sz="1200" b="0" i="0" kern="1200" dirty="0" err="1">
                <a:solidFill>
                  <a:schemeClr val="tx1"/>
                </a:solidFill>
                <a:effectLst/>
                <a:latin typeface="+mn-lt"/>
                <a:ea typeface="+mn-ea"/>
                <a:cs typeface="+mn-cs"/>
              </a:rPr>
              <a:t>utilisé</a:t>
            </a:r>
            <a:r>
              <a:rPr lang="en-CA" sz="1200" b="0" i="0" kern="1200" dirty="0">
                <a:solidFill>
                  <a:schemeClr val="tx1"/>
                </a:solidFill>
                <a:effectLst/>
                <a:latin typeface="+mn-lt"/>
                <a:ea typeface="+mn-ea"/>
                <a:cs typeface="+mn-cs"/>
              </a:rPr>
              <a:t> sur la </a:t>
            </a:r>
            <a:r>
              <a:rPr lang="en-CA" sz="1200" b="0" i="0" kern="1200" dirty="0" err="1">
                <a:solidFill>
                  <a:schemeClr val="tx1"/>
                </a:solidFill>
                <a:effectLst/>
                <a:latin typeface="+mn-lt"/>
                <a:ea typeface="+mn-ea"/>
                <a:cs typeface="+mn-cs"/>
              </a:rPr>
              <a:t>plateforme</a:t>
            </a:r>
            <a:r>
              <a:rPr lang="en-CA" sz="1200" b="0" i="0" kern="1200" dirty="0">
                <a:solidFill>
                  <a:schemeClr val="tx1"/>
                </a:solidFill>
                <a:effectLst/>
                <a:latin typeface="+mn-lt"/>
                <a:ea typeface="+mn-ea"/>
                <a:cs typeface="+mn-cs"/>
              </a:rPr>
              <a:t> du local.</a:t>
            </a:r>
          </a:p>
          <a:p>
            <a:endParaRPr lang="en-CA" altLang="en-US" b="1" dirty="0"/>
          </a:p>
          <a:p>
            <a:pPr marL="403225">
              <a:lnSpc>
                <a:spcPct val="90000"/>
              </a:lnSpc>
              <a:spcBef>
                <a:spcPts val="1200"/>
              </a:spcBef>
              <a:defRPr/>
            </a:pPr>
            <a:r>
              <a:rPr lang="fr-CA" sz="1200" kern="1200" dirty="0">
                <a:solidFill>
                  <a:schemeClr val="tx1"/>
                </a:solidFill>
                <a:effectLst/>
                <a:latin typeface="+mn-lt"/>
                <a:ea typeface="+mn-ea"/>
                <a:cs typeface="+mn-cs"/>
              </a:rPr>
              <a:t>1) Oui</a:t>
            </a:r>
          </a:p>
          <a:p>
            <a:pPr marL="403225">
              <a:lnSpc>
                <a:spcPct val="90000"/>
              </a:lnSpc>
              <a:spcBef>
                <a:spcPts val="1200"/>
              </a:spcBef>
              <a:defRPr/>
            </a:pPr>
            <a:r>
              <a:rPr lang="fr-CA" sz="1200" kern="1200" dirty="0">
                <a:solidFill>
                  <a:schemeClr val="tx1"/>
                </a:solidFill>
                <a:effectLst/>
                <a:latin typeface="+mn-lt"/>
                <a:ea typeface="+mn-ea"/>
                <a:cs typeface="+mn-cs"/>
              </a:rPr>
              <a:t>2) Non</a:t>
            </a:r>
          </a:p>
          <a:p>
            <a:endParaRPr lang="en-CA" altLang="en-US" dirty="0"/>
          </a:p>
        </p:txBody>
      </p:sp>
      <p:sp>
        <p:nvSpPr>
          <p:cNvPr id="4" name="Slide Number Placeholder 3">
            <a:extLst>
              <a:ext uri="{FF2B5EF4-FFF2-40B4-BE49-F238E27FC236}">
                <a16:creationId xmlns:a16="http://schemas.microsoft.com/office/drawing/2014/main" id="{67A12898-1B02-4B22-8DFB-E13CA6BB1E2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09F8CB-0440-4412-9FED-F9E5A289A469}" type="slidenum">
              <a:rPr lang="en-US" altLang="en-US">
                <a:latin typeface="Calibri" panose="020F0502020204030204" pitchFamily="34" charset="0"/>
              </a:rPr>
              <a:pPr eaLnBrk="1" hangingPunct="1"/>
              <a:t>68</a:t>
            </a:fld>
            <a:endParaRPr lang="en-US" altLang="en-US">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E89F8AE9-9459-CE42-9812-753813584964}" type="slidenum">
              <a:rPr lang="fr-FR" smtClean="0"/>
              <a:pPr/>
              <a:t>69</a:t>
            </a:fld>
            <a:endParaRPr lang="fr-FR"/>
          </a:p>
        </p:txBody>
      </p:sp>
    </p:spTree>
    <p:extLst>
      <p:ext uri="{BB962C8B-B14F-4D97-AF65-F5344CB8AC3E}">
        <p14:creationId xmlns:p14="http://schemas.microsoft.com/office/powerpoint/2010/main" val="34111369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site est disponible en Français et en Anglais.  On peut télécharger une version pour Windows, pour IOS et pour les cellulaires </a:t>
            </a:r>
            <a:r>
              <a:rPr lang="fr-FR" dirty="0" err="1"/>
              <a:t>android</a:t>
            </a:r>
            <a:r>
              <a:rPr lang="fr-FR" dirty="0"/>
              <a:t>. On peut aussi faire le calcul en ligne.</a:t>
            </a:r>
          </a:p>
          <a:p>
            <a:r>
              <a:rPr lang="fr-FR" dirty="0"/>
              <a:t>Il y a plusieurs outils de disponibles et celui qui nous intéresse est le calcul de risque d’Hypercholestérolémie Familiale (le 2</a:t>
            </a:r>
            <a:r>
              <a:rPr lang="fr-FR" baseline="30000" dirty="0"/>
              <a:t>e</a:t>
            </a:r>
            <a:r>
              <a:rPr lang="fr-FR" dirty="0"/>
              <a:t> sur le menu).</a:t>
            </a:r>
          </a:p>
          <a:p>
            <a:r>
              <a:rPr lang="fr-FR" dirty="0"/>
              <a:t>En complétant les </a:t>
            </a:r>
            <a:r>
              <a:rPr lang="fr-FR" dirty="0" err="1"/>
              <a:t>antécédants</a:t>
            </a:r>
            <a:r>
              <a:rPr lang="fr-FR" dirty="0"/>
              <a:t> du </a:t>
            </a:r>
            <a:r>
              <a:rPr lang="fr-FR" dirty="0" err="1"/>
              <a:t>proband</a:t>
            </a:r>
            <a:r>
              <a:rPr lang="fr-FR" dirty="0"/>
              <a:t>, dès que l’on indique OUI à la question « Traitement pharmacologique de l’hypercholestérolémie LDL », un sous menu apparait pour indiquer le traitement actuel et le taux de C-LDL actuel/traité.  En appuyant sur calculer, le programme procure le C-LDL estimé d’avant traitement.</a:t>
            </a:r>
          </a:p>
          <a:p>
            <a:endParaRPr lang="fr-FR" dirty="0"/>
          </a:p>
        </p:txBody>
      </p:sp>
      <p:sp>
        <p:nvSpPr>
          <p:cNvPr id="4" name="Espace réservé du numéro de diapositive 3"/>
          <p:cNvSpPr>
            <a:spLocks noGrp="1"/>
          </p:cNvSpPr>
          <p:nvPr>
            <p:ph type="sldNum" sz="quarter" idx="5"/>
          </p:nvPr>
        </p:nvSpPr>
        <p:spPr/>
        <p:txBody>
          <a:bodyPr/>
          <a:lstStyle/>
          <a:p>
            <a:fld id="{E89F8AE9-9459-CE42-9812-753813584964}" type="slidenum">
              <a:rPr lang="fr-FR" smtClean="0"/>
              <a:pPr/>
              <a:t>70</a:t>
            </a:fld>
            <a:endParaRPr lang="fr-FR"/>
          </a:p>
        </p:txBody>
      </p:sp>
    </p:spTree>
    <p:extLst>
      <p:ext uri="{BB962C8B-B14F-4D97-AF65-F5344CB8AC3E}">
        <p14:creationId xmlns:p14="http://schemas.microsoft.com/office/powerpoint/2010/main" val="10602251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ajoutant la mesure du coefficient de calcium des coronaires aux facteurs de risque de base (Âge, ethnicité, sexe, tabagisme, </a:t>
            </a:r>
            <a:r>
              <a:rPr lang="fr-FR" dirty="0" err="1"/>
              <a:t>Tx</a:t>
            </a:r>
            <a:r>
              <a:rPr lang="fr-FR" dirty="0"/>
              <a:t> HTA, TA Systolique, mesures de cholestérol), on note dans la cohorte entière une diminution de 31 à 23 % de patients à risque intermédiaire.  Ceux-ci sont reclassés soit à faible ou à haut risque.</a:t>
            </a:r>
          </a:p>
          <a:p>
            <a:r>
              <a:rPr lang="fr-FR" dirty="0"/>
              <a:t>Lorsque le CAC a été ajouté au modèle, parmi les patients reclassés à risque élevé,16,4% ont vécu des événements, alors que parmi les patients reclassés dans un risque faible, seulement 2,3% ont vécu des événements. </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045634-8917-6442-A50D-DCBEB579478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089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indent="1588">
              <a:lnSpc>
                <a:spcPct val="93000"/>
              </a:lnSpc>
              <a:spcBef>
                <a:spcPct val="0"/>
              </a:spcBef>
              <a:tabLst>
                <a:tab pos="737654" algn="l"/>
                <a:tab pos="1475308" algn="l"/>
                <a:tab pos="2212962" algn="l"/>
                <a:tab pos="2950616" algn="l"/>
                <a:tab pos="3688271" algn="l"/>
                <a:tab pos="4425925" algn="l"/>
                <a:tab pos="5163579" algn="l"/>
                <a:tab pos="5901233" algn="l"/>
              </a:tabLst>
            </a:pPr>
            <a:r>
              <a:rPr lang="fr-CA" altLang="en-US" sz="1200" dirty="0"/>
              <a:t>Votre premier indicateur d’une hypercholestérolémie familiale possible est le taux de cholestérol LDL du patient en fonction de son âge:</a:t>
            </a:r>
          </a:p>
          <a:p>
            <a:pPr marL="173038" indent="-171450">
              <a:lnSpc>
                <a:spcPct val="93000"/>
              </a:lnSpc>
              <a:spcBef>
                <a:spcPct val="0"/>
              </a:spcBef>
              <a:buFontTx/>
              <a:buChar char="-"/>
              <a:tabLst>
                <a:tab pos="737654" algn="l"/>
                <a:tab pos="1475308" algn="l"/>
                <a:tab pos="2212962" algn="l"/>
                <a:tab pos="2950616" algn="l"/>
                <a:tab pos="3688271" algn="l"/>
                <a:tab pos="4425925" algn="l"/>
                <a:tab pos="5163579" algn="l"/>
                <a:tab pos="5901233" algn="l"/>
              </a:tabLst>
            </a:pPr>
            <a:r>
              <a:rPr lang="fr-CA" altLang="en-US" sz="1200" dirty="0"/>
              <a:t>Chez un patient de 40 ans et plus, un C-LDL </a:t>
            </a:r>
            <a:r>
              <a:rPr lang="fr-CA" altLang="en-US" sz="1200" u="sng" dirty="0"/>
              <a:t>&gt;</a:t>
            </a:r>
            <a:r>
              <a:rPr lang="fr-CA" altLang="en-US" sz="1200" u="none" dirty="0"/>
              <a:t> 5,5 </a:t>
            </a:r>
            <a:r>
              <a:rPr lang="fr-CA" altLang="en-US" sz="1200" u="none" dirty="0" err="1"/>
              <a:t>mmol</a:t>
            </a:r>
            <a:r>
              <a:rPr lang="fr-CA" altLang="en-US" sz="1200" u="none" dirty="0"/>
              <a:t>/L devrait vous faire songer à une HF</a:t>
            </a:r>
          </a:p>
          <a:p>
            <a:pPr marL="173038" indent="-171450">
              <a:lnSpc>
                <a:spcPct val="93000"/>
              </a:lnSpc>
              <a:spcBef>
                <a:spcPct val="0"/>
              </a:spcBef>
              <a:buFontTx/>
              <a:buChar char="-"/>
              <a:tabLst>
                <a:tab pos="737654" algn="l"/>
                <a:tab pos="1475308" algn="l"/>
                <a:tab pos="2212962" algn="l"/>
                <a:tab pos="2950616" algn="l"/>
                <a:tab pos="3688271" algn="l"/>
                <a:tab pos="4425925" algn="l"/>
                <a:tab pos="5163579" algn="l"/>
                <a:tab pos="5901233" algn="l"/>
              </a:tabLst>
            </a:pPr>
            <a:r>
              <a:rPr lang="fr-CA" altLang="en-US" sz="1200" u="none" dirty="0"/>
              <a:t>Même chose pour les patients de 18 à 39 ans, si le C-LDL &gt; 4,5 </a:t>
            </a:r>
            <a:r>
              <a:rPr lang="fr-CA" altLang="en-US" sz="1200" u="none" dirty="0" err="1"/>
              <a:t>mmol</a:t>
            </a:r>
            <a:r>
              <a:rPr lang="fr-CA" altLang="en-US" sz="1200" u="none" dirty="0"/>
              <a:t>/L</a:t>
            </a:r>
          </a:p>
          <a:p>
            <a:pPr marL="173038" indent="-171450">
              <a:lnSpc>
                <a:spcPct val="93000"/>
              </a:lnSpc>
              <a:spcBef>
                <a:spcPct val="0"/>
              </a:spcBef>
              <a:buFontTx/>
              <a:buChar char="-"/>
              <a:tabLst>
                <a:tab pos="737654" algn="l"/>
                <a:tab pos="1475308" algn="l"/>
                <a:tab pos="2212962" algn="l"/>
                <a:tab pos="2950616" algn="l"/>
                <a:tab pos="3688271" algn="l"/>
                <a:tab pos="4425925" algn="l"/>
                <a:tab pos="5163579" algn="l"/>
                <a:tab pos="5901233" algn="l"/>
              </a:tabLst>
            </a:pPr>
            <a:r>
              <a:rPr lang="fr-CA" altLang="en-US" sz="1200" u="none" dirty="0"/>
              <a:t>Et chez les patients de moins de 18 ans, si le C-LDL </a:t>
            </a:r>
            <a:r>
              <a:rPr lang="fr-CA" altLang="en-US" sz="1200" u="sng" dirty="0"/>
              <a:t>&gt;</a:t>
            </a:r>
            <a:r>
              <a:rPr lang="fr-CA" altLang="en-US" sz="1200" u="none" dirty="0"/>
              <a:t> 4 </a:t>
            </a:r>
            <a:r>
              <a:rPr lang="fr-CA" altLang="en-US" sz="1200" u="none" dirty="0" err="1"/>
              <a:t>mmol</a:t>
            </a:r>
            <a:r>
              <a:rPr lang="fr-CA" altLang="en-US" sz="1200" u="none" dirty="0"/>
              <a:t>/L</a:t>
            </a:r>
            <a:endParaRPr lang="fr-CA" altLang="en-US" sz="1200" dirty="0">
              <a:cs typeface="Baekmuk Gulim" charset="0"/>
            </a:endParaRPr>
          </a:p>
          <a:p>
            <a:pPr indent="1588">
              <a:lnSpc>
                <a:spcPct val="93000"/>
              </a:lnSpc>
              <a:spcBef>
                <a:spcPct val="0"/>
              </a:spcBef>
              <a:tabLst>
                <a:tab pos="737654" algn="l"/>
                <a:tab pos="1475308" algn="l"/>
                <a:tab pos="2212962" algn="l"/>
                <a:tab pos="2950616" algn="l"/>
                <a:tab pos="3688271" algn="l"/>
                <a:tab pos="4425925" algn="l"/>
                <a:tab pos="5163579" algn="l"/>
                <a:tab pos="5901233" algn="l"/>
              </a:tabLst>
            </a:pPr>
            <a:r>
              <a:rPr lang="fr-CA" altLang="en-US" sz="1200" dirty="0">
                <a:cs typeface="Baekmuk Gulim" charset="0"/>
              </a:rPr>
              <a:t>À ce taux de C-LDL on doit avoir au moins un des 3 critères suivants pour confirmer une HF définitive:</a:t>
            </a:r>
          </a:p>
          <a:p>
            <a:pPr marL="173038" indent="-171450">
              <a:lnSpc>
                <a:spcPct val="93000"/>
              </a:lnSpc>
              <a:spcBef>
                <a:spcPct val="0"/>
              </a:spcBef>
              <a:tabLst>
                <a:tab pos="737654" algn="l"/>
                <a:tab pos="1475308" algn="l"/>
                <a:tab pos="2212962" algn="l"/>
                <a:tab pos="2950616" algn="l"/>
                <a:tab pos="3688271" algn="l"/>
                <a:tab pos="4425925" algn="l"/>
                <a:tab pos="5163579" algn="l"/>
                <a:tab pos="5901233" algn="l"/>
              </a:tabLst>
            </a:pPr>
            <a:r>
              <a:rPr lang="fr-CA" altLang="en-US" sz="1200" dirty="0">
                <a:cs typeface="Baekmuk Gulim" charset="0"/>
              </a:rPr>
              <a:t>-	Mutation d’ADN pour le récepteur LDL, l’</a:t>
            </a:r>
            <a:r>
              <a:rPr lang="fr-CA" altLang="en-US" sz="1200" dirty="0" err="1">
                <a:cs typeface="Baekmuk Gulim" charset="0"/>
              </a:rPr>
              <a:t>apoB</a:t>
            </a:r>
            <a:r>
              <a:rPr lang="fr-CA" altLang="en-US" sz="1200" dirty="0">
                <a:cs typeface="Baekmuk Gulim" charset="0"/>
              </a:rPr>
              <a:t> ou la PCSK9 soit chez le patient ou un parent au 1</a:t>
            </a:r>
            <a:r>
              <a:rPr lang="fr-CA" altLang="en-US" sz="1200" baseline="30000" dirty="0">
                <a:cs typeface="Baekmuk Gulim" charset="0"/>
              </a:rPr>
              <a:t>er</a:t>
            </a:r>
            <a:r>
              <a:rPr lang="fr-CA" altLang="en-US" sz="1200" dirty="0">
                <a:cs typeface="Baekmuk Gulim" charset="0"/>
              </a:rPr>
              <a:t> degré</a:t>
            </a:r>
          </a:p>
          <a:p>
            <a:pPr marL="173038" indent="-171450">
              <a:lnSpc>
                <a:spcPct val="93000"/>
              </a:lnSpc>
              <a:spcBef>
                <a:spcPct val="0"/>
              </a:spcBef>
              <a:tabLst>
                <a:tab pos="737654" algn="l"/>
                <a:tab pos="1475308" algn="l"/>
                <a:tab pos="2212962" algn="l"/>
                <a:tab pos="2950616" algn="l"/>
                <a:tab pos="3688271" algn="l"/>
                <a:tab pos="4425925" algn="l"/>
                <a:tab pos="5163579" algn="l"/>
                <a:tab pos="5901233" algn="l"/>
              </a:tabLst>
            </a:pPr>
            <a:r>
              <a:rPr lang="fr-CA" altLang="en-US" sz="1200" dirty="0">
                <a:cs typeface="Baekmuk Gulim" charset="0"/>
              </a:rPr>
              <a:t>-	Xanthome tendineux</a:t>
            </a:r>
          </a:p>
          <a:p>
            <a:pPr marL="173038" indent="-171450">
              <a:lnSpc>
                <a:spcPct val="93000"/>
              </a:lnSpc>
              <a:spcBef>
                <a:spcPct val="0"/>
              </a:spcBef>
              <a:tabLst>
                <a:tab pos="737654" algn="l"/>
                <a:tab pos="1475308" algn="l"/>
                <a:tab pos="2212962" algn="l"/>
                <a:tab pos="2950616" algn="l"/>
                <a:tab pos="3688271" algn="l"/>
                <a:tab pos="4425925" algn="l"/>
                <a:tab pos="5163579" algn="l"/>
                <a:tab pos="5901233" algn="l"/>
              </a:tabLst>
            </a:pPr>
            <a:r>
              <a:rPr lang="fr-CA" altLang="en-US" sz="1200" dirty="0">
                <a:cs typeface="Baekmuk Gulim" charset="0"/>
              </a:rPr>
              <a:t>-	Taux de C-LDL </a:t>
            </a:r>
            <a:r>
              <a:rPr lang="fr-CA" altLang="en-US" sz="1200" u="sng" dirty="0">
                <a:cs typeface="Baekmuk Gulim" charset="0"/>
              </a:rPr>
              <a:t>&gt;</a:t>
            </a:r>
            <a:r>
              <a:rPr lang="fr-CA" altLang="en-US" sz="1200" dirty="0">
                <a:cs typeface="Baekmuk Gulim" charset="0"/>
              </a:rPr>
              <a:t> 8,5 </a:t>
            </a:r>
            <a:r>
              <a:rPr lang="fr-CA" altLang="en-US" sz="1200" dirty="0" err="1">
                <a:cs typeface="Baekmuk Gulim" charset="0"/>
              </a:rPr>
              <a:t>mmol</a:t>
            </a:r>
            <a:r>
              <a:rPr lang="fr-CA" altLang="en-US" sz="1200" dirty="0">
                <a:cs typeface="Baekmuk Gulim" charset="0"/>
              </a:rPr>
              <a:t>/L</a:t>
            </a:r>
          </a:p>
          <a:p>
            <a:pPr marL="220002" indent="-218385">
              <a:lnSpc>
                <a:spcPct val="93000"/>
              </a:lnSpc>
              <a:spcBef>
                <a:spcPct val="0"/>
              </a:spcBef>
              <a:tabLst>
                <a:tab pos="737654" algn="l"/>
                <a:tab pos="1475308" algn="l"/>
                <a:tab pos="2212962" algn="l"/>
                <a:tab pos="2950616" algn="l"/>
                <a:tab pos="3688271" algn="l"/>
                <a:tab pos="4425925" algn="l"/>
                <a:tab pos="5163579" algn="l"/>
                <a:tab pos="5901233" algn="l"/>
              </a:tabLst>
            </a:pPr>
            <a:r>
              <a:rPr lang="fr-CA" altLang="en-US" sz="1200" dirty="0">
                <a:cs typeface="Baekmuk Gulim" charset="0"/>
              </a:rPr>
              <a:t>Sinon, est-ce qu’un parent au 1</a:t>
            </a:r>
            <a:r>
              <a:rPr lang="fr-CA" altLang="en-US" sz="1200" baseline="30000" dirty="0">
                <a:cs typeface="Baekmuk Gulim" charset="0"/>
              </a:rPr>
              <a:t>er</a:t>
            </a:r>
            <a:r>
              <a:rPr lang="fr-CA" altLang="en-US" sz="1200" dirty="0">
                <a:cs typeface="Baekmuk Gulim" charset="0"/>
              </a:rPr>
              <a:t> degré a un taux de C-LDL élevé?</a:t>
            </a:r>
          </a:p>
          <a:p>
            <a:pPr indent="1588">
              <a:lnSpc>
                <a:spcPct val="93000"/>
              </a:lnSpc>
              <a:spcBef>
                <a:spcPct val="0"/>
              </a:spcBef>
              <a:tabLst>
                <a:tab pos="737654" algn="l"/>
                <a:tab pos="1475308" algn="l"/>
                <a:tab pos="2212962" algn="l"/>
                <a:tab pos="2950616" algn="l"/>
                <a:tab pos="3688271" algn="l"/>
                <a:tab pos="4425925" algn="l"/>
                <a:tab pos="5163579" algn="l"/>
                <a:tab pos="5901233" algn="l"/>
              </a:tabLst>
            </a:pPr>
            <a:r>
              <a:rPr lang="fr-CA" altLang="en-US" sz="1200" dirty="0">
                <a:cs typeface="Baekmuk Gulim" charset="0"/>
              </a:rPr>
              <a:t>Ou encore est-ce que la patient ou un parent au 1</a:t>
            </a:r>
            <a:r>
              <a:rPr lang="fr-CA" altLang="en-US" sz="1200" baseline="30000" dirty="0">
                <a:cs typeface="Baekmuk Gulim" charset="0"/>
              </a:rPr>
              <a:t>er</a:t>
            </a:r>
            <a:r>
              <a:rPr lang="fr-CA" altLang="en-US" sz="1200" dirty="0">
                <a:cs typeface="Baekmuk Gulim" charset="0"/>
              </a:rPr>
              <a:t> degré présente une MCV </a:t>
            </a:r>
            <a:r>
              <a:rPr lang="fr-CA" altLang="en-US" sz="1200" dirty="0" err="1">
                <a:cs typeface="Baekmuk Gulim" charset="0"/>
              </a:rPr>
              <a:t>athéroscléreuse</a:t>
            </a:r>
            <a:r>
              <a:rPr lang="fr-CA" altLang="en-US" sz="1200" dirty="0">
                <a:cs typeface="Baekmuk Gulim" charset="0"/>
              </a:rPr>
              <a:t>?</a:t>
            </a:r>
          </a:p>
          <a:p>
            <a:pPr marL="220002" indent="-218385">
              <a:lnSpc>
                <a:spcPct val="93000"/>
              </a:lnSpc>
              <a:spcBef>
                <a:spcPct val="0"/>
              </a:spcBef>
              <a:tabLst>
                <a:tab pos="737654" algn="l"/>
                <a:tab pos="1475308" algn="l"/>
                <a:tab pos="2212962" algn="l"/>
                <a:tab pos="2950616" algn="l"/>
                <a:tab pos="3688271" algn="l"/>
                <a:tab pos="4425925" algn="l"/>
                <a:tab pos="5163579" algn="l"/>
                <a:tab pos="5901233" algn="l"/>
              </a:tabLst>
            </a:pPr>
            <a:endParaRPr lang="fr-CA" altLang="en-US" sz="1200" dirty="0">
              <a:cs typeface="Baekmuk Gulim" charset="0"/>
            </a:endParaRPr>
          </a:p>
          <a:p>
            <a:pPr indent="1588">
              <a:lnSpc>
                <a:spcPct val="93000"/>
              </a:lnSpc>
              <a:spcBef>
                <a:spcPct val="0"/>
              </a:spcBef>
              <a:tabLst>
                <a:tab pos="737654" algn="l"/>
                <a:tab pos="1475308" algn="l"/>
                <a:tab pos="2212962" algn="l"/>
                <a:tab pos="2950616" algn="l"/>
                <a:tab pos="3688271" algn="l"/>
                <a:tab pos="4425925" algn="l"/>
                <a:tab pos="5163579" algn="l"/>
                <a:tab pos="5901233" algn="l"/>
              </a:tabLst>
            </a:pPr>
            <a:r>
              <a:rPr lang="fr-CA" altLang="en-US" sz="1200" dirty="0">
                <a:cs typeface="Baekmuk Gulim" charset="0"/>
              </a:rPr>
              <a:t>La réponse à ces questions conduira soit à une HF « présumée » ou à une hypercholestérolémie grave.</a:t>
            </a:r>
          </a:p>
          <a:p>
            <a:pPr marL="220002" indent="-218385">
              <a:lnSpc>
                <a:spcPct val="93000"/>
              </a:lnSpc>
              <a:spcBef>
                <a:spcPct val="0"/>
              </a:spcBef>
              <a:tabLst>
                <a:tab pos="737654" algn="l"/>
                <a:tab pos="1475308" algn="l"/>
                <a:tab pos="2212962" algn="l"/>
                <a:tab pos="2950616" algn="l"/>
                <a:tab pos="3688271" algn="l"/>
                <a:tab pos="4425925" algn="l"/>
                <a:tab pos="5163579" algn="l"/>
                <a:tab pos="5901233" algn="l"/>
              </a:tabLst>
            </a:pPr>
            <a:endParaRPr lang="fr-CA" altLang="en-US" sz="3600" dirty="0">
              <a:cs typeface="Baekmuk Gulim" charset="0"/>
            </a:endParaRPr>
          </a:p>
        </p:txBody>
      </p:sp>
      <p:sp>
        <p:nvSpPr>
          <p:cNvPr id="4" name="Espace réservé du numéro de diapositive 3"/>
          <p:cNvSpPr>
            <a:spLocks noGrp="1"/>
          </p:cNvSpPr>
          <p:nvPr>
            <p:ph type="sldNum" sz="quarter" idx="5"/>
          </p:nvPr>
        </p:nvSpPr>
        <p:spPr/>
        <p:txBody>
          <a:bodyPr/>
          <a:lstStyle/>
          <a:p>
            <a:fld id="{2B535AED-BA3C-F744-9BC1-566F5AAB9E2A}" type="slidenum">
              <a:rPr lang="fr-FR" smtClean="0"/>
              <a:pPr/>
              <a:t>8</a:t>
            </a:fld>
            <a:endParaRPr lang="fr-FR"/>
          </a:p>
        </p:txBody>
      </p:sp>
    </p:spTree>
    <p:extLst>
      <p:ext uri="{BB962C8B-B14F-4D97-AF65-F5344CB8AC3E}">
        <p14:creationId xmlns:p14="http://schemas.microsoft.com/office/powerpoint/2010/main" val="21077027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Par rapport à la diète Nord Américaine, la diète méditerranéenne apporte moins de calories et plus de fibres sur une base quotidienne.  De plus ces calories proviennent moins des lipides saturés et polyinsaturés.  La diète méditerranéenne a aussi un impact favorable sur le cholestérol.</a:t>
            </a:r>
          </a:p>
        </p:txBody>
      </p:sp>
      <p:sp>
        <p:nvSpPr>
          <p:cNvPr id="4" name="Espace réservé du numéro de diapositive 3"/>
          <p:cNvSpPr>
            <a:spLocks noGrp="1"/>
          </p:cNvSpPr>
          <p:nvPr>
            <p:ph type="sldNum" sz="quarter" idx="5"/>
          </p:nvPr>
        </p:nvSpPr>
        <p:spPr/>
        <p:txBody>
          <a:bodyPr/>
          <a:lstStyle/>
          <a:p>
            <a:fld id="{649F0CC9-7BAE-A24E-8CAD-06BA444E8300}" type="slidenum">
              <a:rPr lang="fr-FR" smtClean="0"/>
              <a:pPr/>
              <a:t>72</a:t>
            </a:fld>
            <a:endParaRPr lang="fr-FR"/>
          </a:p>
        </p:txBody>
      </p:sp>
    </p:spTree>
    <p:extLst>
      <p:ext uri="{BB962C8B-B14F-4D97-AF65-F5344CB8AC3E}">
        <p14:creationId xmlns:p14="http://schemas.microsoft.com/office/powerpoint/2010/main" val="23146250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variation médiane du taux de triglycérides du début à la première année était une diminution de 18,3% (−0,44 </a:t>
            </a:r>
            <a:r>
              <a:rPr lang="fr-FR" dirty="0" err="1"/>
              <a:t>mmol</a:t>
            </a:r>
            <a:r>
              <a:rPr lang="fr-FR" dirty="0"/>
              <a:t>/L) dans le groupe éthyle </a:t>
            </a:r>
            <a:r>
              <a:rPr lang="fr-FR" dirty="0" err="1"/>
              <a:t>icosapent</a:t>
            </a:r>
            <a:r>
              <a:rPr lang="fr-FR" dirty="0"/>
              <a:t> et une augmentation de 2,2% (0,05 </a:t>
            </a:r>
            <a:r>
              <a:rPr lang="fr-FR" dirty="0" err="1"/>
              <a:t>mmol</a:t>
            </a:r>
            <a:r>
              <a:rPr lang="fr-FR" dirty="0"/>
              <a:t>/L) dans le groupe placebo.</a:t>
            </a:r>
          </a:p>
          <a:p>
            <a:r>
              <a:rPr lang="fr-FR" dirty="0"/>
              <a:t>Le changement médian du taux de cholestérol LDL par rapport au départ était une augmentation de 3,1% ( 0,05 </a:t>
            </a:r>
            <a:r>
              <a:rPr lang="fr-FR" dirty="0" err="1"/>
              <a:t>mmol</a:t>
            </a:r>
            <a:r>
              <a:rPr lang="fr-FR" dirty="0"/>
              <a:t>/L) dans le groupe éthyle </a:t>
            </a:r>
            <a:r>
              <a:rPr lang="fr-FR" dirty="0" err="1"/>
              <a:t>icosapent</a:t>
            </a:r>
            <a:r>
              <a:rPr lang="fr-FR" dirty="0"/>
              <a:t> et une augmentation de 10,2% (0,18 </a:t>
            </a:r>
            <a:r>
              <a:rPr lang="fr-FR" dirty="0" err="1"/>
              <a:t>mmol</a:t>
            </a:r>
            <a:r>
              <a:rPr lang="fr-FR" dirty="0"/>
              <a:t>/L) dans le groupe placebo soit une augmentation de 6,6% (0,13 </a:t>
            </a:r>
            <a:r>
              <a:rPr lang="fr-FR" dirty="0" err="1"/>
              <a:t>mmol</a:t>
            </a:r>
            <a:r>
              <a:rPr lang="fr-FR" dirty="0"/>
              <a:t>/L) inférieure avec l'éthyle </a:t>
            </a:r>
            <a:r>
              <a:rPr lang="fr-FR" dirty="0" err="1"/>
              <a:t>icosapent</a:t>
            </a:r>
            <a:r>
              <a:rPr lang="fr-FR" dirty="0"/>
              <a:t> par rapport au placebo (p &lt;0,001).</a:t>
            </a:r>
          </a:p>
          <a:p>
            <a:endParaRPr lang="fr-FR" dirty="0"/>
          </a:p>
        </p:txBody>
      </p:sp>
      <p:sp>
        <p:nvSpPr>
          <p:cNvPr id="4" name="Espace réservé du numéro de diapositive 3"/>
          <p:cNvSpPr>
            <a:spLocks noGrp="1"/>
          </p:cNvSpPr>
          <p:nvPr>
            <p:ph type="sldNum" sz="quarter" idx="5"/>
          </p:nvPr>
        </p:nvSpPr>
        <p:spPr/>
        <p:txBody>
          <a:bodyPr/>
          <a:lstStyle/>
          <a:p>
            <a:fld id="{649F0CC9-7BAE-A24E-8CAD-06BA444E8300}" type="slidenum">
              <a:rPr lang="fr-FR" smtClean="0"/>
              <a:pPr/>
              <a:t>73</a:t>
            </a:fld>
            <a:endParaRPr lang="fr-FR"/>
          </a:p>
        </p:txBody>
      </p:sp>
    </p:spTree>
    <p:extLst>
      <p:ext uri="{BB962C8B-B14F-4D97-AF65-F5344CB8AC3E}">
        <p14:creationId xmlns:p14="http://schemas.microsoft.com/office/powerpoint/2010/main" val="35319395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a:extLst>
              <a:ext uri="{FF2B5EF4-FFF2-40B4-BE49-F238E27FC236}">
                <a16:creationId xmlns:a16="http://schemas.microsoft.com/office/drawing/2014/main" id="{3EE64753-9B30-4E4D-84D4-0DBF9076E61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1704AD3-D6DD-45C8-A02E-CCB66AE98E2A}" type="slidenum">
              <a:rPr lang="fr-CH" altLang="en-US" sz="1200"/>
              <a:pPr/>
              <a:t>74</a:t>
            </a:fld>
            <a:endParaRPr lang="fr-CH" altLang="en-US" sz="1200"/>
          </a:p>
        </p:txBody>
      </p:sp>
      <p:sp>
        <p:nvSpPr>
          <p:cNvPr id="46083" name="Rectangle 1026">
            <a:extLst>
              <a:ext uri="{FF2B5EF4-FFF2-40B4-BE49-F238E27FC236}">
                <a16:creationId xmlns:a16="http://schemas.microsoft.com/office/drawing/2014/main" id="{41052374-4261-4F56-919A-3FB6FEC957D8}"/>
              </a:ext>
            </a:extLst>
          </p:cNvPr>
          <p:cNvSpPr>
            <a:spLocks noGrp="1" noRot="1" noChangeAspect="1" noChangeArrowheads="1" noTextEdit="1"/>
          </p:cNvSpPr>
          <p:nvPr>
            <p:ph type="sldImg"/>
          </p:nvPr>
        </p:nvSpPr>
        <p:spPr>
          <a:ln/>
        </p:spPr>
      </p:sp>
      <p:sp>
        <p:nvSpPr>
          <p:cNvPr id="46084" name="Rectangle 1027">
            <a:extLst>
              <a:ext uri="{FF2B5EF4-FFF2-40B4-BE49-F238E27FC236}">
                <a16:creationId xmlns:a16="http://schemas.microsoft.com/office/drawing/2014/main" id="{B763770B-3B20-4546-BA73-1D3717CF59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extLst>
      <p:ext uri="{BB962C8B-B14F-4D97-AF65-F5344CB8AC3E}">
        <p14:creationId xmlns:p14="http://schemas.microsoft.com/office/powerpoint/2010/main" val="23228714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a:extLst>
              <a:ext uri="{FF2B5EF4-FFF2-40B4-BE49-F238E27FC236}">
                <a16:creationId xmlns:a16="http://schemas.microsoft.com/office/drawing/2014/main" id="{CE008A6F-9DDF-477C-A1FC-224781D220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5881B7-9E9B-4C0F-9C0C-14F6E3D5A7E7}" type="slidenum">
              <a:rPr lang="fr-CH" altLang="en-US" sz="1200"/>
              <a:pPr/>
              <a:t>75</a:t>
            </a:fld>
            <a:endParaRPr lang="fr-CH" altLang="en-US" sz="1200"/>
          </a:p>
        </p:txBody>
      </p:sp>
      <p:sp>
        <p:nvSpPr>
          <p:cNvPr id="50179" name="Rectangle 2">
            <a:extLst>
              <a:ext uri="{FF2B5EF4-FFF2-40B4-BE49-F238E27FC236}">
                <a16:creationId xmlns:a16="http://schemas.microsoft.com/office/drawing/2014/main" id="{DF4D3203-374B-4A57-AF35-6832BE088A47}"/>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E902D494-5286-45C7-B81E-845FC8AA3E2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dirty="0"/>
          </a:p>
        </p:txBody>
      </p:sp>
    </p:spTree>
    <p:extLst>
      <p:ext uri="{BB962C8B-B14F-4D97-AF65-F5344CB8AC3E}">
        <p14:creationId xmlns:p14="http://schemas.microsoft.com/office/powerpoint/2010/main" val="27593029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E89F8AE9-9459-CE42-9812-753813584964}" type="slidenum">
              <a:rPr lang="fr-FR" smtClean="0"/>
              <a:pPr/>
              <a:t>76</a:t>
            </a:fld>
            <a:endParaRPr lang="fr-FR"/>
          </a:p>
        </p:txBody>
      </p:sp>
    </p:spTree>
    <p:extLst>
      <p:ext uri="{BB962C8B-B14F-4D97-AF65-F5344CB8AC3E}">
        <p14:creationId xmlns:p14="http://schemas.microsoft.com/office/powerpoint/2010/main" val="2969434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a:p>
            <a:r>
              <a:rPr lang="en-CA" sz="1400" b="1" u="sng" kern="1200" dirty="0" err="1">
                <a:solidFill>
                  <a:schemeClr val="tx1"/>
                </a:solidFill>
                <a:effectLst/>
                <a:latin typeface="+mn-lt"/>
                <a:ea typeface="+mn-ea"/>
                <a:cs typeface="+mn-cs"/>
              </a:rPr>
              <a:t>Demandez</a:t>
            </a:r>
            <a:r>
              <a:rPr lang="en-CA" sz="1400" b="1" u="sng" kern="1200" dirty="0">
                <a:solidFill>
                  <a:schemeClr val="tx1"/>
                </a:solidFill>
                <a:effectLst/>
                <a:latin typeface="+mn-lt"/>
                <a:ea typeface="+mn-ea"/>
                <a:cs typeface="+mn-cs"/>
              </a:rPr>
              <a:t> à </a:t>
            </a:r>
            <a:r>
              <a:rPr lang="en-CA" sz="1400" b="1" u="sng" kern="1200" dirty="0" err="1">
                <a:solidFill>
                  <a:schemeClr val="tx1"/>
                </a:solidFill>
                <a:effectLst/>
                <a:latin typeface="+mn-lt"/>
                <a:ea typeface="+mn-ea"/>
                <a:cs typeface="+mn-cs"/>
              </a:rPr>
              <a:t>l’audience</a:t>
            </a:r>
            <a:r>
              <a:rPr lang="en-CA" sz="1400" b="1" u="sng"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si</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ce</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cas</a:t>
            </a:r>
            <a:r>
              <a:rPr lang="en-CA" sz="1200" kern="1200" dirty="0">
                <a:solidFill>
                  <a:schemeClr val="tx1"/>
                </a:solidFill>
                <a:effectLst/>
                <a:latin typeface="+mn-lt"/>
                <a:ea typeface="+mn-ea"/>
                <a:cs typeface="+mn-cs"/>
              </a:rPr>
              <a:t> patient reflate la </a:t>
            </a:r>
            <a:r>
              <a:rPr lang="en-CA" sz="1200" kern="1200" dirty="0" err="1">
                <a:solidFill>
                  <a:schemeClr val="tx1"/>
                </a:solidFill>
                <a:effectLst/>
                <a:latin typeface="+mn-lt"/>
                <a:ea typeface="+mn-ea"/>
                <a:cs typeface="+mn-cs"/>
              </a:rPr>
              <a:t>réalité</a:t>
            </a:r>
            <a:r>
              <a:rPr lang="en-CA" sz="1200" kern="1200" dirty="0">
                <a:solidFill>
                  <a:schemeClr val="tx1"/>
                </a:solidFill>
                <a:effectLst/>
                <a:latin typeface="+mn-lt"/>
                <a:ea typeface="+mn-ea"/>
                <a:cs typeface="+mn-cs"/>
              </a:rPr>
              <a:t> de </a:t>
            </a:r>
            <a:r>
              <a:rPr lang="en-CA" sz="1200" kern="1200" dirty="0" err="1">
                <a:solidFill>
                  <a:schemeClr val="tx1"/>
                </a:solidFill>
                <a:effectLst/>
                <a:latin typeface="+mn-lt"/>
                <a:ea typeface="+mn-ea"/>
                <a:cs typeface="+mn-cs"/>
              </a:rPr>
              <a:t>leurs</a:t>
            </a:r>
            <a:r>
              <a:rPr lang="en-CA" sz="1200" kern="1200" dirty="0">
                <a:solidFill>
                  <a:schemeClr val="tx1"/>
                </a:solidFill>
                <a:effectLst/>
                <a:latin typeface="+mn-lt"/>
                <a:ea typeface="+mn-ea"/>
                <a:cs typeface="+mn-cs"/>
              </a:rPr>
              <a:t> patients</a:t>
            </a:r>
          </a:p>
          <a:p>
            <a:endParaRPr lang="en-CA" sz="1200" kern="1200" dirty="0">
              <a:solidFill>
                <a:schemeClr val="tx1"/>
              </a:solidFill>
              <a:effectLst/>
              <a:latin typeface="+mn-lt"/>
              <a:ea typeface="+mn-ea"/>
              <a:cs typeface="+mn-cs"/>
            </a:endParaRPr>
          </a:p>
          <a:p>
            <a:pPr marL="228600" indent="-228600">
              <a:buAutoNum type="arabicPeriod"/>
            </a:pPr>
            <a:r>
              <a:rPr lang="fr-CA" sz="1200" kern="1200" dirty="0">
                <a:solidFill>
                  <a:schemeClr val="tx1"/>
                </a:solidFill>
                <a:effectLst/>
                <a:latin typeface="+mn-lt"/>
                <a:ea typeface="+mn-ea"/>
                <a:cs typeface="+mn-cs"/>
              </a:rPr>
              <a:t>Ça ressemble à un grand nombre de mes patients</a:t>
            </a:r>
          </a:p>
          <a:p>
            <a:pPr marL="228600" indent="-228600">
              <a:buAutoNum type="arabicPeriod"/>
            </a:pPr>
            <a:r>
              <a:rPr lang="fr-CA" sz="1200" kern="1200" dirty="0">
                <a:solidFill>
                  <a:schemeClr val="tx1"/>
                </a:solidFill>
                <a:effectLst/>
                <a:latin typeface="+mn-lt"/>
                <a:ea typeface="+mn-ea"/>
                <a:cs typeface="+mn-cs"/>
              </a:rPr>
              <a:t>Je vois occasionnellement ce type de patients dans ma pratique</a:t>
            </a:r>
          </a:p>
          <a:p>
            <a:pPr marL="228600" indent="-228600">
              <a:buAutoNum type="arabicPeriod"/>
            </a:pPr>
            <a:r>
              <a:rPr lang="fr-CA" sz="1200" kern="1200" dirty="0">
                <a:solidFill>
                  <a:schemeClr val="tx1"/>
                </a:solidFill>
                <a:effectLst/>
                <a:latin typeface="+mn-lt"/>
                <a:ea typeface="+mn-ea"/>
                <a:cs typeface="+mn-cs"/>
              </a:rPr>
              <a:t>Je vois rarement ce type de patients dans ma pratique</a:t>
            </a:r>
          </a:p>
          <a:p>
            <a:pPr marL="0" indent="0">
              <a:buNone/>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Application “Poll Everywhere” </a:t>
            </a:r>
            <a:r>
              <a:rPr lang="en-CA" sz="1200" b="0" i="0" kern="1200" dirty="0" err="1">
                <a:solidFill>
                  <a:schemeClr val="tx1"/>
                </a:solidFill>
                <a:effectLst/>
                <a:latin typeface="+mn-lt"/>
                <a:ea typeface="+mn-ea"/>
                <a:cs typeface="+mn-cs"/>
              </a:rPr>
              <a:t>si</a:t>
            </a:r>
            <a:r>
              <a:rPr lang="en-CA" sz="1200" b="0" i="0" kern="1200" dirty="0">
                <a:solidFill>
                  <a:schemeClr val="tx1"/>
                </a:solidFill>
                <a:effectLst/>
                <a:latin typeface="+mn-lt"/>
                <a:ea typeface="+mn-ea"/>
                <a:cs typeface="+mn-cs"/>
              </a:rPr>
              <a:t> le </a:t>
            </a:r>
            <a:r>
              <a:rPr lang="en-CA" sz="1200" b="0" i="0" kern="1200" dirty="0" err="1">
                <a:solidFill>
                  <a:schemeClr val="tx1"/>
                </a:solidFill>
                <a:effectLst/>
                <a:latin typeface="+mn-lt"/>
                <a:ea typeface="+mn-ea"/>
                <a:cs typeface="+mn-cs"/>
              </a:rPr>
              <a:t>conférencier</a:t>
            </a:r>
            <a:r>
              <a:rPr lang="en-CA" sz="1200" b="0" i="0" kern="1200" dirty="0">
                <a:solidFill>
                  <a:schemeClr val="tx1"/>
                </a:solidFill>
                <a:effectLst/>
                <a:latin typeface="+mn-lt"/>
                <a:ea typeface="+mn-ea"/>
                <a:cs typeface="+mn-cs"/>
              </a:rPr>
              <a:t> utilise </a:t>
            </a:r>
            <a:r>
              <a:rPr lang="en-CA" sz="1200" b="0" i="0" kern="1200" dirty="0" err="1">
                <a:solidFill>
                  <a:schemeClr val="tx1"/>
                </a:solidFill>
                <a:effectLst/>
                <a:latin typeface="+mn-lt"/>
                <a:ea typeface="+mn-ea"/>
                <a:cs typeface="+mn-cs"/>
              </a:rPr>
              <a:t>cette</a:t>
            </a:r>
            <a:r>
              <a:rPr lang="en-CA" sz="1200" b="0" i="0" kern="1200" dirty="0">
                <a:solidFill>
                  <a:schemeClr val="tx1"/>
                </a:solidFill>
                <a:effectLst/>
                <a:latin typeface="+mn-lt"/>
                <a:ea typeface="+mn-ea"/>
                <a:cs typeface="+mn-cs"/>
              </a:rPr>
              <a:t> application </a:t>
            </a:r>
            <a:r>
              <a:rPr lang="en-CA" sz="1200" b="0" i="0" kern="1200" dirty="0" err="1">
                <a:solidFill>
                  <a:schemeClr val="tx1"/>
                </a:solidFill>
                <a:effectLst/>
                <a:latin typeface="+mn-lt"/>
                <a:ea typeface="+mn-ea"/>
                <a:cs typeface="+mn-cs"/>
              </a:rPr>
              <a:t>application</a:t>
            </a:r>
            <a:r>
              <a:rPr lang="en-CA" sz="1200" b="0" i="0" kern="1200" dirty="0">
                <a:solidFill>
                  <a:schemeClr val="tx1"/>
                </a:solidFill>
                <a:effectLst/>
                <a:latin typeface="+mn-lt"/>
                <a:ea typeface="+mn-ea"/>
                <a:cs typeface="+mn-cs"/>
              </a:rPr>
              <a:t>   </a:t>
            </a:r>
            <a:r>
              <a:rPr lang="en-CA" sz="1600" b="1" i="0" kern="1200" dirty="0">
                <a:solidFill>
                  <a:schemeClr val="tx1"/>
                </a:solidFill>
                <a:effectLst/>
                <a:latin typeface="+mn-lt"/>
                <a:ea typeface="+mn-ea"/>
                <a:cs typeface="+mn-cs"/>
              </a:rPr>
              <a:t> OU  </a:t>
            </a:r>
            <a:r>
              <a:rPr lang="en-CA" sz="1200" b="0" i="0" kern="1200" dirty="0" err="1">
                <a:solidFill>
                  <a:schemeClr val="tx1"/>
                </a:solidFill>
                <a:effectLst/>
                <a:latin typeface="+mn-lt"/>
                <a:ea typeface="+mn-ea"/>
                <a:cs typeface="+mn-cs"/>
              </a:rPr>
              <a:t>juste</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en</a:t>
            </a:r>
            <a:r>
              <a:rPr lang="en-CA" sz="1200" b="0" i="0" kern="1200" dirty="0">
                <a:solidFill>
                  <a:schemeClr val="tx1"/>
                </a:solidFill>
                <a:effectLst/>
                <a:latin typeface="+mn-lt"/>
                <a:ea typeface="+mn-ea"/>
                <a:cs typeface="+mn-cs"/>
              </a:rPr>
              <a:t> demandant à </a:t>
            </a:r>
            <a:r>
              <a:rPr lang="en-CA" sz="1200" b="0" i="0" kern="1200" dirty="0" err="1">
                <a:solidFill>
                  <a:schemeClr val="tx1"/>
                </a:solidFill>
                <a:effectLst/>
                <a:latin typeface="+mn-lt"/>
                <a:ea typeface="+mn-ea"/>
                <a:cs typeface="+mn-cs"/>
              </a:rPr>
              <a:t>l’audience</a:t>
            </a:r>
            <a:r>
              <a:rPr lang="en-CA" sz="1200" b="0" i="0" kern="1200" dirty="0">
                <a:solidFill>
                  <a:schemeClr val="tx1"/>
                </a:solidFill>
                <a:effectLst/>
                <a:latin typeface="+mn-lt"/>
                <a:ea typeface="+mn-ea"/>
                <a:cs typeface="+mn-cs"/>
              </a:rPr>
              <a:t> de voter sur le ‘chat’ qui sera </a:t>
            </a:r>
            <a:r>
              <a:rPr lang="en-CA" sz="1200" b="0" i="0" kern="1200" dirty="0" err="1">
                <a:solidFill>
                  <a:schemeClr val="tx1"/>
                </a:solidFill>
                <a:effectLst/>
                <a:latin typeface="+mn-lt"/>
                <a:ea typeface="+mn-ea"/>
                <a:cs typeface="+mn-cs"/>
              </a:rPr>
              <a:t>utilisé</a:t>
            </a:r>
            <a:r>
              <a:rPr lang="en-CA" sz="1200" b="0" i="0" kern="1200" dirty="0">
                <a:solidFill>
                  <a:schemeClr val="tx1"/>
                </a:solidFill>
                <a:effectLst/>
                <a:latin typeface="+mn-lt"/>
                <a:ea typeface="+mn-ea"/>
                <a:cs typeface="+mn-cs"/>
              </a:rPr>
              <a:t> sur la </a:t>
            </a:r>
            <a:r>
              <a:rPr lang="en-CA" sz="1200" b="0" i="0" kern="1200" dirty="0" err="1">
                <a:solidFill>
                  <a:schemeClr val="tx1"/>
                </a:solidFill>
                <a:effectLst/>
                <a:latin typeface="+mn-lt"/>
                <a:ea typeface="+mn-ea"/>
                <a:cs typeface="+mn-cs"/>
              </a:rPr>
              <a:t>plateforme</a:t>
            </a:r>
            <a:r>
              <a:rPr lang="en-CA" sz="1200" b="0" i="0" kern="1200" dirty="0">
                <a:solidFill>
                  <a:schemeClr val="tx1"/>
                </a:solidFill>
                <a:effectLst/>
                <a:latin typeface="+mn-lt"/>
                <a:ea typeface="+mn-ea"/>
                <a:cs typeface="+mn-cs"/>
              </a:rPr>
              <a:t> du local.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endParaRPr lang="en-CA" b="0" dirty="0"/>
          </a:p>
          <a:p>
            <a:endParaRPr lang="fr-FR" dirty="0"/>
          </a:p>
        </p:txBody>
      </p:sp>
      <p:sp>
        <p:nvSpPr>
          <p:cNvPr id="4" name="Espace réservé du numéro de diapositive 3"/>
          <p:cNvSpPr>
            <a:spLocks noGrp="1"/>
          </p:cNvSpPr>
          <p:nvPr>
            <p:ph type="sldNum" sz="quarter" idx="5"/>
          </p:nvPr>
        </p:nvSpPr>
        <p:spPr/>
        <p:txBody>
          <a:bodyPr/>
          <a:lstStyle/>
          <a:p>
            <a:fld id="{649F0CC9-7BAE-A24E-8CAD-06BA444E8300}" type="slidenum">
              <a:rPr lang="fr-FR" smtClean="0"/>
              <a:pPr/>
              <a:t>9</a:t>
            </a:fld>
            <a:endParaRPr lang="fr-FR"/>
          </a:p>
        </p:txBody>
      </p:sp>
    </p:spTree>
    <p:extLst>
      <p:ext uri="{BB962C8B-B14F-4D97-AF65-F5344CB8AC3E}">
        <p14:creationId xmlns:p14="http://schemas.microsoft.com/office/powerpoint/2010/main" val="3443770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Le calcul (à cette patiente) pour une HF présumée serait de 6,22.  Bien que ses HDL à 1,84 ne soient possiblement pas réalistes pour son âge, il est probable que ce chiffre soit relié à sa consommation d’alcool; c’est une possibilité. </a:t>
            </a: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Quels étaient ses LDL sans traitement?  Ceci apporterait un diagnostic ‘présomptif’ d’hypercholestérolémie familiale.</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Après cela, il serait possible de savoir l’âge à laquelle elle a eu son événement cardiovasculaire pour pouvoir apporter un diagnostic définitif.</a:t>
            </a:r>
            <a:endParaRPr lang="en-CA" sz="1200" kern="1200" dirty="0">
              <a:solidFill>
                <a:schemeClr val="tx1"/>
              </a:solidFill>
              <a:effectLst/>
              <a:latin typeface="+mn-lt"/>
              <a:ea typeface="+mn-ea"/>
              <a:cs typeface="+mn-cs"/>
            </a:endParaRP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err="1"/>
              <a:t>Demandez</a:t>
            </a:r>
            <a:r>
              <a:rPr lang="en-CA" b="1" dirty="0"/>
              <a:t> à </a:t>
            </a:r>
            <a:r>
              <a:rPr lang="en-CA" b="1" dirty="0" err="1"/>
              <a:t>l’audience</a:t>
            </a:r>
            <a:r>
              <a:rPr lang="en-CA" b="1" dirty="0"/>
              <a:t> </a:t>
            </a:r>
            <a:r>
              <a:rPr lang="en-CA" dirty="0" err="1"/>
              <a:t>si</a:t>
            </a:r>
            <a:r>
              <a:rPr lang="en-CA" dirty="0"/>
              <a:t> </a:t>
            </a:r>
            <a:r>
              <a:rPr lang="en-CA" dirty="0" err="1"/>
              <a:t>ce</a:t>
            </a:r>
            <a:r>
              <a:rPr lang="en-CA" dirty="0"/>
              <a:t> </a:t>
            </a:r>
            <a:r>
              <a:rPr lang="en-CA" dirty="0" err="1"/>
              <a:t>cas</a:t>
            </a:r>
            <a:r>
              <a:rPr lang="en-CA" dirty="0"/>
              <a:t> </a:t>
            </a:r>
            <a:r>
              <a:rPr lang="en-CA" dirty="0" err="1"/>
              <a:t>réflète</a:t>
            </a:r>
            <a:r>
              <a:rPr lang="en-CA" dirty="0"/>
              <a:t> </a:t>
            </a:r>
            <a:r>
              <a:rPr lang="en-CA" dirty="0" err="1"/>
              <a:t>leur</a:t>
            </a:r>
            <a:r>
              <a:rPr lang="en-CA" dirty="0"/>
              <a:t> </a:t>
            </a:r>
            <a:r>
              <a:rPr lang="en-CA" dirty="0" err="1"/>
              <a:t>pratique</a:t>
            </a:r>
            <a:r>
              <a:rPr lang="en-CA" dirty="0"/>
              <a:t> </a:t>
            </a:r>
            <a:r>
              <a:rPr lang="en-CA" dirty="0" err="1"/>
              <a:t>clinique</a:t>
            </a:r>
            <a:r>
              <a:rPr lang="en-CA" dirty="0"/>
              <a:t> </a:t>
            </a:r>
            <a:r>
              <a:rPr lang="en-CA" sz="1200" b="0" i="0" kern="1200" dirty="0" err="1">
                <a:solidFill>
                  <a:schemeClr val="tx1"/>
                </a:solidFill>
                <a:effectLst/>
                <a:latin typeface="+mn-lt"/>
                <a:ea typeface="+mn-ea"/>
                <a:cs typeface="+mn-cs"/>
              </a:rPr>
              <a:t>en</a:t>
            </a:r>
            <a:r>
              <a:rPr lang="en-CA" sz="1200" b="0" i="0" kern="1200" dirty="0">
                <a:solidFill>
                  <a:schemeClr val="tx1"/>
                </a:solidFill>
                <a:effectLst/>
                <a:latin typeface="+mn-lt"/>
                <a:ea typeface="+mn-ea"/>
                <a:cs typeface="+mn-cs"/>
              </a:rPr>
              <a:t> demandant à </a:t>
            </a:r>
            <a:r>
              <a:rPr lang="en-CA" sz="1200" b="0" i="0" kern="1200" dirty="0" err="1">
                <a:solidFill>
                  <a:schemeClr val="tx1"/>
                </a:solidFill>
                <a:effectLst/>
                <a:latin typeface="+mn-lt"/>
                <a:ea typeface="+mn-ea"/>
                <a:cs typeface="+mn-cs"/>
              </a:rPr>
              <a:t>l’audience</a:t>
            </a:r>
            <a:r>
              <a:rPr lang="en-CA" sz="1200" b="0" i="0" kern="1200" dirty="0">
                <a:solidFill>
                  <a:schemeClr val="tx1"/>
                </a:solidFill>
                <a:effectLst/>
                <a:latin typeface="+mn-lt"/>
                <a:ea typeface="+mn-ea"/>
                <a:cs typeface="+mn-cs"/>
              </a:rPr>
              <a:t> de voter sur le ‘chat’ qui sera </a:t>
            </a:r>
            <a:r>
              <a:rPr lang="en-CA" sz="1200" b="0" i="0" kern="1200" dirty="0" err="1">
                <a:solidFill>
                  <a:schemeClr val="tx1"/>
                </a:solidFill>
                <a:effectLst/>
                <a:latin typeface="+mn-lt"/>
                <a:ea typeface="+mn-ea"/>
                <a:cs typeface="+mn-cs"/>
              </a:rPr>
              <a:t>utilisé</a:t>
            </a:r>
            <a:r>
              <a:rPr lang="en-CA" sz="1200" b="0" i="0" kern="1200" dirty="0">
                <a:solidFill>
                  <a:schemeClr val="tx1"/>
                </a:solidFill>
                <a:effectLst/>
                <a:latin typeface="+mn-lt"/>
                <a:ea typeface="+mn-ea"/>
                <a:cs typeface="+mn-cs"/>
              </a:rPr>
              <a:t> sur la </a:t>
            </a:r>
            <a:r>
              <a:rPr lang="en-CA" sz="1200" b="0" i="0" kern="1200" dirty="0" err="1">
                <a:solidFill>
                  <a:schemeClr val="tx1"/>
                </a:solidFill>
                <a:effectLst/>
                <a:latin typeface="+mn-lt"/>
                <a:ea typeface="+mn-ea"/>
                <a:cs typeface="+mn-cs"/>
              </a:rPr>
              <a:t>plateforme</a:t>
            </a:r>
            <a:r>
              <a:rPr lang="en-CA" sz="1200" b="0" i="0" kern="1200" dirty="0">
                <a:solidFill>
                  <a:schemeClr val="tx1"/>
                </a:solidFill>
                <a:effectLst/>
                <a:latin typeface="+mn-lt"/>
                <a:ea typeface="+mn-ea"/>
                <a:cs typeface="+mn-cs"/>
              </a:rPr>
              <a:t> du local.</a:t>
            </a:r>
            <a:endParaRPr lang="en-CA"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pPr marL="228600" indent="-228600">
              <a:buAutoNum type="arabicPeriod"/>
            </a:pPr>
            <a:r>
              <a:rPr lang="fr-CA" sz="1200" kern="1200" dirty="0">
                <a:solidFill>
                  <a:schemeClr val="tx1"/>
                </a:solidFill>
                <a:effectLst/>
                <a:latin typeface="+mn-lt"/>
                <a:ea typeface="+mn-ea"/>
                <a:cs typeface="+mn-cs"/>
              </a:rPr>
              <a:t>Ça ressemble à un grand nombre de mes patients</a:t>
            </a:r>
          </a:p>
          <a:p>
            <a:pPr marL="228600" indent="-228600">
              <a:buAutoNum type="arabicPeriod"/>
            </a:pPr>
            <a:r>
              <a:rPr lang="fr-CA" sz="1200" kern="1200" dirty="0">
                <a:solidFill>
                  <a:schemeClr val="tx1"/>
                </a:solidFill>
                <a:effectLst/>
                <a:latin typeface="+mn-lt"/>
                <a:ea typeface="+mn-ea"/>
                <a:cs typeface="+mn-cs"/>
              </a:rPr>
              <a:t>Je vois occasionnellement ce type de patients dans ma pratique</a:t>
            </a:r>
          </a:p>
          <a:p>
            <a:pPr marL="228600" indent="-228600">
              <a:buAutoNum type="arabicPeriod"/>
            </a:pPr>
            <a:r>
              <a:rPr lang="fr-CA" sz="1200" kern="1200" dirty="0">
                <a:solidFill>
                  <a:schemeClr val="tx1"/>
                </a:solidFill>
                <a:effectLst/>
                <a:latin typeface="+mn-lt"/>
                <a:ea typeface="+mn-ea"/>
                <a:cs typeface="+mn-cs"/>
              </a:rPr>
              <a:t>Je vois rarement ce type de patients dans ma pratique</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Application “Poll Everywhere” </a:t>
            </a:r>
            <a:r>
              <a:rPr lang="en-CA" sz="1200" b="0" i="0" kern="1200" dirty="0" err="1">
                <a:solidFill>
                  <a:schemeClr val="tx1"/>
                </a:solidFill>
                <a:effectLst/>
                <a:latin typeface="+mn-lt"/>
                <a:ea typeface="+mn-ea"/>
                <a:cs typeface="+mn-cs"/>
              </a:rPr>
              <a:t>si</a:t>
            </a:r>
            <a:r>
              <a:rPr lang="en-CA" sz="1200" b="0" i="0" kern="1200" dirty="0">
                <a:solidFill>
                  <a:schemeClr val="tx1"/>
                </a:solidFill>
                <a:effectLst/>
                <a:latin typeface="+mn-lt"/>
                <a:ea typeface="+mn-ea"/>
                <a:cs typeface="+mn-cs"/>
              </a:rPr>
              <a:t> le </a:t>
            </a:r>
            <a:r>
              <a:rPr lang="en-CA" sz="1200" b="0" i="0" kern="1200" dirty="0" err="1">
                <a:solidFill>
                  <a:schemeClr val="tx1"/>
                </a:solidFill>
                <a:effectLst/>
                <a:latin typeface="+mn-lt"/>
                <a:ea typeface="+mn-ea"/>
                <a:cs typeface="+mn-cs"/>
              </a:rPr>
              <a:t>conférencier</a:t>
            </a:r>
            <a:r>
              <a:rPr lang="en-CA" sz="1200" b="0" i="0" kern="1200" dirty="0">
                <a:solidFill>
                  <a:schemeClr val="tx1"/>
                </a:solidFill>
                <a:effectLst/>
                <a:latin typeface="+mn-lt"/>
                <a:ea typeface="+mn-ea"/>
                <a:cs typeface="+mn-cs"/>
              </a:rPr>
              <a:t> utilise </a:t>
            </a:r>
            <a:r>
              <a:rPr lang="en-CA" sz="1200" b="0" i="0" kern="1200" dirty="0" err="1">
                <a:solidFill>
                  <a:schemeClr val="tx1"/>
                </a:solidFill>
                <a:effectLst/>
                <a:latin typeface="+mn-lt"/>
                <a:ea typeface="+mn-ea"/>
                <a:cs typeface="+mn-cs"/>
              </a:rPr>
              <a:t>cette</a:t>
            </a:r>
            <a:r>
              <a:rPr lang="en-CA" sz="1200" b="0" i="0" kern="1200" dirty="0">
                <a:solidFill>
                  <a:schemeClr val="tx1"/>
                </a:solidFill>
                <a:effectLst/>
                <a:latin typeface="+mn-lt"/>
                <a:ea typeface="+mn-ea"/>
                <a:cs typeface="+mn-cs"/>
              </a:rPr>
              <a:t> application </a:t>
            </a:r>
          </a:p>
          <a:p>
            <a:endParaRPr lang="en-CA" b="0"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endParaRPr lang="en-CA" dirty="0"/>
          </a:p>
          <a:p>
            <a:endParaRPr lang="fr-FR" dirty="0"/>
          </a:p>
        </p:txBody>
      </p:sp>
      <p:sp>
        <p:nvSpPr>
          <p:cNvPr id="4" name="Espace réservé du numéro de diapositive 3"/>
          <p:cNvSpPr>
            <a:spLocks noGrp="1"/>
          </p:cNvSpPr>
          <p:nvPr>
            <p:ph type="sldNum" sz="quarter" idx="5"/>
          </p:nvPr>
        </p:nvSpPr>
        <p:spPr/>
        <p:txBody>
          <a:bodyPr/>
          <a:lstStyle/>
          <a:p>
            <a:fld id="{649F0CC9-7BAE-A24E-8CAD-06BA444E8300}" type="slidenum">
              <a:rPr lang="fr-FR" smtClean="0"/>
              <a:pPr/>
              <a:t>10</a:t>
            </a:fld>
            <a:endParaRPr lang="fr-FR"/>
          </a:p>
        </p:txBody>
      </p:sp>
    </p:spTree>
    <p:extLst>
      <p:ext uri="{BB962C8B-B14F-4D97-AF65-F5344CB8AC3E}">
        <p14:creationId xmlns:p14="http://schemas.microsoft.com/office/powerpoint/2010/main" val="99986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F847C-7673-644F-B4C1-E2E17811FDB1}"/>
              </a:ext>
            </a:extLst>
          </p:cNvPr>
          <p:cNvSpPr>
            <a:spLocks noGrp="1"/>
          </p:cNvSpPr>
          <p:nvPr>
            <p:ph type="ctrTitle"/>
          </p:nvPr>
        </p:nvSpPr>
        <p:spPr>
          <a:xfrm>
            <a:off x="515470" y="2571750"/>
            <a:ext cx="8431306" cy="810932"/>
          </a:xfrm>
          <a:prstGeom prst="rect">
            <a:avLst/>
          </a:prstGeom>
          <a:effectLst>
            <a:outerShdw blurRad="76200" dist="50800" dir="2700000" algn="tl" rotWithShape="0">
              <a:prstClr val="black">
                <a:alpha val="75000"/>
              </a:prstClr>
            </a:outerShdw>
          </a:effectLst>
        </p:spPr>
        <p:txBody>
          <a:bodyPr anchor="b"/>
          <a:lstStyle>
            <a:lvl1pPr algn="ctr">
              <a:defRPr sz="4800" b="0" i="0">
                <a:solidFill>
                  <a:schemeClr val="bg1"/>
                </a:solidFill>
                <a:latin typeface="+mj-lt"/>
                <a:cs typeface="Arial Narrow" panose="020B0604020202020204" pitchFamily="34" charset="0"/>
              </a:defRPr>
            </a:lvl1pPr>
          </a:lstStyle>
          <a:p>
            <a:r>
              <a:rPr lang="fr-CA"/>
              <a:t>Modifier le style du titre</a:t>
            </a:r>
            <a:endParaRPr dirty="0"/>
          </a:p>
        </p:txBody>
      </p:sp>
      <p:sp>
        <p:nvSpPr>
          <p:cNvPr id="3" name="Subtitle 2">
            <a:extLst>
              <a:ext uri="{FF2B5EF4-FFF2-40B4-BE49-F238E27FC236}">
                <a16:creationId xmlns:a16="http://schemas.microsoft.com/office/drawing/2014/main" id="{95AC5DBA-38E0-0644-A5FF-E134625D234C}"/>
              </a:ext>
            </a:extLst>
          </p:cNvPr>
          <p:cNvSpPr>
            <a:spLocks noGrp="1"/>
          </p:cNvSpPr>
          <p:nvPr>
            <p:ph type="subTitle" idx="1"/>
          </p:nvPr>
        </p:nvSpPr>
        <p:spPr>
          <a:xfrm>
            <a:off x="515470" y="3452533"/>
            <a:ext cx="8431306" cy="810932"/>
          </a:xfrm>
          <a:prstGeom prst="rect">
            <a:avLst/>
          </a:prstGeom>
          <a:effectLst>
            <a:outerShdw blurRad="76200" dist="50800" dir="2700000" algn="tl" rotWithShape="0">
              <a:prstClr val="black">
                <a:alpha val="75000"/>
              </a:prstClr>
            </a:outerShdw>
          </a:effectLst>
        </p:spPr>
        <p:txBody>
          <a:bodyPr/>
          <a:lstStyle>
            <a:lvl1pPr marL="0" indent="0" algn="ctr">
              <a:buNone/>
              <a:defRPr sz="4800" b="1" i="0">
                <a:solidFill>
                  <a:schemeClr val="bg1"/>
                </a:solidFill>
                <a:latin typeface="+mj-lt"/>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dirty="0"/>
          </a:p>
        </p:txBody>
      </p:sp>
    </p:spTree>
    <p:extLst>
      <p:ext uri="{BB962C8B-B14F-4D97-AF65-F5344CB8AC3E}">
        <p14:creationId xmlns:p14="http://schemas.microsoft.com/office/powerpoint/2010/main" val="21581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993" y="182067"/>
            <a:ext cx="8525163" cy="709829"/>
          </a:xfrm>
        </p:spPr>
        <p:txBody>
          <a:bodyPr anchor="t" anchorCtr="0">
            <a:normAutofit/>
          </a:bodyPr>
          <a:lstStyle>
            <a:lvl1pPr>
              <a:defRPr sz="3000">
                <a:solidFill>
                  <a:schemeClr val="accent4"/>
                </a:solidFill>
                <a:latin typeface="+mn-lt"/>
              </a:defRPr>
            </a:lvl1pPr>
          </a:lstStyle>
          <a:p>
            <a:r>
              <a:rPr lang="en-US" dirty="0"/>
              <a:t>Click to edit Master title style</a:t>
            </a:r>
          </a:p>
        </p:txBody>
      </p:sp>
      <p:sp>
        <p:nvSpPr>
          <p:cNvPr id="4" name="Date Placeholder 3"/>
          <p:cNvSpPr>
            <a:spLocks noGrp="1"/>
          </p:cNvSpPr>
          <p:nvPr>
            <p:ph type="dt" sz="half" idx="10"/>
          </p:nvPr>
        </p:nvSpPr>
        <p:spPr/>
        <p:txBody>
          <a:bodyPr/>
          <a:lstStyle/>
          <a:p>
            <a:fld id="{36C83B88-E896-404C-88CD-BB988B0389C3}" type="datetimeFigureOut">
              <a:rPr lang="en-CA" smtClean="0">
                <a:solidFill>
                  <a:prstClr val="black">
                    <a:tint val="75000"/>
                  </a:prstClr>
                </a:solidFill>
              </a:rPr>
              <a:pPr/>
              <a:t>2024-05-09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0AEFDB2-0BEA-46E9-AA0B-9FFBF3845261}" type="slidenum">
              <a:rPr lang="en-CA" smtClean="0">
                <a:solidFill>
                  <a:prstClr val="black">
                    <a:tint val="75000"/>
                  </a:prstClr>
                </a:solidFill>
              </a:rPr>
              <a:pPr/>
              <a:t>‹N°›</a:t>
            </a:fld>
            <a:endParaRPr lang="en-CA">
              <a:solidFill>
                <a:prstClr val="black">
                  <a:tint val="75000"/>
                </a:prstClr>
              </a:solidFill>
            </a:endParaRPr>
          </a:p>
        </p:txBody>
      </p:sp>
      <p:sp>
        <p:nvSpPr>
          <p:cNvPr id="9" name="Text Placeholder 8"/>
          <p:cNvSpPr>
            <a:spLocks noGrp="1"/>
          </p:cNvSpPr>
          <p:nvPr>
            <p:ph type="body" sz="quarter" idx="13"/>
          </p:nvPr>
        </p:nvSpPr>
        <p:spPr>
          <a:xfrm>
            <a:off x="323561" y="4767269"/>
            <a:ext cx="8524875" cy="273844"/>
          </a:xfrm>
        </p:spPr>
        <p:txBody>
          <a:bodyPr anchor="b" anchorCtr="0"/>
          <a:lstStyle>
            <a:lvl1pPr marL="0" indent="0">
              <a:spcBef>
                <a:spcPts val="0"/>
              </a:spcBef>
              <a:spcAft>
                <a:spcPts val="0"/>
              </a:spcAft>
              <a:buNone/>
              <a:defRPr sz="825">
                <a:solidFill>
                  <a:schemeClr val="tx2">
                    <a:lumMod val="50000"/>
                  </a:schemeClr>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Click to edit Master text styles</a:t>
            </a:r>
          </a:p>
        </p:txBody>
      </p:sp>
    </p:spTree>
    <p:extLst>
      <p:ext uri="{BB962C8B-B14F-4D97-AF65-F5344CB8AC3E}">
        <p14:creationId xmlns:p14="http://schemas.microsoft.com/office/powerpoint/2010/main" val="3201256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2" y="304205"/>
            <a:ext cx="8470900" cy="526256"/>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CD1BF7F2-9E9D-4AF9-98BA-BE3C1A0ECD91}" type="datetimeFigureOut">
              <a:rPr lang="en-CA" smtClean="0">
                <a:solidFill>
                  <a:prstClr val="black">
                    <a:tint val="75000"/>
                  </a:prstClr>
                </a:solidFill>
              </a:rPr>
              <a:pPr/>
              <a:t>2024-05-09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1E9D7DA4-40C2-44C5-AAA8-F0C22FB7F39E}" type="slidenum">
              <a:rPr lang="en-CA" smtClean="0">
                <a:solidFill>
                  <a:prstClr val="black">
                    <a:tint val="75000"/>
                  </a:prstClr>
                </a:solidFill>
              </a:rPr>
              <a:pPr/>
              <a:t>‹N°›</a:t>
            </a:fld>
            <a:endParaRPr lang="en-CA">
              <a:solidFill>
                <a:prstClr val="black">
                  <a:tint val="75000"/>
                </a:prstClr>
              </a:solidFill>
            </a:endParaRPr>
          </a:p>
        </p:txBody>
      </p:sp>
      <p:sp>
        <p:nvSpPr>
          <p:cNvPr id="8" name="Text Placeholder 7"/>
          <p:cNvSpPr>
            <a:spLocks noGrp="1"/>
          </p:cNvSpPr>
          <p:nvPr>
            <p:ph type="body" sz="quarter" idx="13"/>
          </p:nvPr>
        </p:nvSpPr>
        <p:spPr>
          <a:xfrm>
            <a:off x="304800" y="4767264"/>
            <a:ext cx="8470900" cy="273844"/>
          </a:xfrm>
        </p:spPr>
        <p:txBody>
          <a:bodyPr anchor="b" anchorCtr="0">
            <a:noAutofit/>
          </a:bodyPr>
          <a:lstStyle>
            <a:lvl1pPr marL="0" indent="0">
              <a:spcBef>
                <a:spcPts val="0"/>
              </a:spcBef>
              <a:buNone/>
              <a:defRPr sz="7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Tree>
    <p:extLst>
      <p:ext uri="{BB962C8B-B14F-4D97-AF65-F5344CB8AC3E}">
        <p14:creationId xmlns:p14="http://schemas.microsoft.com/office/powerpoint/2010/main" val="1495599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8" name="Text Placeholder 7"/>
          <p:cNvSpPr>
            <a:spLocks noGrp="1"/>
          </p:cNvSpPr>
          <p:nvPr>
            <p:ph type="body" sz="quarter" idx="10"/>
          </p:nvPr>
        </p:nvSpPr>
        <p:spPr>
          <a:xfrm>
            <a:off x="461394" y="4760844"/>
            <a:ext cx="8221212" cy="310303"/>
          </a:xfrm>
        </p:spPr>
        <p:txBody>
          <a:bodyPr anchor="b">
            <a:noAutofit/>
          </a:bodyPr>
          <a:lstStyle>
            <a:lvl1pPr marL="0" indent="0">
              <a:lnSpc>
                <a:spcPct val="100000"/>
              </a:lnSpc>
              <a:spcBef>
                <a:spcPts val="0"/>
              </a:spcBef>
              <a:buNone/>
              <a:defRPr sz="750">
                <a:solidFill>
                  <a:schemeClr val="tx1"/>
                </a:solidFill>
              </a:defRPr>
            </a:lvl1pPr>
            <a:lvl2pPr marL="342900" indent="0">
              <a:buNone/>
              <a:defRPr/>
            </a:lvl2pPr>
          </a:lstStyle>
          <a:p>
            <a:pPr lvl="0"/>
            <a:r>
              <a:rPr lang="en-US" dirty="0"/>
              <a:t>Click to edit Master text styles</a:t>
            </a:r>
            <a:endParaRPr lang="en-CA" dirty="0"/>
          </a:p>
        </p:txBody>
      </p:sp>
    </p:spTree>
    <p:extLst>
      <p:ext uri="{BB962C8B-B14F-4D97-AF65-F5344CB8AC3E}">
        <p14:creationId xmlns:p14="http://schemas.microsoft.com/office/powerpoint/2010/main" val="775117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273" y="131267"/>
            <a:ext cx="8525163" cy="709829"/>
          </a:xfrm>
        </p:spPr>
        <p:txBody>
          <a:bodyPr anchor="t" anchorCtr="0"/>
          <a:lstStyle>
            <a:lvl1pPr>
              <a:defRPr>
                <a:solidFill>
                  <a:schemeClr val="accent6"/>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36C83B88-E896-404C-88CD-BB988B0389C3}" type="datetimeFigureOut">
              <a:rPr lang="en-CA" smtClean="0">
                <a:solidFill>
                  <a:prstClr val="black">
                    <a:tint val="75000"/>
                  </a:prstClr>
                </a:solidFill>
              </a:rPr>
              <a:pPr/>
              <a:t>2024-05-09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0AEFDB2-0BEA-46E9-AA0B-9FFBF3845261}" type="slidenum">
              <a:rPr lang="en-CA" smtClean="0">
                <a:solidFill>
                  <a:prstClr val="black">
                    <a:tint val="75000"/>
                  </a:prstClr>
                </a:solidFill>
              </a:rPr>
              <a:pPr/>
              <a:t>‹N°›</a:t>
            </a:fld>
            <a:endParaRPr lang="en-CA">
              <a:solidFill>
                <a:prstClr val="black">
                  <a:tint val="75000"/>
                </a:prstClr>
              </a:solidFill>
            </a:endParaRPr>
          </a:p>
        </p:txBody>
      </p:sp>
      <p:sp>
        <p:nvSpPr>
          <p:cNvPr id="9" name="Text Placeholder 8"/>
          <p:cNvSpPr>
            <a:spLocks noGrp="1"/>
          </p:cNvSpPr>
          <p:nvPr>
            <p:ph type="body" sz="quarter" idx="13"/>
          </p:nvPr>
        </p:nvSpPr>
        <p:spPr>
          <a:xfrm>
            <a:off x="323561" y="4767269"/>
            <a:ext cx="8524875" cy="273844"/>
          </a:xfrm>
        </p:spPr>
        <p:txBody>
          <a:bodyPr anchor="b" anchorCtr="0"/>
          <a:lstStyle>
            <a:lvl1pPr marL="0" indent="0">
              <a:spcBef>
                <a:spcPts val="0"/>
              </a:spcBef>
              <a:spcAft>
                <a:spcPts val="0"/>
              </a:spcAft>
              <a:buNone/>
              <a:defRPr sz="825">
                <a:solidFill>
                  <a:schemeClr val="tx2">
                    <a:lumMod val="50000"/>
                  </a:schemeClr>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Click to edit Master text styles</a:t>
            </a:r>
          </a:p>
        </p:txBody>
      </p:sp>
    </p:spTree>
    <p:extLst>
      <p:ext uri="{BB962C8B-B14F-4D97-AF65-F5344CB8AC3E}">
        <p14:creationId xmlns:p14="http://schemas.microsoft.com/office/powerpoint/2010/main" val="898979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36C83B88-E896-404C-88CD-BB988B0389C3}" type="datetimeFigureOut">
              <a:rPr lang="en-CA" smtClean="0">
                <a:solidFill>
                  <a:prstClr val="black">
                    <a:tint val="75000"/>
                  </a:prstClr>
                </a:solidFill>
              </a:rPr>
              <a:pPr/>
              <a:t>2024-05-09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0AEFDB2-0BEA-46E9-AA0B-9FFBF3845261}" type="slidenum">
              <a:rPr lang="en-CA" smtClean="0">
                <a:solidFill>
                  <a:prstClr val="black">
                    <a:tint val="75000"/>
                  </a:prstClr>
                </a:solidFill>
              </a:rPr>
              <a:pPr/>
              <a:t>‹N°›</a:t>
            </a:fld>
            <a:endParaRPr lang="en-CA">
              <a:solidFill>
                <a:prstClr val="black">
                  <a:tint val="75000"/>
                </a:prstClr>
              </a:solidFill>
            </a:endParaRPr>
          </a:p>
        </p:txBody>
      </p:sp>
      <p:sp>
        <p:nvSpPr>
          <p:cNvPr id="9" name="Text Placeholder 8"/>
          <p:cNvSpPr>
            <a:spLocks noGrp="1"/>
          </p:cNvSpPr>
          <p:nvPr>
            <p:ph type="body" sz="quarter" idx="13"/>
          </p:nvPr>
        </p:nvSpPr>
        <p:spPr>
          <a:xfrm>
            <a:off x="323561" y="4767269"/>
            <a:ext cx="8524875" cy="273844"/>
          </a:xfrm>
        </p:spPr>
        <p:txBody>
          <a:bodyPr anchor="b" anchorCtr="0"/>
          <a:lstStyle>
            <a:lvl1pPr marL="0" indent="0">
              <a:spcBef>
                <a:spcPts val="0"/>
              </a:spcBef>
              <a:spcAft>
                <a:spcPts val="0"/>
              </a:spcAft>
              <a:buNone/>
              <a:defRPr sz="825"/>
            </a:lvl1pPr>
            <a:lvl2pPr marL="342892" indent="0">
              <a:buNone/>
              <a:defRPr/>
            </a:lvl2pPr>
            <a:lvl3pPr marL="685783" indent="0">
              <a:buNone/>
              <a:defRPr/>
            </a:lvl3pPr>
            <a:lvl4pPr marL="1028675" indent="0">
              <a:buNone/>
              <a:defRPr/>
            </a:lvl4pPr>
            <a:lvl5pPr marL="1371566" indent="0">
              <a:buNone/>
              <a:defRPr/>
            </a:lvl5pPr>
          </a:lstStyle>
          <a:p>
            <a:pPr lvl="0"/>
            <a:r>
              <a:rPr lang="en-US" dirty="0"/>
              <a:t>Click to edit Master text styles</a:t>
            </a:r>
          </a:p>
        </p:txBody>
      </p:sp>
    </p:spTree>
    <p:extLst>
      <p:ext uri="{BB962C8B-B14F-4D97-AF65-F5344CB8AC3E}">
        <p14:creationId xmlns:p14="http://schemas.microsoft.com/office/powerpoint/2010/main" val="1945737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77D51-AB6B-4CD9-9C27-ECFB3762DBD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A6E6E1F-AC78-4501-B880-361E7CE3694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3BBB00B-EECE-4E0E-9938-E0A10AEAF84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35A580F-59C6-4D03-9073-CFC0CE7C03EE}"/>
              </a:ext>
            </a:extLst>
          </p:cNvPr>
          <p:cNvSpPr>
            <a:spLocks noGrp="1"/>
          </p:cNvSpPr>
          <p:nvPr>
            <p:ph type="dt" sz="half" idx="10"/>
          </p:nvPr>
        </p:nvSpPr>
        <p:spPr/>
        <p:txBody>
          <a:bodyPr/>
          <a:lstStyle/>
          <a:p>
            <a:fld id="{2F52E6EB-8338-4F39-B0A8-E2B8FAAF12F9}" type="datetimeFigureOut">
              <a:rPr lang="en-CA" smtClean="0"/>
              <a:pPr/>
              <a:t>2024-05-09</a:t>
            </a:fld>
            <a:endParaRPr lang="en-CA"/>
          </a:p>
        </p:txBody>
      </p:sp>
      <p:sp>
        <p:nvSpPr>
          <p:cNvPr id="6" name="Footer Placeholder 5">
            <a:extLst>
              <a:ext uri="{FF2B5EF4-FFF2-40B4-BE49-F238E27FC236}">
                <a16:creationId xmlns:a16="http://schemas.microsoft.com/office/drawing/2014/main" id="{CF4A8BD3-5ACD-4305-8FDE-0F5B0D37687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C663033-127A-4D26-8A1B-04553372C4A7}"/>
              </a:ext>
            </a:extLst>
          </p:cNvPr>
          <p:cNvSpPr>
            <a:spLocks noGrp="1"/>
          </p:cNvSpPr>
          <p:nvPr>
            <p:ph type="sldNum" sz="quarter" idx="12"/>
          </p:nvPr>
        </p:nvSpPr>
        <p:spPr/>
        <p:txBody>
          <a:bodyPr/>
          <a:lstStyle/>
          <a:p>
            <a:fld id="{08692E9E-F234-4FE2-B57D-2D8D5AC126E7}" type="slidenum">
              <a:rPr lang="en-CA" smtClean="0"/>
              <a:pPr/>
              <a:t>‹N°›</a:t>
            </a:fld>
            <a:endParaRPr lang="en-CA"/>
          </a:p>
        </p:txBody>
      </p:sp>
    </p:spTree>
    <p:extLst>
      <p:ext uri="{BB962C8B-B14F-4D97-AF65-F5344CB8AC3E}">
        <p14:creationId xmlns:p14="http://schemas.microsoft.com/office/powerpoint/2010/main" val="3940824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2898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3453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F847C-7673-644F-B4C1-E2E17811FDB1}"/>
              </a:ext>
            </a:extLst>
          </p:cNvPr>
          <p:cNvSpPr>
            <a:spLocks noGrp="1"/>
          </p:cNvSpPr>
          <p:nvPr>
            <p:ph type="ctrTitle"/>
          </p:nvPr>
        </p:nvSpPr>
        <p:spPr>
          <a:xfrm>
            <a:off x="515470" y="2571750"/>
            <a:ext cx="8431306" cy="810932"/>
          </a:xfrm>
          <a:prstGeom prst="rect">
            <a:avLst/>
          </a:prstGeom>
          <a:effectLst>
            <a:outerShdw blurRad="76200" dist="50800" dir="2700000" algn="tl" rotWithShape="0">
              <a:prstClr val="black">
                <a:alpha val="75000"/>
              </a:prstClr>
            </a:outerShdw>
          </a:effectLst>
        </p:spPr>
        <p:txBody>
          <a:bodyPr anchor="b"/>
          <a:lstStyle>
            <a:lvl1pPr algn="l">
              <a:defRPr sz="5400" b="0"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95AC5DBA-38E0-0644-A5FF-E134625D234C}"/>
              </a:ext>
            </a:extLst>
          </p:cNvPr>
          <p:cNvSpPr>
            <a:spLocks noGrp="1"/>
          </p:cNvSpPr>
          <p:nvPr>
            <p:ph type="subTitle" idx="1"/>
          </p:nvPr>
        </p:nvSpPr>
        <p:spPr>
          <a:xfrm>
            <a:off x="515470" y="3452533"/>
            <a:ext cx="8431306" cy="810932"/>
          </a:xfrm>
          <a:prstGeom prst="rect">
            <a:avLst/>
          </a:prstGeom>
          <a:effectLst>
            <a:outerShdw blurRad="76200" dist="50800" dir="2700000" algn="tl" rotWithShape="0">
              <a:prstClr val="black">
                <a:alpha val="75000"/>
              </a:prstClr>
            </a:outerShdw>
          </a:effectLst>
        </p:spPr>
        <p:txBody>
          <a:bodyPr/>
          <a:lstStyle>
            <a:lvl1pPr marL="0" indent="0" algn="l">
              <a:buNone/>
              <a:defRPr sz="5400" b="1" i="0">
                <a:solidFill>
                  <a:schemeClr val="bg1"/>
                </a:solidFill>
                <a:latin typeface="Arial Narrow" panose="020B0604020202020204" pitchFamily="34" charset="0"/>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Tree>
    <p:extLst>
      <p:ext uri="{BB962C8B-B14F-4D97-AF65-F5344CB8AC3E}">
        <p14:creationId xmlns:p14="http://schemas.microsoft.com/office/powerpoint/2010/main" val="289138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96DB65-B9AB-654F-B799-A3299A7BFDBC}"/>
              </a:ext>
            </a:extLst>
          </p:cNvPr>
          <p:cNvPicPr>
            <a:picLocks noChangeAspect="1"/>
          </p:cNvPicPr>
          <p:nvPr userDrawn="1"/>
        </p:nvPicPr>
        <p:blipFill>
          <a:blip r:embed="rId2"/>
          <a:srcRect/>
          <a:stretch/>
        </p:blipFill>
        <p:spPr>
          <a:xfrm>
            <a:off x="11261" y="0"/>
            <a:ext cx="9121477" cy="5143500"/>
          </a:xfrm>
          <a:prstGeom prst="rect">
            <a:avLst/>
          </a:prstGeom>
        </p:spPr>
      </p:pic>
    </p:spTree>
    <p:extLst>
      <p:ext uri="{BB962C8B-B14F-4D97-AF65-F5344CB8AC3E}">
        <p14:creationId xmlns:p14="http://schemas.microsoft.com/office/powerpoint/2010/main" val="99736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3240991"/>
            <a:ext cx="7886700" cy="630461"/>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73039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C83B88-E896-404C-88CD-BB988B0389C3}" type="datetimeFigureOut">
              <a:rPr lang="en-CA" smtClean="0">
                <a:solidFill>
                  <a:prstClr val="black">
                    <a:tint val="75000"/>
                  </a:prstClr>
                </a:solidFill>
              </a:rPr>
              <a:pPr/>
              <a:t>2024-05-09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0AEFDB2-0BEA-46E9-AA0B-9FFBF3845261}" type="slidenum">
              <a:rPr lang="en-CA" smtClean="0">
                <a:solidFill>
                  <a:prstClr val="black">
                    <a:tint val="75000"/>
                  </a:prstClr>
                </a:solidFill>
              </a:rPr>
              <a:pPr/>
              <a:t>‹N°›</a:t>
            </a:fld>
            <a:endParaRPr lang="en-CA">
              <a:solidFill>
                <a:prstClr val="black">
                  <a:tint val="75000"/>
                </a:prstClr>
              </a:solidFill>
            </a:endParaRPr>
          </a:p>
        </p:txBody>
      </p:sp>
      <p:sp>
        <p:nvSpPr>
          <p:cNvPr id="9" name="Text Placeholder 8"/>
          <p:cNvSpPr>
            <a:spLocks noGrp="1"/>
          </p:cNvSpPr>
          <p:nvPr>
            <p:ph type="body" sz="quarter" idx="13"/>
          </p:nvPr>
        </p:nvSpPr>
        <p:spPr>
          <a:xfrm>
            <a:off x="323561" y="4767269"/>
            <a:ext cx="8524875" cy="273844"/>
          </a:xfrm>
        </p:spPr>
        <p:txBody>
          <a:bodyPr anchor="b" anchorCtr="0"/>
          <a:lstStyle>
            <a:lvl1pPr marL="0" indent="0">
              <a:spcBef>
                <a:spcPts val="0"/>
              </a:spcBef>
              <a:spcAft>
                <a:spcPts val="0"/>
              </a:spcAft>
              <a:buNone/>
              <a:defRPr sz="825"/>
            </a:lvl1pPr>
            <a:lvl2pPr marL="342892" indent="0">
              <a:buNone/>
              <a:defRPr/>
            </a:lvl2pPr>
            <a:lvl3pPr marL="685783" indent="0">
              <a:buNone/>
              <a:defRPr/>
            </a:lvl3pPr>
            <a:lvl4pPr marL="1028675" indent="0">
              <a:buNone/>
              <a:defRPr/>
            </a:lvl4pPr>
            <a:lvl5pPr marL="1371566" indent="0">
              <a:buNone/>
              <a:defRPr/>
            </a:lvl5pPr>
          </a:lstStyle>
          <a:p>
            <a:pPr lvl="0"/>
            <a:r>
              <a:rPr lang="en-US" dirty="0"/>
              <a:t>Click to edit Master text styles</a:t>
            </a:r>
          </a:p>
        </p:txBody>
      </p:sp>
    </p:spTree>
    <p:extLst>
      <p:ext uri="{BB962C8B-B14F-4D97-AF65-F5344CB8AC3E}">
        <p14:creationId xmlns:p14="http://schemas.microsoft.com/office/powerpoint/2010/main" val="268080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509095"/>
            <a:ext cx="5035880" cy="2464526"/>
          </a:xfrm>
        </p:spPr>
        <p:txBody>
          <a:bodyPr/>
          <a:lstStyle/>
          <a:p>
            <a:r>
              <a:rPr lang="en-US" dirty="0"/>
              <a:t>Click to edit Master title style</a:t>
            </a:r>
          </a:p>
        </p:txBody>
      </p:sp>
      <p:sp>
        <p:nvSpPr>
          <p:cNvPr id="3" name="Content Placeholder 2"/>
          <p:cNvSpPr>
            <a:spLocks noGrp="1"/>
          </p:cNvSpPr>
          <p:nvPr>
            <p:ph idx="1"/>
          </p:nvPr>
        </p:nvSpPr>
        <p:spPr>
          <a:xfrm>
            <a:off x="628650" y="4131707"/>
            <a:ext cx="7886700" cy="764758"/>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024143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5849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C83B88-E896-404C-88CD-BB988B0389C3}" type="datetimeFigureOut">
              <a:rPr lang="en-CA" smtClean="0">
                <a:solidFill>
                  <a:prstClr val="black">
                    <a:tint val="75000"/>
                  </a:prstClr>
                </a:solidFill>
              </a:rPr>
              <a:pPr/>
              <a:t>2024-05-09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0AEFDB2-0BEA-46E9-AA0B-9FFBF3845261}" type="slidenum">
              <a:rPr lang="en-CA" smtClean="0">
                <a:solidFill>
                  <a:prstClr val="black">
                    <a:tint val="75000"/>
                  </a:prstClr>
                </a:solidFill>
              </a:rPr>
              <a:pPr/>
              <a:t>‹N°›</a:t>
            </a:fld>
            <a:endParaRPr lang="en-CA">
              <a:solidFill>
                <a:prstClr val="black">
                  <a:tint val="75000"/>
                </a:prstClr>
              </a:solidFill>
            </a:endParaRPr>
          </a:p>
        </p:txBody>
      </p:sp>
      <p:sp>
        <p:nvSpPr>
          <p:cNvPr id="9" name="Text Placeholder 8"/>
          <p:cNvSpPr>
            <a:spLocks noGrp="1"/>
          </p:cNvSpPr>
          <p:nvPr>
            <p:ph type="body" sz="quarter" idx="13"/>
          </p:nvPr>
        </p:nvSpPr>
        <p:spPr>
          <a:xfrm>
            <a:off x="323561" y="4767269"/>
            <a:ext cx="8524875" cy="273844"/>
          </a:xfrm>
        </p:spPr>
        <p:txBody>
          <a:bodyPr anchor="b" anchorCtr="0"/>
          <a:lstStyle>
            <a:lvl1pPr marL="0" indent="0">
              <a:spcBef>
                <a:spcPts val="0"/>
              </a:spcBef>
              <a:spcAft>
                <a:spcPts val="0"/>
              </a:spcAft>
              <a:buNone/>
              <a:defRPr sz="825"/>
            </a:lvl1pPr>
            <a:lvl2pPr marL="342892" indent="0">
              <a:buNone/>
              <a:defRPr/>
            </a:lvl2pPr>
            <a:lvl3pPr marL="685783" indent="0">
              <a:buNone/>
              <a:defRPr/>
            </a:lvl3pPr>
            <a:lvl4pPr marL="1028675" indent="0">
              <a:buNone/>
              <a:defRPr/>
            </a:lvl4pPr>
            <a:lvl5pPr marL="1371566" indent="0">
              <a:buNone/>
              <a:defRPr/>
            </a:lvl5pPr>
          </a:lstStyle>
          <a:p>
            <a:pPr lvl="0"/>
            <a:r>
              <a:rPr lang="en-US" dirty="0"/>
              <a:t>Click to edit Master text styles</a:t>
            </a:r>
          </a:p>
        </p:txBody>
      </p:sp>
    </p:spTree>
    <p:extLst>
      <p:ext uri="{BB962C8B-B14F-4D97-AF65-F5344CB8AC3E}">
        <p14:creationId xmlns:p14="http://schemas.microsoft.com/office/powerpoint/2010/main" val="421047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9C6BEAA-DFE6-7648-A986-64E2AC21F320}"/>
              </a:ext>
            </a:extLst>
          </p:cNvPr>
          <p:cNvSpPr>
            <a:spLocks noGrp="1"/>
          </p:cNvSpPr>
          <p:nvPr>
            <p:ph type="dt" sz="half" idx="10"/>
          </p:nvPr>
        </p:nvSpPr>
        <p:spPr/>
        <p:txBody>
          <a:bodyPr/>
          <a:lstStyle/>
          <a:p>
            <a:fld id="{3A7A154D-326E-E540-A4E4-AB41AE3FD8DC}" type="datetimeFigureOut">
              <a:rPr lang="fr-FR" smtClean="0"/>
              <a:pPr/>
              <a:t>09/05/2024</a:t>
            </a:fld>
            <a:endParaRPr lang="fr-FR"/>
          </a:p>
        </p:txBody>
      </p:sp>
      <p:sp>
        <p:nvSpPr>
          <p:cNvPr id="3" name="Espace réservé du pied de page 2">
            <a:extLst>
              <a:ext uri="{FF2B5EF4-FFF2-40B4-BE49-F238E27FC236}">
                <a16:creationId xmlns:a16="http://schemas.microsoft.com/office/drawing/2014/main" id="{11D4A3E2-2717-4C4F-9097-2FA4AC93969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EB75DB2-5E82-564D-BA99-4EA7B1C51115}"/>
              </a:ext>
            </a:extLst>
          </p:cNvPr>
          <p:cNvSpPr>
            <a:spLocks noGrp="1"/>
          </p:cNvSpPr>
          <p:nvPr>
            <p:ph type="sldNum" sz="quarter" idx="12"/>
          </p:nvPr>
        </p:nvSpPr>
        <p:spPr/>
        <p:txBody>
          <a:bodyPr/>
          <a:lstStyle/>
          <a:p>
            <a:fld id="{C68975BA-DCD1-8641-8CC1-9A23FC0670B2}" type="slidenum">
              <a:rPr lang="fr-FR" smtClean="0"/>
              <a:pPr/>
              <a:t>‹N°›</a:t>
            </a:fld>
            <a:endParaRPr lang="fr-FR"/>
          </a:p>
        </p:txBody>
      </p:sp>
    </p:spTree>
    <p:extLst>
      <p:ext uri="{BB962C8B-B14F-4D97-AF65-F5344CB8AC3E}">
        <p14:creationId xmlns:p14="http://schemas.microsoft.com/office/powerpoint/2010/main" val="2288726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FC9D00-F9B7-AF4B-B4FB-AA5F913EA5B5}"/>
              </a:ext>
            </a:extLst>
          </p:cNvPr>
          <p:cNvSpPr>
            <a:spLocks noGrp="1"/>
          </p:cNvSpPr>
          <p:nvPr>
            <p:ph type="title" hasCustomPrompt="1"/>
          </p:nvPr>
        </p:nvSpPr>
        <p:spPr>
          <a:xfrm>
            <a:off x="437102" y="273844"/>
            <a:ext cx="8078247" cy="426372"/>
          </a:xfrm>
        </p:spPr>
        <p:txBody>
          <a:bodyPr lIns="0" rIns="0">
            <a:noAutofit/>
          </a:bodyPr>
          <a:lstStyle>
            <a:lvl1pPr>
              <a:defRPr sz="3200"/>
            </a:lvl1pPr>
          </a:lstStyle>
          <a:p>
            <a:r>
              <a:rPr lang="fr-CA" dirty="0"/>
              <a:t>Modifier le style du titre</a:t>
            </a:r>
            <a:endParaRPr lang="fr-FR" dirty="0"/>
          </a:p>
        </p:txBody>
      </p:sp>
      <p:sp>
        <p:nvSpPr>
          <p:cNvPr id="3" name="Espace réservé de la date 2">
            <a:extLst>
              <a:ext uri="{FF2B5EF4-FFF2-40B4-BE49-F238E27FC236}">
                <a16:creationId xmlns:a16="http://schemas.microsoft.com/office/drawing/2014/main" id="{54F43C93-0F1C-024C-A5A1-507EB10A556C}"/>
              </a:ext>
            </a:extLst>
          </p:cNvPr>
          <p:cNvSpPr>
            <a:spLocks noGrp="1"/>
          </p:cNvSpPr>
          <p:nvPr>
            <p:ph type="dt" sz="half" idx="10"/>
          </p:nvPr>
        </p:nvSpPr>
        <p:spPr/>
        <p:txBody>
          <a:bodyPr/>
          <a:lstStyle/>
          <a:p>
            <a:fld id="{3A7A154D-326E-E540-A4E4-AB41AE3FD8DC}" type="datetimeFigureOut">
              <a:rPr lang="fr-FR" smtClean="0"/>
              <a:pPr/>
              <a:t>09/05/2024</a:t>
            </a:fld>
            <a:endParaRPr lang="fr-FR"/>
          </a:p>
        </p:txBody>
      </p:sp>
      <p:sp>
        <p:nvSpPr>
          <p:cNvPr id="4" name="Espace réservé du pied de page 3">
            <a:extLst>
              <a:ext uri="{FF2B5EF4-FFF2-40B4-BE49-F238E27FC236}">
                <a16:creationId xmlns:a16="http://schemas.microsoft.com/office/drawing/2014/main" id="{51DB600F-22CF-8845-B70C-7D81EED8508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A3C1D6A-159B-CC49-B2F8-CF478DE78470}"/>
              </a:ext>
            </a:extLst>
          </p:cNvPr>
          <p:cNvSpPr>
            <a:spLocks noGrp="1"/>
          </p:cNvSpPr>
          <p:nvPr>
            <p:ph type="sldNum" sz="quarter" idx="12"/>
          </p:nvPr>
        </p:nvSpPr>
        <p:spPr/>
        <p:txBody>
          <a:bodyPr/>
          <a:lstStyle/>
          <a:p>
            <a:fld id="{C68975BA-DCD1-8641-8CC1-9A23FC0670B2}" type="slidenum">
              <a:rPr lang="fr-FR" smtClean="0"/>
              <a:pPr/>
              <a:t>‹N°›</a:t>
            </a:fld>
            <a:endParaRPr lang="fr-FR"/>
          </a:p>
        </p:txBody>
      </p:sp>
    </p:spTree>
    <p:extLst>
      <p:ext uri="{BB962C8B-B14F-4D97-AF65-F5344CB8AC3E}">
        <p14:creationId xmlns:p14="http://schemas.microsoft.com/office/powerpoint/2010/main" val="495086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16.xml"/><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17.xml"/><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626128-E5E4-D84F-8D99-5DCEB0872611}"/>
              </a:ext>
            </a:extLst>
          </p:cNvPr>
          <p:cNvPicPr>
            <a:picLocks noChangeAspect="1"/>
          </p:cNvPicPr>
          <p:nvPr userDrawn="1"/>
        </p:nvPicPr>
        <p:blipFill>
          <a:blip r:embed="rId3"/>
          <a:srcRect/>
          <a:stretch/>
        </p:blipFill>
        <p:spPr>
          <a:xfrm>
            <a:off x="11261" y="0"/>
            <a:ext cx="9121477" cy="5143500"/>
          </a:xfrm>
          <a:prstGeom prst="rect">
            <a:avLst/>
          </a:prstGeom>
        </p:spPr>
      </p:pic>
    </p:spTree>
    <p:extLst>
      <p:ext uri="{BB962C8B-B14F-4D97-AF65-F5344CB8AC3E}">
        <p14:creationId xmlns:p14="http://schemas.microsoft.com/office/powerpoint/2010/main" val="2359067846"/>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EA734E-58C0-3540-8376-E43D4C2656B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a:extLst>
              <a:ext uri="{FF2B5EF4-FFF2-40B4-BE49-F238E27FC236}">
                <a16:creationId xmlns:a16="http://schemas.microsoft.com/office/drawing/2014/main" id="{4740E943-52FB-3447-8010-CBB18BB642E8}"/>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1F82BD70-C552-2F4D-8F7E-CCE62DB2DE2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B756499-07F5-DF43-A1CB-5E0E7BBDDD6F}" type="datetimeFigureOut">
              <a:rPr lang="en-CA" smtClean="0"/>
              <a:pPr/>
              <a:t>2024-05-09</a:t>
            </a:fld>
            <a:endParaRPr/>
          </a:p>
        </p:txBody>
      </p:sp>
      <p:sp>
        <p:nvSpPr>
          <p:cNvPr id="5" name="Footer Placeholder 4">
            <a:extLst>
              <a:ext uri="{FF2B5EF4-FFF2-40B4-BE49-F238E27FC236}">
                <a16:creationId xmlns:a16="http://schemas.microsoft.com/office/drawing/2014/main" id="{62F07C67-3192-6443-8C2B-0BBCB2E3390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a:extLst>
              <a:ext uri="{FF2B5EF4-FFF2-40B4-BE49-F238E27FC236}">
                <a16:creationId xmlns:a16="http://schemas.microsoft.com/office/drawing/2014/main" id="{7C19D848-30EE-2541-AF9F-D19D53A76678}"/>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38A94FD-1EC1-C44C-9383-7CEB39C9753C}" type="slidenum">
              <a:rPr lang="en-CA" smtClean="0"/>
              <a:pPr/>
              <a:t>‹N°›</a:t>
            </a:fld>
            <a:endParaRPr/>
          </a:p>
        </p:txBody>
      </p:sp>
    </p:spTree>
    <p:extLst>
      <p:ext uri="{BB962C8B-B14F-4D97-AF65-F5344CB8AC3E}">
        <p14:creationId xmlns:p14="http://schemas.microsoft.com/office/powerpoint/2010/main" val="522854148"/>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391E04-B389-9E4E-8AB2-3C16798CA160}"/>
              </a:ext>
            </a:extLst>
          </p:cNvPr>
          <p:cNvPicPr>
            <a:picLocks noChangeAspect="1"/>
          </p:cNvPicPr>
          <p:nvPr userDrawn="1"/>
        </p:nvPicPr>
        <p:blipFill>
          <a:blip r:embed="rId2"/>
          <a:srcRect/>
          <a:stretch/>
        </p:blipFill>
        <p:spPr>
          <a:xfrm>
            <a:off x="11261" y="0"/>
            <a:ext cx="9121477" cy="5143500"/>
          </a:xfrm>
          <a:prstGeom prst="rect">
            <a:avLst/>
          </a:prstGeom>
        </p:spPr>
      </p:pic>
    </p:spTree>
    <p:extLst>
      <p:ext uri="{BB962C8B-B14F-4D97-AF65-F5344CB8AC3E}">
        <p14:creationId xmlns:p14="http://schemas.microsoft.com/office/powerpoint/2010/main" val="240499349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29F6C2-D7D5-D041-ACDE-4E7AE5772C80}"/>
              </a:ext>
            </a:extLst>
          </p:cNvPr>
          <p:cNvPicPr>
            <a:picLocks noChangeAspect="1"/>
          </p:cNvPicPr>
          <p:nvPr userDrawn="1"/>
        </p:nvPicPr>
        <p:blipFill>
          <a:blip r:embed="rId4"/>
          <a:srcRect/>
          <a:stretch/>
        </p:blipFill>
        <p:spPr>
          <a:xfrm>
            <a:off x="0" y="0"/>
            <a:ext cx="9144000" cy="5143500"/>
          </a:xfrm>
          <a:prstGeom prst="rect">
            <a:avLst/>
          </a:prstGeom>
        </p:spPr>
      </p:pic>
      <p:sp>
        <p:nvSpPr>
          <p:cNvPr id="2" name="Title Placeholder 1"/>
          <p:cNvSpPr>
            <a:spLocks noGrp="1"/>
          </p:cNvSpPr>
          <p:nvPr>
            <p:ph type="title"/>
          </p:nvPr>
        </p:nvSpPr>
        <p:spPr>
          <a:xfrm>
            <a:off x="628650" y="522515"/>
            <a:ext cx="5035880" cy="246452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628650" y="3225870"/>
            <a:ext cx="7886700" cy="628332"/>
          </a:xfrm>
          <a:prstGeom prst="rect">
            <a:avLst/>
          </a:prstGeom>
        </p:spPr>
        <p:txBody>
          <a:bodyPr vert="horz" lIns="91440" tIns="45720" rIns="91440" bIns="45720" rtlCol="0" anchor="ctr" anchorCtr="0">
            <a:noAutofit/>
          </a:bodyPr>
          <a:lstStyle/>
          <a:p>
            <a:pPr lvl="0"/>
            <a:r>
              <a:rPr lang="en-US" dirty="0"/>
              <a:t>Click to edit Master text styles</a:t>
            </a:r>
          </a:p>
        </p:txBody>
      </p:sp>
    </p:spTree>
    <p:extLst>
      <p:ext uri="{BB962C8B-B14F-4D97-AF65-F5344CB8AC3E}">
        <p14:creationId xmlns:p14="http://schemas.microsoft.com/office/powerpoint/2010/main" val="3556452952"/>
      </p:ext>
    </p:extLst>
  </p:cSld>
  <p:clrMap bg1="lt1" tx1="dk1" bg2="lt2" tx2="dk2" accent1="accent1" accent2="accent2" accent3="accent3" accent4="accent4" accent5="accent5" accent6="accent6" hlink="hlink" folHlink="folHlink"/>
  <p:sldLayoutIdLst>
    <p:sldLayoutId id="2147483670" r:id="rId1"/>
    <p:sldLayoutId id="2147483715" r:id="rId2"/>
  </p:sldLayoutIdLst>
  <p:txStyles>
    <p:titleStyle>
      <a:lvl1pPr algn="l" defTabSz="685800" rtl="0" eaLnBrk="1" latinLnBrk="0" hangingPunct="1">
        <a:lnSpc>
          <a:spcPct val="90000"/>
        </a:lnSpc>
        <a:spcBef>
          <a:spcPct val="0"/>
        </a:spcBef>
        <a:buNone/>
        <a:defRPr sz="4500" b="1" i="0" kern="1200">
          <a:solidFill>
            <a:schemeClr val="bg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800" kern="1200">
          <a:solidFill>
            <a:schemeClr val="bg1"/>
          </a:solidFill>
          <a:latin typeface="+mn-lt"/>
          <a:ea typeface="+mn-ea"/>
          <a:cs typeface="Arial" panose="020B0604020202020204" pitchFamily="34" charset="0"/>
        </a:defRPr>
      </a:lvl1pPr>
      <a:lvl2pPr marL="342900" indent="0" algn="l" defTabSz="685800" rtl="0" eaLnBrk="1" latinLnBrk="0" hangingPunct="1">
        <a:lnSpc>
          <a:spcPct val="90000"/>
        </a:lnSpc>
        <a:spcBef>
          <a:spcPts val="375"/>
        </a:spcBef>
        <a:buFontTx/>
        <a:buNone/>
        <a:defRPr sz="18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Tx/>
        <a:buNone/>
        <a:defRPr sz="15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Tx/>
        <a:buNone/>
        <a:defRPr sz="135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Tx/>
        <a:buNone/>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29F6C2-D7D5-D041-ACDE-4E7AE5772C80}"/>
              </a:ext>
            </a:extLst>
          </p:cNvPr>
          <p:cNvPicPr>
            <a:picLocks noChangeAspect="1"/>
          </p:cNvPicPr>
          <p:nvPr userDrawn="1"/>
        </p:nvPicPr>
        <p:blipFill>
          <a:blip r:embed="rId3"/>
          <a:srcRect/>
          <a:stretch/>
        </p:blipFill>
        <p:spPr>
          <a:xfrm>
            <a:off x="0" y="0"/>
            <a:ext cx="9144000" cy="5143500"/>
          </a:xfrm>
          <a:prstGeom prst="rect">
            <a:avLst/>
          </a:prstGeom>
        </p:spPr>
      </p:pic>
      <p:sp>
        <p:nvSpPr>
          <p:cNvPr id="2" name="Title Placeholder 1"/>
          <p:cNvSpPr>
            <a:spLocks noGrp="1"/>
          </p:cNvSpPr>
          <p:nvPr>
            <p:ph type="title"/>
          </p:nvPr>
        </p:nvSpPr>
        <p:spPr>
          <a:xfrm>
            <a:off x="628650" y="1505495"/>
            <a:ext cx="5035880" cy="246452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628650" y="4208850"/>
            <a:ext cx="7886700" cy="628332"/>
          </a:xfrm>
          <a:prstGeom prst="rect">
            <a:avLst/>
          </a:prstGeom>
        </p:spPr>
        <p:txBody>
          <a:bodyPr vert="horz" lIns="91440" tIns="45720" rIns="91440" bIns="45720" rtlCol="0" anchor="ctr" anchorCtr="0">
            <a:noAutofit/>
          </a:bodyPr>
          <a:lstStyle/>
          <a:p>
            <a:pPr lvl="0"/>
            <a:r>
              <a:rPr lang="en-US" dirty="0"/>
              <a:t>Click to edit Master text styles</a:t>
            </a:r>
          </a:p>
        </p:txBody>
      </p:sp>
    </p:spTree>
    <p:extLst>
      <p:ext uri="{BB962C8B-B14F-4D97-AF65-F5344CB8AC3E}">
        <p14:creationId xmlns:p14="http://schemas.microsoft.com/office/powerpoint/2010/main" val="495516711"/>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685800" rtl="0" eaLnBrk="1" latinLnBrk="0" hangingPunct="1">
        <a:lnSpc>
          <a:spcPct val="90000"/>
        </a:lnSpc>
        <a:spcBef>
          <a:spcPct val="0"/>
        </a:spcBef>
        <a:buNone/>
        <a:defRPr sz="4500" b="1" i="0" kern="1200">
          <a:solidFill>
            <a:schemeClr val="bg1"/>
          </a:solidFill>
          <a:latin typeface="+mn-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800" kern="1200">
          <a:solidFill>
            <a:schemeClr val="bg1"/>
          </a:solidFill>
          <a:latin typeface="+mn-lt"/>
          <a:ea typeface="+mn-ea"/>
          <a:cs typeface="Arial" panose="020B0604020202020204" pitchFamily="34" charset="0"/>
        </a:defRPr>
      </a:lvl1pPr>
      <a:lvl2pPr marL="342900" indent="0" algn="l" defTabSz="685800" rtl="0" eaLnBrk="1" latinLnBrk="0" hangingPunct="1">
        <a:lnSpc>
          <a:spcPct val="90000"/>
        </a:lnSpc>
        <a:spcBef>
          <a:spcPts val="375"/>
        </a:spcBef>
        <a:buFontTx/>
        <a:buNone/>
        <a:defRPr sz="18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Tx/>
        <a:buNone/>
        <a:defRPr sz="15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Tx/>
        <a:buNone/>
        <a:defRPr sz="135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Tx/>
        <a:buNone/>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3866F59-650E-D240-A6DF-E6062D57F286}"/>
              </a:ext>
            </a:extLst>
          </p:cNvPr>
          <p:cNvPicPr>
            <a:picLocks noChangeAspect="1"/>
          </p:cNvPicPr>
          <p:nvPr userDrawn="1"/>
        </p:nvPicPr>
        <p:blipFill>
          <a:blip r:embed="rId12"/>
          <a:stretch>
            <a:fillRect/>
          </a:stretch>
        </p:blipFill>
        <p:spPr>
          <a:xfrm>
            <a:off x="0" y="5952"/>
            <a:ext cx="9144000" cy="1009650"/>
          </a:xfrm>
          <a:prstGeom prst="rect">
            <a:avLst/>
          </a:prstGeom>
        </p:spPr>
      </p:pic>
      <p:sp>
        <p:nvSpPr>
          <p:cNvPr id="2" name="Title Placeholder 1"/>
          <p:cNvSpPr>
            <a:spLocks noGrp="1"/>
          </p:cNvSpPr>
          <p:nvPr>
            <p:ph type="title"/>
          </p:nvPr>
        </p:nvSpPr>
        <p:spPr>
          <a:xfrm>
            <a:off x="423894" y="273844"/>
            <a:ext cx="8091456" cy="426372"/>
          </a:xfrm>
          <a:prstGeom prst="rect">
            <a:avLst/>
          </a:prstGeom>
          <a:effectLst>
            <a:outerShdw blurRad="50800" dist="38100" dir="2700000" algn="tl" rotWithShape="0">
              <a:prstClr val="black">
                <a:alpha val="70000"/>
              </a:prstClr>
            </a:outerShdw>
          </a:effectLst>
        </p:spPr>
        <p:txBody>
          <a:bodyPr vert="horz" lIns="0" tIns="45720" rIns="0" bIns="45720" rtlCol="0" anchor="ctr">
            <a:noAutofit/>
          </a:bodyPr>
          <a:lstStyle/>
          <a:p>
            <a:r>
              <a:rPr lang="en-US" dirty="0"/>
              <a:t>Click to edit Master title style</a:t>
            </a:r>
          </a:p>
        </p:txBody>
      </p:sp>
      <p:sp>
        <p:nvSpPr>
          <p:cNvPr id="3" name="Text Placeholder 2"/>
          <p:cNvSpPr>
            <a:spLocks noGrp="1"/>
          </p:cNvSpPr>
          <p:nvPr>
            <p:ph type="body" idx="1"/>
          </p:nvPr>
        </p:nvSpPr>
        <p:spPr>
          <a:xfrm>
            <a:off x="423894" y="1369219"/>
            <a:ext cx="8091456"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5673090"/>
      </p:ext>
    </p:extLst>
  </p:cSld>
  <p:clrMap bg1="lt1" tx1="dk1" bg2="lt2" tx2="dk2" accent1="accent1" accent2="accent2" accent3="accent3" accent4="accent4" accent5="accent5" accent6="accent6" hlink="hlink" folHlink="folHlink"/>
  <p:sldLayoutIdLst>
    <p:sldLayoutId id="2147483667"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txStyles>
    <p:titleStyle>
      <a:lvl1pPr marL="4763" indent="-4763" algn="l" defTabSz="685800" rtl="0" eaLnBrk="1" latinLnBrk="0" hangingPunct="1">
        <a:lnSpc>
          <a:spcPct val="80000"/>
        </a:lnSpc>
        <a:spcBef>
          <a:spcPct val="0"/>
        </a:spcBef>
        <a:buNone/>
        <a:tabLst/>
        <a:defRPr sz="3000" b="1" i="0" kern="1200">
          <a:solidFill>
            <a:schemeClr val="bg1"/>
          </a:solidFill>
          <a:latin typeface="+mn-lt"/>
          <a:ea typeface="+mj-ea"/>
          <a:cs typeface="Arial" panose="020B0604020202020204" pitchFamily="34" charset="0"/>
        </a:defRPr>
      </a:lvl1pPr>
    </p:titleStyle>
    <p:bodyStyle>
      <a:lvl1pPr marL="230188" indent="-230188" algn="l" defTabSz="685800" rtl="0" eaLnBrk="1" latinLnBrk="0" hangingPunct="1">
        <a:lnSpc>
          <a:spcPct val="90000"/>
        </a:lnSpc>
        <a:spcBef>
          <a:spcPts val="750"/>
        </a:spcBef>
        <a:buClr>
          <a:schemeClr val="accent5"/>
        </a:buClr>
        <a:buSzPct val="100000"/>
        <a:buFontTx/>
        <a:buBlip>
          <a:blip r:embed="rId13"/>
        </a:buBlip>
        <a:tabLst/>
        <a:defRPr sz="2100" b="1"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3"/>
        </a:buClr>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3"/>
        </a:buClr>
        <a:buFont typeface="Arial" panose="020B0604020202020204" pitchFamily="34" charset="0"/>
        <a:buChar char="•"/>
        <a:defRPr sz="1350" kern="1200">
          <a:solidFill>
            <a:schemeClr val="tx1"/>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3"/>
        </a:buClr>
        <a:buFont typeface="Arial" panose="020B0604020202020204" pitchFamily="34" charset="0"/>
        <a:buChar char="•"/>
        <a:defRPr sz="135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3F6B26-5531-2B4C-B228-F582C876D24C}"/>
              </a:ext>
            </a:extLst>
          </p:cNvPr>
          <p:cNvPicPr>
            <a:picLocks noChangeAspect="1"/>
          </p:cNvPicPr>
          <p:nvPr userDrawn="1"/>
        </p:nvPicPr>
        <p:blipFill>
          <a:blip r:embed="rId3"/>
          <a:srcRect/>
          <a:stretch/>
        </p:blipFill>
        <p:spPr>
          <a:xfrm>
            <a:off x="0" y="0"/>
            <a:ext cx="9144000" cy="5143500"/>
          </a:xfrm>
          <a:prstGeom prst="rect">
            <a:avLst/>
          </a:prstGeom>
        </p:spPr>
      </p:pic>
      <p:sp>
        <p:nvSpPr>
          <p:cNvPr id="2" name="Title Placeholder 1"/>
          <p:cNvSpPr>
            <a:spLocks noGrp="1"/>
          </p:cNvSpPr>
          <p:nvPr>
            <p:ph type="title"/>
          </p:nvPr>
        </p:nvSpPr>
        <p:spPr>
          <a:xfrm>
            <a:off x="437103" y="273844"/>
            <a:ext cx="8078247" cy="426372"/>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29327"/>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685800" rtl="0" eaLnBrk="1" latinLnBrk="0" hangingPunct="1">
        <a:lnSpc>
          <a:spcPct val="90000"/>
        </a:lnSpc>
        <a:spcBef>
          <a:spcPct val="0"/>
        </a:spcBef>
        <a:buNone/>
        <a:defRPr sz="3000" b="1" i="0" kern="1200">
          <a:solidFill>
            <a:schemeClr val="bg1"/>
          </a:solidFill>
          <a:latin typeface="Arial" panose="020B0604020202020204" pitchFamily="34" charset="0"/>
          <a:ea typeface="+mj-ea"/>
          <a:cs typeface="Arial" panose="020B0604020202020204" pitchFamily="34" charset="0"/>
        </a:defRPr>
      </a:lvl1pPr>
    </p:titleStyle>
    <p:bodyStyle>
      <a:lvl1pPr marL="230188" indent="-230188" algn="l" defTabSz="685800" rtl="0" eaLnBrk="1" latinLnBrk="0" hangingPunct="1">
        <a:lnSpc>
          <a:spcPct val="90000"/>
        </a:lnSpc>
        <a:spcBef>
          <a:spcPts val="750"/>
        </a:spcBef>
        <a:buClr>
          <a:schemeClr val="accent5"/>
        </a:buClr>
        <a:buSzPct val="100000"/>
        <a:buFontTx/>
        <a:buBlip>
          <a:blip r:embed="rId4"/>
        </a:buBlip>
        <a:tabLst/>
        <a:defRPr sz="2100" b="1"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3"/>
        </a:buClr>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3"/>
        </a:buClr>
        <a:buFont typeface="Arial" panose="020B0604020202020204" pitchFamily="34" charset="0"/>
        <a:buChar char="•"/>
        <a:defRPr sz="1350" kern="1200">
          <a:solidFill>
            <a:schemeClr val="tx1"/>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3"/>
        </a:buClr>
        <a:buFont typeface="Arial" panose="020B0604020202020204" pitchFamily="34" charset="0"/>
        <a:buChar char="•"/>
        <a:defRPr sz="135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9E49241-5AB6-5F42-BB09-B66627D26741}"/>
              </a:ext>
            </a:extLst>
          </p:cNvPr>
          <p:cNvPicPr>
            <a:picLocks noChangeAspect="1"/>
          </p:cNvPicPr>
          <p:nvPr userDrawn="1"/>
        </p:nvPicPr>
        <p:blipFill>
          <a:blip r:embed="rId3"/>
          <a:stretch>
            <a:fillRect/>
          </a:stretch>
        </p:blipFill>
        <p:spPr>
          <a:xfrm>
            <a:off x="0" y="0"/>
            <a:ext cx="9144000" cy="940453"/>
          </a:xfrm>
          <a:prstGeom prst="rect">
            <a:avLst/>
          </a:prstGeom>
        </p:spPr>
      </p:pic>
      <p:sp>
        <p:nvSpPr>
          <p:cNvPr id="2" name="Title Placeholder 1"/>
          <p:cNvSpPr>
            <a:spLocks noGrp="1"/>
          </p:cNvSpPr>
          <p:nvPr>
            <p:ph type="title"/>
          </p:nvPr>
        </p:nvSpPr>
        <p:spPr>
          <a:xfrm>
            <a:off x="442127" y="273844"/>
            <a:ext cx="8073223" cy="426372"/>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4719842"/>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685800" rtl="0" eaLnBrk="1" latinLnBrk="0" hangingPunct="1">
        <a:lnSpc>
          <a:spcPct val="80000"/>
        </a:lnSpc>
        <a:spcBef>
          <a:spcPct val="0"/>
        </a:spcBef>
        <a:buNone/>
        <a:defRPr sz="3000" b="1" i="0" kern="1200">
          <a:solidFill>
            <a:schemeClr val="tx1"/>
          </a:solidFill>
          <a:latin typeface="+mn-lt"/>
          <a:ea typeface="+mj-ea"/>
          <a:cs typeface="Arial" panose="020B0604020202020204" pitchFamily="34" charset="0"/>
        </a:defRPr>
      </a:lvl1pPr>
    </p:titleStyle>
    <p:bodyStyle>
      <a:lvl1pPr marL="230188" indent="-230188" algn="l" defTabSz="685800" rtl="0" eaLnBrk="1" latinLnBrk="0" hangingPunct="1">
        <a:lnSpc>
          <a:spcPct val="90000"/>
        </a:lnSpc>
        <a:spcBef>
          <a:spcPts val="750"/>
        </a:spcBef>
        <a:buClr>
          <a:schemeClr val="accent5"/>
        </a:buClr>
        <a:buSzPct val="100000"/>
        <a:buFontTx/>
        <a:buBlip>
          <a:blip r:embed="rId4"/>
        </a:buBlip>
        <a:tabLst/>
        <a:defRPr sz="2100" b="1"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3"/>
        </a:buClr>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3"/>
        </a:buClr>
        <a:buFont typeface="Arial" panose="020B0604020202020204" pitchFamily="34" charset="0"/>
        <a:buChar char="•"/>
        <a:defRPr sz="1350" kern="1200">
          <a:solidFill>
            <a:schemeClr val="tx1"/>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3"/>
        </a:buClr>
        <a:buFont typeface="Arial" panose="020B0604020202020204" pitchFamily="34" charset="0"/>
        <a:buChar char="•"/>
        <a:defRPr sz="135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itting, clock, device, white&#10;&#10;Description automatically generated">
            <a:extLst>
              <a:ext uri="{FF2B5EF4-FFF2-40B4-BE49-F238E27FC236}">
                <a16:creationId xmlns:a16="http://schemas.microsoft.com/office/drawing/2014/main" id="{48626128-E5E4-D84F-8D99-5DCEB0872611}"/>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879037481"/>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hyperlink" Target="https://www.polleverywhere.com/" TargetMode="External"/><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16/j.cjca.2021.03.016"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16/j.cjca.2021.03.016"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16/j.cjca.2021.03.016"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doi.org/10.1016/j.cjca.2021.03.01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guide-alimentaire.canada.ca/directrices/glossaire/?lang=fr"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vizhub.healthdata.org/gbd-compare/"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it.wikipedia.org/wiki/Etichetta_nutrizionale" TargetMode="External"/><Relationship Id="rId3" Type="http://schemas.openxmlformats.org/officeDocument/2006/relationships/hyperlink" Target="https://www.canada.ca/content/dam/hc-sc/documents/services/canada-food-guide/resources/stakeholder-toolkit/canada-food-guide-presentation-fra.pdf" TargetMode="External"/><Relationship Id="rId7"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pixabay.com/en/glass-water-high-jumping-drops-blue-1816868/" TargetMode="External"/><Relationship Id="rId5" Type="http://schemas.openxmlformats.org/officeDocument/2006/relationships/image" Target="../media/image12.jpe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s://www.canada.ca/content/dam/hc-sc/documents/services/canada-food-guide/resources/stakeholder-toolkit/canada-food-guide-presentation-fra.pdf"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fmoq.org/formation/repertoire-des-ressources-pour-le-programme-en-hypercholesterolemie/"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3" Type="http://schemas.openxmlformats.org/officeDocument/2006/relationships/tags" Target="../tags/tag21.xml"/><Relationship Id="rId18" Type="http://schemas.openxmlformats.org/officeDocument/2006/relationships/tags" Target="../tags/tag26.xml"/><Relationship Id="rId26" Type="http://schemas.openxmlformats.org/officeDocument/2006/relationships/tags" Target="../tags/tag34.xml"/><Relationship Id="rId39" Type="http://schemas.openxmlformats.org/officeDocument/2006/relationships/tags" Target="../tags/tag47.xml"/><Relationship Id="rId21" Type="http://schemas.openxmlformats.org/officeDocument/2006/relationships/tags" Target="../tags/tag29.xml"/><Relationship Id="rId34" Type="http://schemas.openxmlformats.org/officeDocument/2006/relationships/tags" Target="../tags/tag42.xml"/><Relationship Id="rId42" Type="http://schemas.openxmlformats.org/officeDocument/2006/relationships/tags" Target="../tags/tag50.xml"/><Relationship Id="rId47" Type="http://schemas.openxmlformats.org/officeDocument/2006/relationships/tags" Target="../tags/tag55.xml"/><Relationship Id="rId50" Type="http://schemas.openxmlformats.org/officeDocument/2006/relationships/tags" Target="../tags/tag58.xml"/><Relationship Id="rId7" Type="http://schemas.openxmlformats.org/officeDocument/2006/relationships/tags" Target="../tags/tag15.xml"/><Relationship Id="rId2" Type="http://schemas.openxmlformats.org/officeDocument/2006/relationships/tags" Target="../tags/tag10.xml"/><Relationship Id="rId16" Type="http://schemas.openxmlformats.org/officeDocument/2006/relationships/tags" Target="../tags/tag24.xml"/><Relationship Id="rId29" Type="http://schemas.openxmlformats.org/officeDocument/2006/relationships/tags" Target="../tags/tag37.xml"/><Relationship Id="rId11" Type="http://schemas.openxmlformats.org/officeDocument/2006/relationships/tags" Target="../tags/tag19.xml"/><Relationship Id="rId24" Type="http://schemas.openxmlformats.org/officeDocument/2006/relationships/tags" Target="../tags/tag32.xml"/><Relationship Id="rId32" Type="http://schemas.openxmlformats.org/officeDocument/2006/relationships/tags" Target="../tags/tag40.xml"/><Relationship Id="rId37" Type="http://schemas.openxmlformats.org/officeDocument/2006/relationships/tags" Target="../tags/tag45.xml"/><Relationship Id="rId40" Type="http://schemas.openxmlformats.org/officeDocument/2006/relationships/tags" Target="../tags/tag48.xml"/><Relationship Id="rId45" Type="http://schemas.openxmlformats.org/officeDocument/2006/relationships/tags" Target="../tags/tag53.xml"/><Relationship Id="rId53" Type="http://schemas.openxmlformats.org/officeDocument/2006/relationships/slideLayout" Target="../slideLayouts/slideLayout10.xml"/><Relationship Id="rId5" Type="http://schemas.openxmlformats.org/officeDocument/2006/relationships/tags" Target="../tags/tag13.xml"/><Relationship Id="rId10" Type="http://schemas.openxmlformats.org/officeDocument/2006/relationships/tags" Target="../tags/tag18.xml"/><Relationship Id="rId19" Type="http://schemas.openxmlformats.org/officeDocument/2006/relationships/tags" Target="../tags/tag27.xml"/><Relationship Id="rId31" Type="http://schemas.openxmlformats.org/officeDocument/2006/relationships/tags" Target="../tags/tag39.xml"/><Relationship Id="rId44" Type="http://schemas.openxmlformats.org/officeDocument/2006/relationships/tags" Target="../tags/tag52.xml"/><Relationship Id="rId52" Type="http://schemas.openxmlformats.org/officeDocument/2006/relationships/tags" Target="../tags/tag60.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tags" Target="../tags/tag35.xml"/><Relationship Id="rId30" Type="http://schemas.openxmlformats.org/officeDocument/2006/relationships/tags" Target="../tags/tag38.xml"/><Relationship Id="rId35" Type="http://schemas.openxmlformats.org/officeDocument/2006/relationships/tags" Target="../tags/tag43.xml"/><Relationship Id="rId43" Type="http://schemas.openxmlformats.org/officeDocument/2006/relationships/tags" Target="../tags/tag51.xml"/><Relationship Id="rId48" Type="http://schemas.openxmlformats.org/officeDocument/2006/relationships/tags" Target="../tags/tag56.xml"/><Relationship Id="rId8" Type="http://schemas.openxmlformats.org/officeDocument/2006/relationships/tags" Target="../tags/tag16.xml"/><Relationship Id="rId51" Type="http://schemas.openxmlformats.org/officeDocument/2006/relationships/tags" Target="../tags/tag59.xml"/><Relationship Id="rId3" Type="http://schemas.openxmlformats.org/officeDocument/2006/relationships/tags" Target="../tags/tag11.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33" Type="http://schemas.openxmlformats.org/officeDocument/2006/relationships/tags" Target="../tags/tag41.xml"/><Relationship Id="rId38" Type="http://schemas.openxmlformats.org/officeDocument/2006/relationships/tags" Target="../tags/tag46.xml"/><Relationship Id="rId46" Type="http://schemas.openxmlformats.org/officeDocument/2006/relationships/tags" Target="../tags/tag54.xml"/><Relationship Id="rId20" Type="http://schemas.openxmlformats.org/officeDocument/2006/relationships/tags" Target="../tags/tag28.xml"/><Relationship Id="rId41" Type="http://schemas.openxmlformats.org/officeDocument/2006/relationships/tags" Target="../tags/tag49.xml"/><Relationship Id="rId54" Type="http://schemas.openxmlformats.org/officeDocument/2006/relationships/notesSlide" Target="../notesSlides/notesSlide31.xml"/><Relationship Id="rId1" Type="http://schemas.openxmlformats.org/officeDocument/2006/relationships/tags" Target="../tags/tag9.xml"/><Relationship Id="rId6" Type="http://schemas.openxmlformats.org/officeDocument/2006/relationships/tags" Target="../tags/tag14.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tags" Target="../tags/tag36.xml"/><Relationship Id="rId36" Type="http://schemas.openxmlformats.org/officeDocument/2006/relationships/tags" Target="../tags/tag44.xml"/><Relationship Id="rId49" Type="http://schemas.openxmlformats.org/officeDocument/2006/relationships/tags" Target="../tags/tag57.xml"/></Relationships>
</file>

<file path=ppt/slides/_rels/slide33.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6.emf"/><Relationship Id="rId5" Type="http://schemas.openxmlformats.org/officeDocument/2006/relationships/notesSlide" Target="../notesSlides/notesSlide32.xml"/><Relationship Id="rId4"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1016/j.cjca.2021.03.016"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s://doi.org/10.1016/j.cjca.2021.03.016"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s://doi.org/10.1016/j.cjca.2021.03.016"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016/j.cjca.2021.03.016"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016/j.cjca.2021.03.016" TargetMode="Externa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66.xml"/><Relationship Id="rId7" Type="http://schemas.openxmlformats.org/officeDocument/2006/relationships/notesSlide" Target="../notesSlides/notesSlide39.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13.xml"/><Relationship Id="rId5" Type="http://schemas.openxmlformats.org/officeDocument/2006/relationships/tags" Target="../tags/tag68.xml"/><Relationship Id="rId4" Type="http://schemas.openxmlformats.org/officeDocument/2006/relationships/tags" Target="../tags/tag67.xml"/><Relationship Id="rId9"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chart" Target="../charts/chart1.xml"/><Relationship Id="rId5" Type="http://schemas.openxmlformats.org/officeDocument/2006/relationships/notesSlide" Target="../notesSlides/notesSlide40.xml"/><Relationship Id="rId4"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slideLayout" Target="../slideLayouts/slideLayout13.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2" Type="http://schemas.openxmlformats.org/officeDocument/2006/relationships/tags" Target="../tags/tag73.xml"/><Relationship Id="rId16" Type="http://schemas.openxmlformats.org/officeDocument/2006/relationships/chart" Target="../charts/chart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chart" Target="../charts/chart2.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hyperlink" Target="https://doi.org/10.1016/j.cjca.2021.03.016" TargetMode="External"/><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8.xml"/><Relationship Id="rId1" Type="http://schemas.openxmlformats.org/officeDocument/2006/relationships/tags" Target="../tags/tag84.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24.emf"/></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9.xml"/><Relationship Id="rId4" Type="http://schemas.openxmlformats.org/officeDocument/2006/relationships/image" Target="../media/image28.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https://www.circl.ubc.ca/cardiorisk-calculator.html"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7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3DB374-77F6-7B4B-91DB-107A1ADB33F7}"/>
              </a:ext>
            </a:extLst>
          </p:cNvPr>
          <p:cNvSpPr>
            <a:spLocks noGrp="1"/>
          </p:cNvSpPr>
          <p:nvPr>
            <p:ph type="ctrTitle"/>
          </p:nvPr>
        </p:nvSpPr>
        <p:spPr>
          <a:xfrm>
            <a:off x="1582270" y="2553818"/>
            <a:ext cx="7301753" cy="810932"/>
          </a:xfrm>
        </p:spPr>
        <p:txBody>
          <a:bodyPr lIns="0"/>
          <a:lstStyle/>
          <a:p>
            <a:r>
              <a:rPr lang="en-CA" dirty="0"/>
              <a:t>Les </a:t>
            </a:r>
            <a:r>
              <a:rPr lang="en-CA" dirty="0" err="1"/>
              <a:t>seuils</a:t>
            </a:r>
            <a:endParaRPr dirty="0"/>
          </a:p>
        </p:txBody>
      </p:sp>
      <p:sp>
        <p:nvSpPr>
          <p:cNvPr id="5" name="Subtitle 4">
            <a:extLst>
              <a:ext uri="{FF2B5EF4-FFF2-40B4-BE49-F238E27FC236}">
                <a16:creationId xmlns:a16="http://schemas.microsoft.com/office/drawing/2014/main" id="{7401A4A6-0942-784D-93EC-0650BBB34DC7}"/>
              </a:ext>
            </a:extLst>
          </p:cNvPr>
          <p:cNvSpPr>
            <a:spLocks noGrp="1"/>
          </p:cNvSpPr>
          <p:nvPr>
            <p:ph type="subTitle" idx="1"/>
          </p:nvPr>
        </p:nvSpPr>
        <p:spPr>
          <a:xfrm>
            <a:off x="515470" y="3267636"/>
            <a:ext cx="8431306" cy="810932"/>
          </a:xfrm>
        </p:spPr>
        <p:txBody>
          <a:bodyPr/>
          <a:lstStyle/>
          <a:p>
            <a:r>
              <a:rPr lang="en-CA" sz="6400" dirty="0"/>
              <a:t>de la </a:t>
            </a:r>
            <a:r>
              <a:rPr lang="en-CA" sz="6400" dirty="0" err="1"/>
              <a:t>dyslipidémie</a:t>
            </a:r>
            <a:endParaRPr sz="6400" dirty="0"/>
          </a:p>
        </p:txBody>
      </p:sp>
      <p:sp>
        <p:nvSpPr>
          <p:cNvPr id="7" name="Title 3">
            <a:extLst>
              <a:ext uri="{FF2B5EF4-FFF2-40B4-BE49-F238E27FC236}">
                <a16:creationId xmlns:a16="http://schemas.microsoft.com/office/drawing/2014/main" id="{F9301C4B-298F-5E42-8AF5-A65C7757F8E8}"/>
              </a:ext>
            </a:extLst>
          </p:cNvPr>
          <p:cNvSpPr txBox="1">
            <a:spLocks/>
          </p:cNvSpPr>
          <p:nvPr/>
        </p:nvSpPr>
        <p:spPr>
          <a:xfrm>
            <a:off x="1582270" y="4168216"/>
            <a:ext cx="7301753" cy="810932"/>
          </a:xfrm>
          <a:prstGeom prst="rect">
            <a:avLst/>
          </a:prstGeom>
          <a:effectLst>
            <a:outerShdw blurRad="76200" dist="50800" dir="2700000" algn="tl" rotWithShape="0">
              <a:prstClr val="black">
                <a:alpha val="75000"/>
              </a:prstClr>
            </a:outerShdw>
          </a:effectLst>
        </p:spPr>
        <p:txBody>
          <a:bodyPr lIns="0" anchor="b"/>
          <a:lstStyle>
            <a:lvl1pPr algn="l" defTabSz="914400" rtl="0" eaLnBrk="1" latinLnBrk="0" hangingPunct="1">
              <a:lnSpc>
                <a:spcPct val="90000"/>
              </a:lnSpc>
              <a:spcBef>
                <a:spcPct val="0"/>
              </a:spcBef>
              <a:buNone/>
              <a:defRPr sz="5400" b="0" i="0" kern="1200">
                <a:solidFill>
                  <a:schemeClr val="bg1"/>
                </a:solidFill>
                <a:latin typeface="Arial Narrow" panose="020B0604020202020204" pitchFamily="34" charset="0"/>
                <a:ea typeface="+mj-ea"/>
                <a:cs typeface="Arial Narrow"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5400" b="0" i="0" u="none" strike="noStrike" kern="1200" cap="none" spc="0" normalizeH="0" baseline="0" noProof="0" dirty="0">
                <a:ln>
                  <a:noFill/>
                </a:ln>
                <a:solidFill>
                  <a:prstClr val="white"/>
                </a:solidFill>
                <a:effectLst/>
                <a:uLnTx/>
                <a:uFillTx/>
                <a:latin typeface="Arial Narrow" panose="020B0604020202020204" pitchFamily="34" charset="0"/>
                <a:ea typeface="+mj-ea"/>
              </a:rPr>
              <a:t>comment </a:t>
            </a:r>
            <a:r>
              <a:rPr kumimoji="0" lang="en-CA" sz="5400" b="0" i="0" u="none" strike="noStrike" kern="1200" cap="none" spc="0" normalizeH="0" baseline="0" noProof="0" dirty="0" err="1">
                <a:ln>
                  <a:noFill/>
                </a:ln>
                <a:solidFill>
                  <a:prstClr val="white"/>
                </a:solidFill>
                <a:effectLst/>
                <a:uLnTx/>
                <a:uFillTx/>
                <a:latin typeface="Arial Narrow" panose="020B0604020202020204" pitchFamily="34" charset="0"/>
                <a:ea typeface="+mj-ea"/>
              </a:rPr>
              <a:t>s’y</a:t>
            </a:r>
            <a:r>
              <a:rPr kumimoji="0" lang="en-CA" sz="5400" b="0" i="0" u="none" strike="noStrike" kern="1200" cap="none" spc="0" normalizeH="0" baseline="0" noProof="0" dirty="0">
                <a:ln>
                  <a:noFill/>
                </a:ln>
                <a:solidFill>
                  <a:prstClr val="white"/>
                </a:solidFill>
                <a:effectLst/>
                <a:uLnTx/>
                <a:uFillTx/>
                <a:latin typeface="Arial Narrow" panose="020B0604020202020204" pitchFamily="34" charset="0"/>
                <a:ea typeface="+mj-ea"/>
              </a:rPr>
              <a:t> </a:t>
            </a:r>
            <a:r>
              <a:rPr kumimoji="0" lang="en-CA" sz="5400" b="0" i="0" u="none" strike="noStrike" kern="1200" cap="none" spc="0" normalizeH="0" baseline="0" noProof="0" dirty="0" err="1">
                <a:ln>
                  <a:noFill/>
                </a:ln>
                <a:solidFill>
                  <a:prstClr val="white"/>
                </a:solidFill>
                <a:effectLst/>
                <a:uLnTx/>
                <a:uFillTx/>
                <a:latin typeface="Arial Narrow" panose="020B0604020202020204" pitchFamily="34" charset="0"/>
                <a:ea typeface="+mj-ea"/>
              </a:rPr>
              <a:t>retrouver</a:t>
            </a:r>
            <a:endParaRPr kumimoji="0" lang="en-CA" sz="5400" b="0" i="0" u="none" strike="noStrike" kern="1200" cap="none" spc="0" normalizeH="0" baseline="0" noProof="0" dirty="0">
              <a:ln>
                <a:noFill/>
              </a:ln>
              <a:solidFill>
                <a:prstClr val="white"/>
              </a:solidFill>
              <a:effectLst/>
              <a:uLnTx/>
              <a:uFillTx/>
              <a:latin typeface="Arial Narrow" panose="020B0604020202020204" pitchFamily="34" charset="0"/>
              <a:ea typeface="+mj-ea"/>
            </a:endParaRPr>
          </a:p>
        </p:txBody>
      </p:sp>
    </p:spTree>
    <p:extLst>
      <p:ext uri="{BB962C8B-B14F-4D97-AF65-F5344CB8AC3E}">
        <p14:creationId xmlns:p14="http://schemas.microsoft.com/office/powerpoint/2010/main" val="422878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A138E1-3D5E-6B4D-92EC-511B2E0E98CB}"/>
              </a:ext>
            </a:extLst>
          </p:cNvPr>
          <p:cNvSpPr>
            <a:spLocks noGrp="1"/>
          </p:cNvSpPr>
          <p:nvPr>
            <p:ph type="title"/>
          </p:nvPr>
        </p:nvSpPr>
        <p:spPr>
          <a:xfrm>
            <a:off x="436728" y="247651"/>
            <a:ext cx="8530878" cy="586868"/>
          </a:xfrm>
        </p:spPr>
        <p:txBody>
          <a:bodyPr vert="horz" lIns="0" tIns="45720" rIns="0" bIns="45720" rtlCol="0" anchor="ctr">
            <a:noAutofit/>
          </a:bodyPr>
          <a:lstStyle/>
          <a:p>
            <a:r>
              <a:rPr lang="fr-FR" dirty="0">
                <a:solidFill>
                  <a:schemeClr val="bg1"/>
                </a:solidFill>
                <a:latin typeface="+mn-lt"/>
              </a:rPr>
              <a:t>Cas clinique : prévention secondaire</a:t>
            </a:r>
          </a:p>
        </p:txBody>
      </p:sp>
      <p:sp>
        <p:nvSpPr>
          <p:cNvPr id="8" name="ZoneTexte 3">
            <a:extLst>
              <a:ext uri="{FF2B5EF4-FFF2-40B4-BE49-F238E27FC236}">
                <a16:creationId xmlns:a16="http://schemas.microsoft.com/office/drawing/2014/main" id="{2F4240BA-BB57-E947-95D4-44C9E22C621D}"/>
              </a:ext>
            </a:extLst>
          </p:cNvPr>
          <p:cNvSpPr txBox="1"/>
          <p:nvPr/>
        </p:nvSpPr>
        <p:spPr>
          <a:xfrm>
            <a:off x="474865" y="1335228"/>
            <a:ext cx="8214848" cy="1590179"/>
          </a:xfrm>
          <a:prstGeom prst="rect">
            <a:avLst/>
          </a:prstGeom>
          <a:noFill/>
          <a:ln w="19050">
            <a:solidFill>
              <a:schemeClr val="accent1"/>
            </a:solidFill>
          </a:ln>
        </p:spPr>
        <p:txBody>
          <a:bodyPr wrap="square" lIns="182880" rtlCol="0" anchor="ctr" anchorCtr="0">
            <a:spAutoFit/>
          </a:bodyPr>
          <a:lstStyle/>
          <a:p>
            <a:pPr>
              <a:spcBef>
                <a:spcPts val="300"/>
              </a:spcBef>
            </a:pPr>
            <a:r>
              <a:rPr lang="fr-FR" sz="1400" b="1" dirty="0">
                <a:solidFill>
                  <a:schemeClr val="accent2"/>
                </a:solidFill>
              </a:rPr>
              <a:t>Dame de 66 ans </a:t>
            </a:r>
          </a:p>
          <a:p>
            <a:pPr>
              <a:spcBef>
                <a:spcPts val="300"/>
              </a:spcBef>
            </a:pPr>
            <a:r>
              <a:rPr lang="fr-FR" sz="1400" b="1" dirty="0">
                <a:solidFill>
                  <a:schemeClr val="accent2"/>
                </a:solidFill>
              </a:rPr>
              <a:t>NSTEMI et PAC x 3 il y a 8 ans </a:t>
            </a:r>
          </a:p>
          <a:p>
            <a:pPr>
              <a:spcBef>
                <a:spcPts val="300"/>
              </a:spcBef>
            </a:pPr>
            <a:r>
              <a:rPr lang="fr-FR" sz="1400" b="1" dirty="0">
                <a:solidFill>
                  <a:schemeClr val="accent2"/>
                </a:solidFill>
              </a:rPr>
              <a:t>RGO</a:t>
            </a:r>
          </a:p>
          <a:p>
            <a:pPr>
              <a:spcBef>
                <a:spcPts val="300"/>
              </a:spcBef>
            </a:pPr>
            <a:r>
              <a:rPr lang="fr-FR" sz="1400" b="1" dirty="0">
                <a:solidFill>
                  <a:schemeClr val="accent2"/>
                </a:solidFill>
              </a:rPr>
              <a:t>Arthrose 2 genoux ➔ de moins en moins active : </a:t>
            </a:r>
            <a:r>
              <a:rPr lang="fr-FR" sz="1400" dirty="0">
                <a:solidFill>
                  <a:schemeClr val="accent2"/>
                </a:solidFill>
              </a:rPr>
              <a:t>douleur 2 genoux malgré acétaminophène 1 gr TID  et infiltration triamcinolone 40 mg</a:t>
            </a:r>
          </a:p>
          <a:p>
            <a:pPr>
              <a:spcBef>
                <a:spcPts val="300"/>
              </a:spcBef>
            </a:pPr>
            <a:r>
              <a:rPr lang="fr-FR" sz="1400" b="1" dirty="0">
                <a:solidFill>
                  <a:schemeClr val="accent2"/>
                </a:solidFill>
              </a:rPr>
              <a:t>Asymptomatique actuellement mais « bouge » peu</a:t>
            </a:r>
          </a:p>
        </p:txBody>
      </p:sp>
      <p:sp>
        <p:nvSpPr>
          <p:cNvPr id="9" name="ZoneTexte 4">
            <a:extLst>
              <a:ext uri="{FF2B5EF4-FFF2-40B4-BE49-F238E27FC236}">
                <a16:creationId xmlns:a16="http://schemas.microsoft.com/office/drawing/2014/main" id="{D072F80A-E492-A743-A3B4-967CF679643C}"/>
              </a:ext>
            </a:extLst>
          </p:cNvPr>
          <p:cNvSpPr txBox="1"/>
          <p:nvPr/>
        </p:nvSpPr>
        <p:spPr>
          <a:xfrm>
            <a:off x="474864" y="3082986"/>
            <a:ext cx="1948005" cy="1669564"/>
          </a:xfrm>
          <a:prstGeom prst="rect">
            <a:avLst/>
          </a:prstGeom>
          <a:solidFill>
            <a:schemeClr val="accent2"/>
          </a:solidFill>
          <a:ln>
            <a:noFill/>
          </a:ln>
        </p:spPr>
        <p:txBody>
          <a:bodyPr wrap="none" lIns="91440" tIns="91440" rIns="91440" bIns="91440" rtlCol="0" anchor="t" anchorCtr="0">
            <a:noAutofit/>
          </a:bodyPr>
          <a:lstStyle/>
          <a:p>
            <a:r>
              <a:rPr lang="fr-CA" b="1" dirty="0">
                <a:solidFill>
                  <a:schemeClr val="bg1"/>
                </a:solidFill>
              </a:rPr>
              <a:t>Bilan lipidique</a:t>
            </a:r>
          </a:p>
          <a:p>
            <a:r>
              <a:rPr lang="fr-CA" sz="1400" b="1" dirty="0">
                <a:solidFill>
                  <a:schemeClr val="bg1"/>
                </a:solidFill>
              </a:rPr>
              <a:t>C-Total : </a:t>
            </a:r>
            <a:r>
              <a:rPr lang="fr-CA" sz="1400" dirty="0">
                <a:solidFill>
                  <a:schemeClr val="bg1"/>
                </a:solidFill>
              </a:rPr>
              <a:t>4,5 </a:t>
            </a:r>
            <a:r>
              <a:rPr lang="fr-CA" sz="1400" dirty="0" err="1">
                <a:solidFill>
                  <a:schemeClr val="bg1"/>
                </a:solidFill>
              </a:rPr>
              <a:t>mmol</a:t>
            </a:r>
            <a:r>
              <a:rPr lang="fr-CA" sz="1400" dirty="0">
                <a:solidFill>
                  <a:schemeClr val="bg1"/>
                </a:solidFill>
              </a:rPr>
              <a:t>/L</a:t>
            </a:r>
          </a:p>
          <a:p>
            <a:r>
              <a:rPr lang="fr-CA" sz="1400" b="1" dirty="0">
                <a:solidFill>
                  <a:schemeClr val="bg1"/>
                </a:solidFill>
              </a:rPr>
              <a:t>TG : </a:t>
            </a:r>
            <a:r>
              <a:rPr lang="fr-CA" sz="1400" dirty="0">
                <a:solidFill>
                  <a:schemeClr val="bg1"/>
                </a:solidFill>
              </a:rPr>
              <a:t>1,02 </a:t>
            </a:r>
            <a:r>
              <a:rPr lang="fr-CA" sz="1400" dirty="0" err="1">
                <a:solidFill>
                  <a:schemeClr val="bg1"/>
                </a:solidFill>
              </a:rPr>
              <a:t>mmol</a:t>
            </a:r>
            <a:r>
              <a:rPr lang="fr-CA" sz="1400" dirty="0">
                <a:solidFill>
                  <a:schemeClr val="bg1"/>
                </a:solidFill>
              </a:rPr>
              <a:t>/L</a:t>
            </a:r>
          </a:p>
          <a:p>
            <a:r>
              <a:rPr lang="fr-CA" sz="1400" b="1" dirty="0">
                <a:solidFill>
                  <a:schemeClr val="bg1"/>
                </a:solidFill>
              </a:rPr>
              <a:t>HDL : </a:t>
            </a:r>
            <a:r>
              <a:rPr lang="fr-CA" sz="1400" dirty="0">
                <a:solidFill>
                  <a:schemeClr val="bg1"/>
                </a:solidFill>
              </a:rPr>
              <a:t>1,84 </a:t>
            </a:r>
            <a:r>
              <a:rPr lang="fr-CA" sz="1400" dirty="0" err="1">
                <a:solidFill>
                  <a:schemeClr val="bg1"/>
                </a:solidFill>
              </a:rPr>
              <a:t>mmol</a:t>
            </a:r>
            <a:r>
              <a:rPr lang="fr-CA" sz="1400" dirty="0">
                <a:solidFill>
                  <a:schemeClr val="bg1"/>
                </a:solidFill>
              </a:rPr>
              <a:t>/L</a:t>
            </a:r>
          </a:p>
          <a:p>
            <a:r>
              <a:rPr lang="fr-CA" sz="1400" b="1" dirty="0">
                <a:solidFill>
                  <a:schemeClr val="bg1"/>
                </a:solidFill>
              </a:rPr>
              <a:t>Non HDL : </a:t>
            </a:r>
            <a:r>
              <a:rPr lang="fr-CA" sz="1400" dirty="0">
                <a:solidFill>
                  <a:schemeClr val="bg1"/>
                </a:solidFill>
              </a:rPr>
              <a:t>2,66 </a:t>
            </a:r>
            <a:r>
              <a:rPr lang="fr-CA" sz="1400" dirty="0" err="1">
                <a:solidFill>
                  <a:schemeClr val="bg1"/>
                </a:solidFill>
              </a:rPr>
              <a:t>mmol</a:t>
            </a:r>
            <a:r>
              <a:rPr lang="fr-CA" sz="1400" dirty="0">
                <a:solidFill>
                  <a:schemeClr val="bg1"/>
                </a:solidFill>
              </a:rPr>
              <a:t>/L</a:t>
            </a:r>
          </a:p>
          <a:p>
            <a:r>
              <a:rPr lang="fr-CA" sz="1400" b="1" dirty="0">
                <a:solidFill>
                  <a:schemeClr val="bg1"/>
                </a:solidFill>
              </a:rPr>
              <a:t>LDL : </a:t>
            </a:r>
            <a:r>
              <a:rPr lang="fr-CA" sz="1400" dirty="0">
                <a:solidFill>
                  <a:schemeClr val="bg1"/>
                </a:solidFill>
              </a:rPr>
              <a:t>2,2 </a:t>
            </a:r>
            <a:r>
              <a:rPr lang="fr-CA" sz="1400" dirty="0" err="1">
                <a:solidFill>
                  <a:schemeClr val="bg1"/>
                </a:solidFill>
              </a:rPr>
              <a:t>mmol</a:t>
            </a:r>
            <a:r>
              <a:rPr lang="fr-CA" sz="1400" dirty="0">
                <a:solidFill>
                  <a:schemeClr val="bg1"/>
                </a:solidFill>
              </a:rPr>
              <a:t>/L</a:t>
            </a:r>
          </a:p>
        </p:txBody>
      </p:sp>
      <p:sp>
        <p:nvSpPr>
          <p:cNvPr id="10" name="ZoneTexte 5">
            <a:extLst>
              <a:ext uri="{FF2B5EF4-FFF2-40B4-BE49-F238E27FC236}">
                <a16:creationId xmlns:a16="http://schemas.microsoft.com/office/drawing/2014/main" id="{D401231A-AD23-A846-AAD7-6BD384191C22}"/>
              </a:ext>
            </a:extLst>
          </p:cNvPr>
          <p:cNvSpPr txBox="1"/>
          <p:nvPr/>
        </p:nvSpPr>
        <p:spPr>
          <a:xfrm>
            <a:off x="2511787" y="3082986"/>
            <a:ext cx="3096922" cy="1669564"/>
          </a:xfrm>
          <a:prstGeom prst="rect">
            <a:avLst/>
          </a:prstGeom>
          <a:solidFill>
            <a:schemeClr val="accent2"/>
          </a:solidFill>
          <a:ln>
            <a:solidFill>
              <a:schemeClr val="accent2"/>
            </a:solidFill>
          </a:ln>
        </p:spPr>
        <p:txBody>
          <a:bodyPr wrap="square" lIns="91440" tIns="91440" rIns="91440" bIns="91440" rtlCol="0" anchor="t" anchorCtr="0">
            <a:noAutofit/>
          </a:bodyPr>
          <a:lstStyle/>
          <a:p>
            <a:r>
              <a:rPr lang="fr-CA" sz="1400" b="1" dirty="0">
                <a:solidFill>
                  <a:schemeClr val="bg1"/>
                </a:solidFill>
              </a:rPr>
              <a:t>Médication actuelle : </a:t>
            </a:r>
            <a:r>
              <a:rPr lang="fr-CA" sz="1400" dirty="0" err="1">
                <a:solidFill>
                  <a:schemeClr val="bg1"/>
                </a:solidFill>
              </a:rPr>
              <a:t>Bisoprolol</a:t>
            </a:r>
            <a:r>
              <a:rPr lang="fr-CA" sz="1400" dirty="0">
                <a:solidFill>
                  <a:schemeClr val="bg1"/>
                </a:solidFill>
              </a:rPr>
              <a:t> 2,5 mg</a:t>
            </a:r>
          </a:p>
          <a:p>
            <a:r>
              <a:rPr lang="fr-CA" sz="1400" b="1" dirty="0" err="1">
                <a:solidFill>
                  <a:schemeClr val="bg1"/>
                </a:solidFill>
              </a:rPr>
              <a:t>Rosuvastatine</a:t>
            </a:r>
            <a:r>
              <a:rPr lang="fr-CA" sz="1400" b="1" dirty="0">
                <a:solidFill>
                  <a:schemeClr val="bg1"/>
                </a:solidFill>
              </a:rPr>
              <a:t> : </a:t>
            </a:r>
            <a:r>
              <a:rPr lang="fr-CA" sz="1400" dirty="0">
                <a:solidFill>
                  <a:schemeClr val="bg1"/>
                </a:solidFill>
              </a:rPr>
              <a:t>40 mg</a:t>
            </a:r>
          </a:p>
          <a:p>
            <a:r>
              <a:rPr lang="fr-CA" sz="1400" b="1" dirty="0">
                <a:solidFill>
                  <a:schemeClr val="bg1"/>
                </a:solidFill>
              </a:rPr>
              <a:t>Ézétimibe : </a:t>
            </a:r>
            <a:r>
              <a:rPr lang="fr-CA" sz="1400" dirty="0">
                <a:solidFill>
                  <a:schemeClr val="bg1"/>
                </a:solidFill>
              </a:rPr>
              <a:t>10 ID </a:t>
            </a:r>
          </a:p>
          <a:p>
            <a:r>
              <a:rPr lang="fr-CA" sz="1400" b="1" dirty="0">
                <a:solidFill>
                  <a:schemeClr val="bg1"/>
                </a:solidFill>
              </a:rPr>
              <a:t>ASA : </a:t>
            </a:r>
            <a:r>
              <a:rPr lang="fr-CA" sz="1400" dirty="0">
                <a:solidFill>
                  <a:schemeClr val="bg1"/>
                </a:solidFill>
              </a:rPr>
              <a:t>81 ID</a:t>
            </a:r>
          </a:p>
          <a:p>
            <a:r>
              <a:rPr lang="fr-CA" sz="1400" b="1" dirty="0" err="1">
                <a:solidFill>
                  <a:schemeClr val="bg1"/>
                </a:solidFill>
              </a:rPr>
              <a:t>Ramipril</a:t>
            </a:r>
            <a:r>
              <a:rPr lang="fr-CA" sz="1400" b="1" dirty="0">
                <a:solidFill>
                  <a:schemeClr val="bg1"/>
                </a:solidFill>
              </a:rPr>
              <a:t> : </a:t>
            </a:r>
            <a:r>
              <a:rPr lang="fr-CA" sz="1400" dirty="0">
                <a:solidFill>
                  <a:schemeClr val="bg1"/>
                </a:solidFill>
              </a:rPr>
              <a:t>10 ID</a:t>
            </a:r>
          </a:p>
          <a:p>
            <a:r>
              <a:rPr lang="fr-CA" sz="1400" b="1" dirty="0">
                <a:solidFill>
                  <a:schemeClr val="bg1"/>
                </a:solidFill>
              </a:rPr>
              <a:t>TNT PRN</a:t>
            </a:r>
          </a:p>
          <a:p>
            <a:r>
              <a:rPr lang="fr-CA" sz="1400" b="1" dirty="0">
                <a:solidFill>
                  <a:schemeClr val="bg1"/>
                </a:solidFill>
              </a:rPr>
              <a:t>Acétaminophène : </a:t>
            </a:r>
            <a:r>
              <a:rPr lang="fr-CA" sz="1400" dirty="0">
                <a:solidFill>
                  <a:schemeClr val="bg1"/>
                </a:solidFill>
              </a:rPr>
              <a:t>1 gr TID</a:t>
            </a:r>
          </a:p>
        </p:txBody>
      </p:sp>
      <p:sp>
        <p:nvSpPr>
          <p:cNvPr id="11" name="ZoneTexte 6">
            <a:extLst>
              <a:ext uri="{FF2B5EF4-FFF2-40B4-BE49-F238E27FC236}">
                <a16:creationId xmlns:a16="http://schemas.microsoft.com/office/drawing/2014/main" id="{22C78914-F441-D84C-B597-D2959F5621E7}"/>
              </a:ext>
            </a:extLst>
          </p:cNvPr>
          <p:cNvSpPr txBox="1"/>
          <p:nvPr/>
        </p:nvSpPr>
        <p:spPr>
          <a:xfrm>
            <a:off x="5697628" y="3082985"/>
            <a:ext cx="2992086" cy="1669564"/>
          </a:xfrm>
          <a:prstGeom prst="rect">
            <a:avLst/>
          </a:prstGeom>
          <a:solidFill>
            <a:schemeClr val="accent2"/>
          </a:solidFill>
          <a:ln>
            <a:noFill/>
          </a:ln>
        </p:spPr>
        <p:txBody>
          <a:bodyPr wrap="none" lIns="91440" tIns="91440" rIns="91440" bIns="91440" rtlCol="0" anchor="t" anchorCtr="0">
            <a:noAutofit/>
          </a:bodyPr>
          <a:lstStyle/>
          <a:p>
            <a:r>
              <a:rPr lang="fr-CA" sz="1400" b="1" dirty="0">
                <a:solidFill>
                  <a:schemeClr val="bg1"/>
                </a:solidFill>
              </a:rPr>
              <a:t>TA 110/70 mmHg, pouls : </a:t>
            </a:r>
            <a:r>
              <a:rPr lang="fr-CA" sz="1400" dirty="0">
                <a:solidFill>
                  <a:schemeClr val="bg1"/>
                </a:solidFill>
              </a:rPr>
              <a:t>72 régulier </a:t>
            </a:r>
          </a:p>
          <a:p>
            <a:r>
              <a:rPr lang="fr-CA" sz="1400" b="1" dirty="0">
                <a:solidFill>
                  <a:schemeClr val="bg1"/>
                </a:solidFill>
              </a:rPr>
              <a:t>Cou : </a:t>
            </a:r>
            <a:r>
              <a:rPr lang="fr-CA" sz="1400" dirty="0">
                <a:solidFill>
                  <a:schemeClr val="bg1"/>
                </a:solidFill>
              </a:rPr>
              <a:t>souffle bilatéral léger</a:t>
            </a:r>
          </a:p>
          <a:p>
            <a:r>
              <a:rPr lang="fr-CA" sz="1400" b="1" dirty="0">
                <a:solidFill>
                  <a:schemeClr val="bg1"/>
                </a:solidFill>
              </a:rPr>
              <a:t>Cœur : </a:t>
            </a:r>
            <a:r>
              <a:rPr lang="fr-CA" sz="1400" dirty="0">
                <a:solidFill>
                  <a:schemeClr val="bg1"/>
                </a:solidFill>
              </a:rPr>
              <a:t>RCR souffle systolique 3/6 </a:t>
            </a:r>
          </a:p>
          <a:p>
            <a:r>
              <a:rPr lang="fr-CA" sz="1400" dirty="0">
                <a:solidFill>
                  <a:schemeClr val="bg1"/>
                </a:solidFill>
              </a:rPr>
              <a:t>(foyer aortique et </a:t>
            </a:r>
            <a:r>
              <a:rPr lang="fr-CA" sz="1400" dirty="0" err="1">
                <a:solidFill>
                  <a:schemeClr val="bg1"/>
                </a:solidFill>
              </a:rPr>
              <a:t>parasternal</a:t>
            </a:r>
            <a:r>
              <a:rPr lang="fr-CA" sz="1400" dirty="0">
                <a:solidFill>
                  <a:schemeClr val="bg1"/>
                </a:solidFill>
              </a:rPr>
              <a:t> gauche)</a:t>
            </a:r>
          </a:p>
          <a:p>
            <a:r>
              <a:rPr lang="fr-CA" sz="1400" b="1" dirty="0">
                <a:solidFill>
                  <a:schemeClr val="bg1"/>
                </a:solidFill>
              </a:rPr>
              <a:t>P : </a:t>
            </a:r>
            <a:r>
              <a:rPr lang="fr-CA" sz="1400" dirty="0">
                <a:solidFill>
                  <a:schemeClr val="bg1"/>
                </a:solidFill>
              </a:rPr>
              <a:t>N</a:t>
            </a:r>
          </a:p>
          <a:p>
            <a:r>
              <a:rPr lang="fr-CA" sz="1400" b="1" dirty="0">
                <a:solidFill>
                  <a:schemeClr val="bg1"/>
                </a:solidFill>
              </a:rPr>
              <a:t>Abdomen : </a:t>
            </a:r>
            <a:r>
              <a:rPr lang="fr-CA" sz="1400" dirty="0">
                <a:solidFill>
                  <a:schemeClr val="bg1"/>
                </a:solidFill>
              </a:rPr>
              <a:t>N</a:t>
            </a:r>
          </a:p>
          <a:p>
            <a:r>
              <a:rPr lang="fr-CA" sz="1400" b="1" dirty="0">
                <a:solidFill>
                  <a:schemeClr val="bg1"/>
                </a:solidFill>
              </a:rPr>
              <a:t>MI : </a:t>
            </a:r>
            <a:r>
              <a:rPr lang="fr-CA" sz="1400" dirty="0">
                <a:solidFill>
                  <a:schemeClr val="bg1"/>
                </a:solidFill>
              </a:rPr>
              <a:t>OMI léger 1+  pouls N</a:t>
            </a:r>
          </a:p>
        </p:txBody>
      </p:sp>
      <p:sp>
        <p:nvSpPr>
          <p:cNvPr id="12" name="Speech Bubble: Oval 11">
            <a:extLst>
              <a:ext uri="{FF2B5EF4-FFF2-40B4-BE49-F238E27FC236}">
                <a16:creationId xmlns:a16="http://schemas.microsoft.com/office/drawing/2014/main" id="{C37B873C-7885-4B84-A7A4-EA27A57FA786}"/>
              </a:ext>
            </a:extLst>
          </p:cNvPr>
          <p:cNvSpPr/>
          <p:nvPr/>
        </p:nvSpPr>
        <p:spPr>
          <a:xfrm>
            <a:off x="7957750" y="21089"/>
            <a:ext cx="1089929" cy="879551"/>
          </a:xfrm>
          <a:prstGeom prst="wedgeEllipse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B69D00DD-64E7-4B83-B77B-2804D9DFFAB4}"/>
              </a:ext>
            </a:extLst>
          </p:cNvPr>
          <p:cNvSpPr txBox="1"/>
          <p:nvPr/>
        </p:nvSpPr>
        <p:spPr>
          <a:xfrm>
            <a:off x="8044246" y="111243"/>
            <a:ext cx="1003433" cy="646331"/>
          </a:xfrm>
          <a:prstGeom prst="rect">
            <a:avLst/>
          </a:prstGeom>
          <a:noFill/>
        </p:spPr>
        <p:txBody>
          <a:bodyPr wrap="square" rtlCol="0">
            <a:spAutoFit/>
          </a:bodyPr>
          <a:lstStyle/>
          <a:p>
            <a:pPr algn="ctr"/>
            <a:r>
              <a:rPr lang="fr-CA" sz="3600" dirty="0">
                <a:solidFill>
                  <a:schemeClr val="bg1"/>
                </a:solidFill>
                <a:latin typeface="AR JULIAN" panose="02000000000000000000" pitchFamily="2" charset="0"/>
              </a:rPr>
              <a:t>D</a:t>
            </a:r>
            <a:endParaRPr lang="en-CA" sz="3600" dirty="0">
              <a:solidFill>
                <a:schemeClr val="bg1"/>
              </a:solidFill>
              <a:latin typeface="AR JULIAN" panose="02000000000000000000" pitchFamily="2" charset="0"/>
            </a:endParaRPr>
          </a:p>
        </p:txBody>
      </p:sp>
    </p:spTree>
    <p:extLst>
      <p:ext uri="{BB962C8B-B14F-4D97-AF65-F5344CB8AC3E}">
        <p14:creationId xmlns:p14="http://schemas.microsoft.com/office/powerpoint/2010/main" val="389442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199" y="260223"/>
            <a:ext cx="8297839" cy="565468"/>
          </a:xfrm>
        </p:spPr>
        <p:txBody>
          <a:bodyPr lIns="0">
            <a:noAutofit/>
          </a:bodyPr>
          <a:lstStyle/>
          <a:p>
            <a:r>
              <a:rPr lang="fr-CA" dirty="0">
                <a:cs typeface="Arial Bold" panose="020B0704020202020204" pitchFamily="34" charset="0"/>
              </a:rPr>
              <a:t>Chez quels patients doit-on faire le dépistage?</a:t>
            </a:r>
          </a:p>
        </p:txBody>
      </p:sp>
      <p:sp>
        <p:nvSpPr>
          <p:cNvPr id="7" name="Text Placeholder 1"/>
          <p:cNvSpPr>
            <a:spLocks noGrp="1"/>
          </p:cNvSpPr>
          <p:nvPr>
            <p:ph type="body" sz="quarter" idx="13"/>
            <p:custDataLst>
              <p:tags r:id="rId2"/>
            </p:custDataLst>
          </p:nvPr>
        </p:nvSpPr>
        <p:spPr>
          <a:xfrm>
            <a:off x="457199" y="4703119"/>
            <a:ext cx="7414191" cy="350974"/>
          </a:xfrm>
          <a:noFill/>
        </p:spPr>
        <p:txBody>
          <a:bodyPr wrap="square" lIns="0" tIns="0" rIns="0" bIns="0" rtlCol="0" anchor="t" anchorCtr="0">
            <a:noAutofit/>
          </a:bodyPr>
          <a:lstStyle/>
          <a:p>
            <a:pPr defTabSz="457200"/>
            <a:r>
              <a:rPr lang="en-CA" sz="900" b="0" dirty="0">
                <a:cs typeface="+mn-cs"/>
              </a:rPr>
              <a:t>Anderson TJ, et al. Canadian Cardiovascular Society Guidelines for the management of Dyslipidemia for the Prevention of Cardiovascular Disease in the Adult, Canadian Journal of Cardiology (2016), </a:t>
            </a:r>
            <a:r>
              <a:rPr lang="en-CA" sz="900" b="0" dirty="0" err="1">
                <a:cs typeface="+mn-cs"/>
              </a:rPr>
              <a:t>doi</a:t>
            </a:r>
            <a:r>
              <a:rPr lang="en-CA" sz="900" b="0" dirty="0">
                <a:cs typeface="+mn-cs"/>
              </a:rPr>
              <a:t>: 10.1016/ j.cjca.2016.07.510.</a:t>
            </a:r>
          </a:p>
        </p:txBody>
      </p:sp>
      <p:sp>
        <p:nvSpPr>
          <p:cNvPr id="3" name="ZoneTexte 2">
            <a:extLst>
              <a:ext uri="{FF2B5EF4-FFF2-40B4-BE49-F238E27FC236}">
                <a16:creationId xmlns:a16="http://schemas.microsoft.com/office/drawing/2014/main" id="{7E5D7C64-C813-2143-A717-47BBC79D024A}"/>
              </a:ext>
            </a:extLst>
          </p:cNvPr>
          <p:cNvSpPr txBox="1"/>
          <p:nvPr/>
        </p:nvSpPr>
        <p:spPr>
          <a:xfrm>
            <a:off x="701040" y="2937956"/>
            <a:ext cx="8442960" cy="1680460"/>
          </a:xfrm>
          <a:prstGeom prst="rect">
            <a:avLst/>
          </a:prstGeom>
          <a:noFill/>
        </p:spPr>
        <p:txBody>
          <a:bodyPr wrap="square" rtlCol="0">
            <a:spAutoFit/>
          </a:bodyPr>
          <a:lstStyle/>
          <a:p>
            <a:pPr>
              <a:lnSpc>
                <a:spcPct val="90000"/>
              </a:lnSpc>
              <a:spcBef>
                <a:spcPts val="300"/>
              </a:spcBef>
              <a:tabLst>
                <a:tab pos="2736850" algn="l"/>
              </a:tabLst>
            </a:pPr>
            <a:r>
              <a:rPr lang="fr-CA" sz="1400" b="1" dirty="0">
                <a:solidFill>
                  <a:schemeClr val="tx2"/>
                </a:solidFill>
              </a:rPr>
              <a:t>Tabagisme actif	Maladie inflammatoire</a:t>
            </a:r>
          </a:p>
          <a:p>
            <a:pPr>
              <a:lnSpc>
                <a:spcPct val="90000"/>
              </a:lnSpc>
              <a:spcBef>
                <a:spcPts val="300"/>
              </a:spcBef>
              <a:tabLst>
                <a:tab pos="2736850" algn="l"/>
              </a:tabLst>
            </a:pPr>
            <a:r>
              <a:rPr lang="fr-CA" sz="1400" b="1" dirty="0">
                <a:solidFill>
                  <a:schemeClr val="tx2"/>
                </a:solidFill>
              </a:rPr>
              <a:t>Diabète	Infection HIV</a:t>
            </a:r>
          </a:p>
          <a:p>
            <a:pPr>
              <a:lnSpc>
                <a:spcPct val="90000"/>
              </a:lnSpc>
              <a:spcBef>
                <a:spcPts val="300"/>
              </a:spcBef>
              <a:tabLst>
                <a:tab pos="2736850" algn="l"/>
              </a:tabLst>
            </a:pPr>
            <a:r>
              <a:rPr lang="fr-CA" sz="1400" b="1" dirty="0">
                <a:solidFill>
                  <a:schemeClr val="tx2"/>
                </a:solidFill>
              </a:rPr>
              <a:t>Hypertension artérielle	Maladie pulmonaire obstructive chronique</a:t>
            </a:r>
          </a:p>
          <a:p>
            <a:pPr>
              <a:lnSpc>
                <a:spcPct val="90000"/>
              </a:lnSpc>
              <a:spcBef>
                <a:spcPts val="300"/>
              </a:spcBef>
              <a:tabLst>
                <a:tab pos="2736850" algn="l"/>
              </a:tabLst>
            </a:pPr>
            <a:r>
              <a:rPr lang="fr-CA" sz="1400" b="1" dirty="0">
                <a:solidFill>
                  <a:schemeClr val="tx2"/>
                </a:solidFill>
              </a:rPr>
              <a:t>Histoire familiale précoce	Évidence clinique d’athérosclérose et anévrisme de l’aorte abdominale</a:t>
            </a:r>
          </a:p>
          <a:p>
            <a:pPr>
              <a:lnSpc>
                <a:spcPct val="90000"/>
              </a:lnSpc>
              <a:spcBef>
                <a:spcPts val="300"/>
              </a:spcBef>
              <a:tabLst>
                <a:tab pos="2736850" algn="l"/>
              </a:tabLst>
            </a:pPr>
            <a:r>
              <a:rPr lang="fr-CA" sz="1400" b="1" dirty="0">
                <a:solidFill>
                  <a:schemeClr val="tx2"/>
                </a:solidFill>
              </a:rPr>
              <a:t>Dyslipidémie génétique	Manifestation clinique de dyslipidémie</a:t>
            </a:r>
          </a:p>
          <a:p>
            <a:pPr>
              <a:lnSpc>
                <a:spcPct val="90000"/>
              </a:lnSpc>
              <a:spcBef>
                <a:spcPts val="300"/>
              </a:spcBef>
              <a:tabLst>
                <a:tab pos="2736850" algn="l"/>
              </a:tabLst>
            </a:pPr>
            <a:r>
              <a:rPr lang="fr-CA" sz="1400" b="1" dirty="0">
                <a:solidFill>
                  <a:schemeClr val="tx2"/>
                </a:solidFill>
              </a:rPr>
              <a:t>Dysfonction érectile	Obésité </a:t>
            </a:r>
            <a:r>
              <a:rPr lang="fr-CA" sz="1400" dirty="0">
                <a:solidFill>
                  <a:schemeClr val="tx2"/>
                </a:solidFill>
              </a:rPr>
              <a:t>(IMC </a:t>
            </a:r>
            <a:r>
              <a:rPr lang="fr-CA" sz="1400" u="sng" dirty="0">
                <a:solidFill>
                  <a:schemeClr val="tx2"/>
                </a:solidFill>
              </a:rPr>
              <a:t>&gt;</a:t>
            </a:r>
            <a:r>
              <a:rPr lang="fr-CA" sz="1400" dirty="0">
                <a:solidFill>
                  <a:schemeClr val="tx2"/>
                </a:solidFill>
              </a:rPr>
              <a:t> 30 Kg/m</a:t>
            </a:r>
            <a:r>
              <a:rPr lang="fr-CA" sz="1400" baseline="30000" dirty="0">
                <a:solidFill>
                  <a:schemeClr val="tx2"/>
                </a:solidFill>
              </a:rPr>
              <a:t>2</a:t>
            </a:r>
            <a:r>
              <a:rPr lang="fr-CA" sz="1400" dirty="0">
                <a:solidFill>
                  <a:schemeClr val="tx2"/>
                </a:solidFill>
              </a:rPr>
              <a:t>)</a:t>
            </a:r>
          </a:p>
          <a:p>
            <a:pPr>
              <a:lnSpc>
                <a:spcPct val="90000"/>
              </a:lnSpc>
              <a:spcBef>
                <a:spcPts val="300"/>
              </a:spcBef>
              <a:tabLst>
                <a:tab pos="2736850" algn="l"/>
              </a:tabLst>
            </a:pPr>
            <a:r>
              <a:rPr lang="fr-CA" sz="1400" b="1" dirty="0">
                <a:solidFill>
                  <a:schemeClr val="tx2"/>
                </a:solidFill>
              </a:rPr>
              <a:t>Insuffisance rénale chronique 	Hypertension de grossesse</a:t>
            </a:r>
          </a:p>
        </p:txBody>
      </p:sp>
      <p:sp>
        <p:nvSpPr>
          <p:cNvPr id="5" name="ZoneTexte 2">
            <a:extLst>
              <a:ext uri="{FF2B5EF4-FFF2-40B4-BE49-F238E27FC236}">
                <a16:creationId xmlns:a16="http://schemas.microsoft.com/office/drawing/2014/main" id="{7806FC24-9058-9F49-8D95-E4F8AA4460A9}"/>
              </a:ext>
            </a:extLst>
          </p:cNvPr>
          <p:cNvSpPr txBox="1"/>
          <p:nvPr/>
        </p:nvSpPr>
        <p:spPr>
          <a:xfrm>
            <a:off x="414776" y="1366894"/>
            <a:ext cx="8442960" cy="1661993"/>
          </a:xfrm>
          <a:prstGeom prst="rect">
            <a:avLst/>
          </a:prstGeom>
          <a:noFill/>
        </p:spPr>
        <p:txBody>
          <a:bodyPr wrap="square" lIns="0" rtlCol="0">
            <a:spAutoFit/>
          </a:bodyPr>
          <a:lstStyle/>
          <a:p>
            <a:pPr marL="285750" lvl="0" indent="-285750">
              <a:lnSpc>
                <a:spcPct val="90000"/>
              </a:lnSpc>
              <a:spcBef>
                <a:spcPts val="300"/>
              </a:spcBef>
              <a:buClr>
                <a:schemeClr val="accent1"/>
              </a:buClr>
              <a:buBlip>
                <a:blip r:embed="rId5"/>
              </a:buBlip>
            </a:pPr>
            <a:r>
              <a:rPr lang="fr-CA" sz="2100" b="1" dirty="0">
                <a:solidFill>
                  <a:schemeClr val="tx2"/>
                </a:solidFill>
              </a:rPr>
              <a:t>H </a:t>
            </a:r>
            <a:r>
              <a:rPr lang="fr-CA" sz="2100" b="1" u="sng" dirty="0">
                <a:solidFill>
                  <a:schemeClr val="tx2"/>
                </a:solidFill>
              </a:rPr>
              <a:t>&gt;</a:t>
            </a:r>
            <a:r>
              <a:rPr lang="fr-CA" sz="2100" b="1" dirty="0">
                <a:solidFill>
                  <a:schemeClr val="tx2"/>
                </a:solidFill>
              </a:rPr>
              <a:t> 40 ans </a:t>
            </a:r>
          </a:p>
          <a:p>
            <a:pPr marL="285750" lvl="0" indent="-285750">
              <a:lnSpc>
                <a:spcPct val="90000"/>
              </a:lnSpc>
              <a:spcBef>
                <a:spcPts val="300"/>
              </a:spcBef>
              <a:buClr>
                <a:schemeClr val="accent1"/>
              </a:buClr>
              <a:buBlip>
                <a:blip r:embed="rId5"/>
              </a:buBlip>
            </a:pPr>
            <a:r>
              <a:rPr lang="fr-CA" sz="2100" b="1" dirty="0">
                <a:solidFill>
                  <a:schemeClr val="tx2"/>
                </a:solidFill>
              </a:rPr>
              <a:t>F </a:t>
            </a:r>
            <a:r>
              <a:rPr lang="fr-CA" sz="2100" b="1" u="sng" dirty="0">
                <a:solidFill>
                  <a:schemeClr val="tx2"/>
                </a:solidFill>
              </a:rPr>
              <a:t>&gt;</a:t>
            </a:r>
            <a:r>
              <a:rPr lang="fr-CA" sz="2100" b="1" dirty="0">
                <a:solidFill>
                  <a:schemeClr val="tx2"/>
                </a:solidFill>
              </a:rPr>
              <a:t> 40 ans ou post ménopause</a:t>
            </a:r>
          </a:p>
          <a:p>
            <a:pPr marL="285750" indent="-285750">
              <a:lnSpc>
                <a:spcPct val="90000"/>
              </a:lnSpc>
              <a:spcBef>
                <a:spcPts val="300"/>
              </a:spcBef>
              <a:buClr>
                <a:schemeClr val="accent1"/>
              </a:buClr>
              <a:buBlip>
                <a:blip r:embed="rId5"/>
              </a:buBlip>
            </a:pPr>
            <a:r>
              <a:rPr lang="fr-CA" sz="2100" b="1" dirty="0">
                <a:solidFill>
                  <a:schemeClr val="tx2"/>
                </a:solidFill>
              </a:rPr>
              <a:t>Dépistage précoce dans les populations à risque </a:t>
            </a:r>
            <a:br>
              <a:rPr lang="fr-CA" sz="2100" b="1" dirty="0">
                <a:solidFill>
                  <a:schemeClr val="tx2"/>
                </a:solidFill>
              </a:rPr>
            </a:br>
            <a:r>
              <a:rPr lang="fr-CA" sz="2100" dirty="0">
                <a:solidFill>
                  <a:schemeClr val="tx2"/>
                </a:solidFill>
              </a:rPr>
              <a:t>(Asie du Sud est et Premières Nations)</a:t>
            </a:r>
          </a:p>
          <a:p>
            <a:pPr marL="285750" lvl="0" indent="-285750">
              <a:lnSpc>
                <a:spcPct val="90000"/>
              </a:lnSpc>
              <a:spcBef>
                <a:spcPts val="300"/>
              </a:spcBef>
              <a:buClr>
                <a:schemeClr val="accent1"/>
              </a:buClr>
              <a:buBlip>
                <a:blip r:embed="rId5"/>
              </a:buBlip>
            </a:pPr>
            <a:r>
              <a:rPr lang="fr-CA" sz="2100" b="1" dirty="0">
                <a:solidFill>
                  <a:schemeClr val="tx2"/>
                </a:solidFill>
              </a:rPr>
              <a:t>Patients avec les conditions sous-jacentes sans égard avec l’âge :</a:t>
            </a:r>
          </a:p>
        </p:txBody>
      </p:sp>
      <p:sp>
        <p:nvSpPr>
          <p:cNvPr id="8" name="Speech Bubble: Oval 7">
            <a:extLst>
              <a:ext uri="{FF2B5EF4-FFF2-40B4-BE49-F238E27FC236}">
                <a16:creationId xmlns:a16="http://schemas.microsoft.com/office/drawing/2014/main" id="{156494EA-0DD3-49E0-BAC1-16116898E06A}"/>
              </a:ext>
            </a:extLst>
          </p:cNvPr>
          <p:cNvSpPr/>
          <p:nvPr/>
        </p:nvSpPr>
        <p:spPr>
          <a:xfrm>
            <a:off x="7957750" y="45803"/>
            <a:ext cx="1089929" cy="879551"/>
          </a:xfrm>
          <a:prstGeom prst="wedgeEllipse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AD57AE42-3300-4368-B48B-E115865DCB20}"/>
              </a:ext>
            </a:extLst>
          </p:cNvPr>
          <p:cNvSpPr txBox="1"/>
          <p:nvPr/>
        </p:nvSpPr>
        <p:spPr>
          <a:xfrm>
            <a:off x="8044246" y="135957"/>
            <a:ext cx="1003433" cy="646331"/>
          </a:xfrm>
          <a:prstGeom prst="rect">
            <a:avLst/>
          </a:prstGeom>
          <a:noFill/>
        </p:spPr>
        <p:txBody>
          <a:bodyPr wrap="square" rtlCol="0">
            <a:spAutoFit/>
          </a:bodyPr>
          <a:lstStyle/>
          <a:p>
            <a:pPr algn="ctr"/>
            <a:r>
              <a:rPr lang="fr-CA" sz="3600" dirty="0">
                <a:solidFill>
                  <a:schemeClr val="bg1"/>
                </a:solidFill>
                <a:latin typeface="AR JULIAN" panose="02000000000000000000" pitchFamily="2" charset="0"/>
              </a:rPr>
              <a:t>D</a:t>
            </a:r>
            <a:endParaRPr lang="en-CA" sz="3600" dirty="0">
              <a:solidFill>
                <a:schemeClr val="bg1"/>
              </a:solidFill>
              <a:latin typeface="AR JULIAN" panose="02000000000000000000" pitchFamily="2" charset="0"/>
            </a:endParaRPr>
          </a:p>
        </p:txBody>
      </p:sp>
      <p:sp>
        <p:nvSpPr>
          <p:cNvPr id="11" name="AutoShape 2" descr="Poll Everywhere">
            <a:hlinkClick r:id="rId6" tooltip="Poll Everywhere"/>
            <a:extLst>
              <a:ext uri="{FF2B5EF4-FFF2-40B4-BE49-F238E27FC236}">
                <a16:creationId xmlns:a16="http://schemas.microsoft.com/office/drawing/2014/main" id="{D2DD5BA5-1234-456D-9CD2-1E69DD63CE1E}"/>
              </a:ext>
            </a:extLst>
          </p:cNvPr>
          <p:cNvSpPr>
            <a:spLocks noChangeAspect="1" noChangeArrowheads="1"/>
          </p:cNvSpPr>
          <p:nvPr/>
        </p:nvSpPr>
        <p:spPr bwMode="auto">
          <a:xfrm>
            <a:off x="127000" y="-647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4073777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E2BF45-D70D-2A4E-B8FC-DFC787C34A41}"/>
              </a:ext>
            </a:extLst>
          </p:cNvPr>
          <p:cNvGraphicFramePr>
            <a:graphicFrameLocks noGrp="1"/>
          </p:cNvGraphicFramePr>
          <p:nvPr>
            <p:ph idx="1"/>
          </p:nvPr>
        </p:nvGraphicFramePr>
        <p:xfrm>
          <a:off x="628650" y="1026320"/>
          <a:ext cx="7886700" cy="2331720"/>
        </p:xfrm>
        <a:graphic>
          <a:graphicData uri="http://schemas.openxmlformats.org/drawingml/2006/table">
            <a:tbl>
              <a:tblPr firstRow="1" bandRow="1">
                <a:tableStyleId>{5C22544A-7EE6-4342-B048-85BDC9FD1C3A}</a:tableStyleId>
              </a:tblPr>
              <a:tblGrid>
                <a:gridCol w="7886700">
                  <a:extLst>
                    <a:ext uri="{9D8B030D-6E8A-4147-A177-3AD203B41FA5}">
                      <a16:colId xmlns:a16="http://schemas.microsoft.com/office/drawing/2014/main" val="3624106424"/>
                    </a:ext>
                  </a:extLst>
                </a:gridCol>
              </a:tblGrid>
              <a:tr h="342900">
                <a:tc>
                  <a:txBody>
                    <a:bodyPr/>
                    <a:lstStyle/>
                    <a:p>
                      <a:pPr algn="ctr"/>
                      <a:r>
                        <a:rPr lang="fr-CA" sz="1800" noProof="0" dirty="0"/>
                        <a:t>COMMENT DÉPISTER</a:t>
                      </a:r>
                    </a:p>
                  </a:txBody>
                  <a:tcPr marL="68580" marR="68580" marT="34290" marB="34290">
                    <a:solidFill>
                      <a:schemeClr val="bg1">
                        <a:lumMod val="50000"/>
                      </a:schemeClr>
                    </a:solidFill>
                  </a:tcPr>
                </a:tc>
                <a:extLst>
                  <a:ext uri="{0D108BD9-81ED-4DB2-BD59-A6C34878D82A}">
                    <a16:rowId xmlns:a16="http://schemas.microsoft.com/office/drawing/2014/main" val="2185782760"/>
                  </a:ext>
                </a:extLst>
              </a:tr>
              <a:tr h="1988820">
                <a:tc>
                  <a:txBody>
                    <a:bodyPr/>
                    <a:lstStyle/>
                    <a:p>
                      <a:r>
                        <a:rPr lang="fr-CA" sz="1800" b="1" noProof="0" dirty="0"/>
                        <a:t>POUR TOUS:</a:t>
                      </a:r>
                    </a:p>
                    <a:p>
                      <a:pPr marL="285750" indent="-285750">
                        <a:buClr>
                          <a:schemeClr val="accent1"/>
                        </a:buClr>
                        <a:buFont typeface="Arial" panose="020B0604020202020204" pitchFamily="34" charset="0"/>
                        <a:buChar char="•"/>
                      </a:pPr>
                      <a:r>
                        <a:rPr lang="fr-CA" sz="1500" b="0" noProof="0" dirty="0"/>
                        <a:t>Histoire et examen physique</a:t>
                      </a:r>
                    </a:p>
                    <a:p>
                      <a:pPr marL="285750" indent="-285750">
                        <a:buClr>
                          <a:schemeClr val="accent1"/>
                        </a:buClr>
                        <a:buFont typeface="Arial" panose="020B0604020202020204" pitchFamily="34" charset="0"/>
                        <a:buChar char="•"/>
                      </a:pPr>
                      <a:r>
                        <a:rPr lang="fr-CA" sz="1500" b="0" noProof="0" dirty="0"/>
                        <a:t>Profil lipidique standard*: CT, LDL-C, HDL-C, non-HDL-C</a:t>
                      </a:r>
                      <a:r>
                        <a:rPr lang="fr-CA" sz="1500" b="0" baseline="30000" noProof="0" dirty="0"/>
                        <a:t>&amp;</a:t>
                      </a:r>
                      <a:r>
                        <a:rPr lang="fr-CA" sz="1500" b="0" noProof="0" dirty="0"/>
                        <a:t>, TG</a:t>
                      </a:r>
                    </a:p>
                    <a:p>
                      <a:pPr marL="285750" indent="-285750">
                        <a:buClr>
                          <a:schemeClr val="accent1"/>
                        </a:buClr>
                        <a:buFont typeface="Arial" panose="020B0604020202020204" pitchFamily="34" charset="0"/>
                        <a:buChar char="•"/>
                      </a:pPr>
                      <a:r>
                        <a:rPr lang="fr-CA" sz="1500" b="0" noProof="0" dirty="0"/>
                        <a:t>Glycémie à jeun ou HbA</a:t>
                      </a:r>
                      <a:r>
                        <a:rPr lang="fr-CA" sz="1500" b="0" baseline="-25000" noProof="0" dirty="0"/>
                        <a:t>1</a:t>
                      </a:r>
                      <a:r>
                        <a:rPr lang="fr-CA" sz="1500" b="0" noProof="0" dirty="0"/>
                        <a:t>C</a:t>
                      </a:r>
                    </a:p>
                    <a:p>
                      <a:pPr marL="285750" indent="-285750">
                        <a:buClr>
                          <a:schemeClr val="accent1"/>
                        </a:buClr>
                        <a:buFont typeface="Arial" panose="020B0604020202020204" pitchFamily="34" charset="0"/>
                        <a:buChar char="•"/>
                      </a:pPr>
                      <a:r>
                        <a:rPr lang="fr-CA" sz="1500" b="1" noProof="0" dirty="0" err="1"/>
                        <a:t>Lp</a:t>
                      </a:r>
                      <a:r>
                        <a:rPr lang="fr-CA" sz="1500" b="1" noProof="0" dirty="0"/>
                        <a:t>(a) – une mesure dans la vie du patient lors du bilan initial</a:t>
                      </a:r>
                    </a:p>
                    <a:p>
                      <a:pPr marL="0" indent="0">
                        <a:buClr>
                          <a:schemeClr val="accent1"/>
                        </a:buClr>
                        <a:buFontTx/>
                        <a:buNone/>
                      </a:pPr>
                      <a:r>
                        <a:rPr lang="fr-CA" sz="1800" b="1" noProof="0" dirty="0"/>
                        <a:t>OPTIONNEL:</a:t>
                      </a:r>
                    </a:p>
                    <a:p>
                      <a:pPr marL="285750" indent="-285750">
                        <a:buClr>
                          <a:schemeClr val="accent1"/>
                        </a:buClr>
                        <a:buFont typeface="Arial" panose="020B0604020202020204" pitchFamily="34" charset="0"/>
                        <a:buChar char="•"/>
                      </a:pPr>
                      <a:r>
                        <a:rPr lang="fr-CA" sz="1500" b="0" noProof="0" dirty="0"/>
                        <a:t>Apo B</a:t>
                      </a:r>
                    </a:p>
                    <a:p>
                      <a:pPr marL="285750" indent="-285750">
                        <a:buClr>
                          <a:schemeClr val="accent1"/>
                        </a:buClr>
                        <a:buFont typeface="Arial" panose="020B0604020202020204" pitchFamily="34" charset="0"/>
                        <a:buChar char="•"/>
                      </a:pPr>
                      <a:r>
                        <a:rPr lang="fr-CA" sz="1500" b="0" noProof="0" dirty="0"/>
                        <a:t>RAC urinaire (si </a:t>
                      </a:r>
                      <a:r>
                        <a:rPr lang="fr-CA" sz="1500" b="0" noProof="0" dirty="0" err="1"/>
                        <a:t>TFGe</a:t>
                      </a:r>
                      <a:r>
                        <a:rPr lang="fr-CA" sz="1500" b="0" noProof="0" dirty="0"/>
                        <a:t> &lt;60 ml/min/1.73 m</a:t>
                      </a:r>
                      <a:r>
                        <a:rPr lang="fr-CA" sz="1500" b="0" baseline="30000" noProof="0" dirty="0"/>
                        <a:t>2</a:t>
                      </a:r>
                      <a:r>
                        <a:rPr lang="fr-CA" sz="1500" b="0" noProof="0" dirty="0"/>
                        <a:t>, hypertension, ou diabète)</a:t>
                      </a:r>
                    </a:p>
                  </a:txBody>
                  <a:tcPr marL="68580" marR="68580" marT="34290" marB="34290">
                    <a:solidFill>
                      <a:schemeClr val="bg1">
                        <a:lumMod val="95000"/>
                      </a:schemeClr>
                    </a:solidFill>
                  </a:tcPr>
                </a:tc>
                <a:extLst>
                  <a:ext uri="{0D108BD9-81ED-4DB2-BD59-A6C34878D82A}">
                    <a16:rowId xmlns:a16="http://schemas.microsoft.com/office/drawing/2014/main" val="2310693344"/>
                  </a:ext>
                </a:extLst>
              </a:tr>
            </a:tbl>
          </a:graphicData>
        </a:graphic>
      </p:graphicFrame>
      <p:sp>
        <p:nvSpPr>
          <p:cNvPr id="6" name="Rectangle 5">
            <a:extLst>
              <a:ext uri="{FF2B5EF4-FFF2-40B4-BE49-F238E27FC236}">
                <a16:creationId xmlns:a16="http://schemas.microsoft.com/office/drawing/2014/main" id="{3F859D76-87DE-7143-BB47-CFEFF2C42814}"/>
              </a:ext>
            </a:extLst>
          </p:cNvPr>
          <p:cNvSpPr/>
          <p:nvPr/>
        </p:nvSpPr>
        <p:spPr>
          <a:xfrm>
            <a:off x="673099" y="3366230"/>
            <a:ext cx="7969997" cy="1131079"/>
          </a:xfrm>
          <a:prstGeom prst="rect">
            <a:avLst/>
          </a:prstGeom>
        </p:spPr>
        <p:txBody>
          <a:bodyPr wrap="square">
            <a:spAutoFit/>
          </a:bodyPr>
          <a:lstStyle/>
          <a:p>
            <a:r>
              <a:rPr lang="fr-CA" sz="1350" dirty="0"/>
              <a:t>*La </a:t>
            </a:r>
            <a:r>
              <a:rPr lang="fr-CA" sz="1350" b="1" dirty="0"/>
              <a:t>mesure des lipides non à jeun </a:t>
            </a:r>
            <a:r>
              <a:rPr lang="fr-CA" sz="1350" dirty="0"/>
              <a:t>est recommandée chez la plupart des adultes pour le dépistage ; cependant, pour les personnes ayant des antécédents de taux de triglycérides &gt;4,5 mmol/L, la mesure des lipides à jeun est recommandée.</a:t>
            </a:r>
          </a:p>
          <a:p>
            <a:r>
              <a:rPr lang="fr-CA" sz="1350" baseline="30000" dirty="0"/>
              <a:t>&amp;</a:t>
            </a:r>
            <a:r>
              <a:rPr lang="fr-CA" sz="1350" dirty="0"/>
              <a:t>Il est maintenant </a:t>
            </a:r>
            <a:r>
              <a:rPr lang="fr-CA" sz="1350" b="1" dirty="0"/>
              <a:t>généralement préférable de suivre les niveaux de non-HDL-C ou d'ApoB plutôt que de LDL-C </a:t>
            </a:r>
            <a:r>
              <a:rPr lang="fr-CA" sz="1350" dirty="0"/>
              <a:t>lors de l'interprétation des résultats lipidiques, en particulier lorsque les </a:t>
            </a:r>
            <a:r>
              <a:rPr lang="fr-CA" sz="1350" b="1" dirty="0"/>
              <a:t>TG sont ≥1,5 mmol/L</a:t>
            </a:r>
            <a:r>
              <a:rPr lang="fr-CA" sz="1350" dirty="0"/>
              <a:t>.</a:t>
            </a:r>
          </a:p>
        </p:txBody>
      </p:sp>
      <p:sp>
        <p:nvSpPr>
          <p:cNvPr id="5" name="TextBox 4">
            <a:extLst>
              <a:ext uri="{FF2B5EF4-FFF2-40B4-BE49-F238E27FC236}">
                <a16:creationId xmlns:a16="http://schemas.microsoft.com/office/drawing/2014/main" id="{5B96E652-2EB0-4F40-BCB9-728DD58A6DF9}"/>
              </a:ext>
            </a:extLst>
          </p:cNvPr>
          <p:cNvSpPr txBox="1"/>
          <p:nvPr/>
        </p:nvSpPr>
        <p:spPr>
          <a:xfrm>
            <a:off x="651241" y="4856986"/>
            <a:ext cx="4718942" cy="438582"/>
          </a:xfrm>
          <a:prstGeom prst="rect">
            <a:avLst/>
          </a:prstGeom>
          <a:noFill/>
        </p:spPr>
        <p:txBody>
          <a:bodyPr wrap="square" rtlCol="0">
            <a:spAutoFit/>
          </a:bodyPr>
          <a:lstStyle/>
          <a:p>
            <a:r>
              <a:rPr lang="en-CA" sz="750" dirty="0">
                <a:latin typeface="Calibri" panose="020F0502020204030204" pitchFamily="34" charset="0"/>
                <a:ea typeface="Calibri" panose="020F0502020204030204" pitchFamily="34" charset="0"/>
              </a:rPr>
              <a:t>Pearson GJ, et al. 2021 CCS Guidelines for the Management of Dyslipidemia for the Prevention of Cardiovascular Disease in the Adult. </a:t>
            </a:r>
            <a:r>
              <a:rPr lang="en-CA" sz="750" i="1" dirty="0">
                <a:latin typeface="Calibri" panose="020F0502020204030204" pitchFamily="34" charset="0"/>
                <a:ea typeface="Calibri" panose="020F0502020204030204" pitchFamily="34" charset="0"/>
              </a:rPr>
              <a:t>CJC</a:t>
            </a:r>
            <a:r>
              <a:rPr lang="en-CA" sz="750" dirty="0">
                <a:latin typeface="Calibri" panose="020F0502020204030204" pitchFamily="34" charset="0"/>
                <a:ea typeface="Calibri" panose="020F0502020204030204" pitchFamily="34" charset="0"/>
              </a:rPr>
              <a:t>. 2021;0(0). doi:</a:t>
            </a:r>
            <a:r>
              <a:rPr lang="en-CA" sz="750" u="sng" dirty="0">
                <a:solidFill>
                  <a:srgbClr val="0563C1"/>
                </a:solidFill>
                <a:latin typeface="Calibri" panose="020F0502020204030204" pitchFamily="34" charset="0"/>
                <a:ea typeface="Calibri" panose="020F0502020204030204" pitchFamily="34" charset="0"/>
                <a:hlinkClick r:id="rId3"/>
              </a:rPr>
              <a:t>10.1016/j.cjca.2021.03.016</a:t>
            </a:r>
            <a:endParaRPr lang="en-CA" sz="750" dirty="0">
              <a:latin typeface="Calibri" panose="020F0502020204030204" pitchFamily="34" charset="0"/>
              <a:ea typeface="Calibri" panose="020F0502020204030204" pitchFamily="34" charset="0"/>
            </a:endParaRPr>
          </a:p>
          <a:p>
            <a:endParaRPr lang="en-CA" sz="750" dirty="0"/>
          </a:p>
        </p:txBody>
      </p:sp>
    </p:spTree>
    <p:extLst>
      <p:ext uri="{BB962C8B-B14F-4D97-AF65-F5344CB8AC3E}">
        <p14:creationId xmlns:p14="http://schemas.microsoft.com/office/powerpoint/2010/main" val="2122715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Connecteur en angle 38">
            <a:extLst>
              <a:ext uri="{FF2B5EF4-FFF2-40B4-BE49-F238E27FC236}">
                <a16:creationId xmlns:a16="http://schemas.microsoft.com/office/drawing/2014/main" id="{A92DD6DF-FC55-F246-AD3D-55FBC60A8E7E}"/>
              </a:ext>
            </a:extLst>
          </p:cNvPr>
          <p:cNvCxnSpPr>
            <a:cxnSpLocks/>
            <a:stCxn id="6" idx="6"/>
            <a:endCxn id="31" idx="1"/>
          </p:cNvCxnSpPr>
          <p:nvPr/>
        </p:nvCxnSpPr>
        <p:spPr>
          <a:xfrm flipV="1">
            <a:off x="5989858" y="1720444"/>
            <a:ext cx="1157850" cy="1159016"/>
          </a:xfrm>
          <a:prstGeom prst="bentConnector3">
            <a:avLst>
              <a:gd name="adj1" fmla="val 50000"/>
            </a:avLst>
          </a:prstGeom>
          <a:solidFill>
            <a:schemeClr val="accent4">
              <a:lumMod val="75000"/>
            </a:schemeClr>
          </a:solidFill>
          <a:ln w="57150">
            <a:solidFill>
              <a:srgbClr val="474747"/>
            </a:solidFill>
            <a:tailEnd type="triangle"/>
          </a:ln>
          <a:effectLst/>
          <a:scene3d>
            <a:camera prst="orthographicFront"/>
            <a:lightRig rig="balanced" dir="t"/>
          </a:scene3d>
          <a:sp3d/>
        </p:spPr>
        <p:style>
          <a:lnRef idx="1">
            <a:schemeClr val="accent1"/>
          </a:lnRef>
          <a:fillRef idx="0">
            <a:schemeClr val="accent1"/>
          </a:fillRef>
          <a:effectRef idx="0">
            <a:schemeClr val="accent1"/>
          </a:effectRef>
          <a:fontRef idx="minor">
            <a:schemeClr val="tx1"/>
          </a:fontRef>
        </p:style>
      </p:cxnSp>
      <p:cxnSp>
        <p:nvCxnSpPr>
          <p:cNvPr id="42" name="Connecteur en angle 41">
            <a:extLst>
              <a:ext uri="{FF2B5EF4-FFF2-40B4-BE49-F238E27FC236}">
                <a16:creationId xmlns:a16="http://schemas.microsoft.com/office/drawing/2014/main" id="{46213558-63F3-8A4A-AF5B-A34E4D42C3CB}"/>
              </a:ext>
            </a:extLst>
          </p:cNvPr>
          <p:cNvCxnSpPr>
            <a:cxnSpLocks/>
            <a:stCxn id="6" idx="6"/>
            <a:endCxn id="32" idx="1"/>
          </p:cNvCxnSpPr>
          <p:nvPr/>
        </p:nvCxnSpPr>
        <p:spPr>
          <a:xfrm flipV="1">
            <a:off x="5989858" y="2191992"/>
            <a:ext cx="1157857" cy="687468"/>
          </a:xfrm>
          <a:prstGeom prst="bentConnector3">
            <a:avLst>
              <a:gd name="adj1" fmla="val 50000"/>
            </a:avLst>
          </a:prstGeom>
          <a:solidFill>
            <a:schemeClr val="accent4">
              <a:lumMod val="75000"/>
            </a:schemeClr>
          </a:solidFill>
          <a:ln w="57150">
            <a:solidFill>
              <a:srgbClr val="474747"/>
            </a:solidFill>
            <a:tailEnd type="triangle"/>
          </a:ln>
          <a:effectLst/>
          <a:scene3d>
            <a:camera prst="orthographicFront"/>
            <a:lightRig rig="balanced" dir="t"/>
          </a:scene3d>
          <a:sp3d/>
        </p:spPr>
        <p:style>
          <a:lnRef idx="1">
            <a:schemeClr val="accent1"/>
          </a:lnRef>
          <a:fillRef idx="0">
            <a:schemeClr val="accent1"/>
          </a:fillRef>
          <a:effectRef idx="0">
            <a:schemeClr val="accent1"/>
          </a:effectRef>
          <a:fontRef idx="minor">
            <a:schemeClr val="tx1"/>
          </a:fontRef>
        </p:style>
      </p:cxnSp>
      <p:cxnSp>
        <p:nvCxnSpPr>
          <p:cNvPr id="48" name="Connecteur en angle 47">
            <a:extLst>
              <a:ext uri="{FF2B5EF4-FFF2-40B4-BE49-F238E27FC236}">
                <a16:creationId xmlns:a16="http://schemas.microsoft.com/office/drawing/2014/main" id="{FDA4D2BF-2C59-A440-B9E3-2F9B64CAD00F}"/>
              </a:ext>
            </a:extLst>
          </p:cNvPr>
          <p:cNvCxnSpPr>
            <a:cxnSpLocks/>
            <a:stCxn id="6" idx="6"/>
            <a:endCxn id="34" idx="1"/>
          </p:cNvCxnSpPr>
          <p:nvPr/>
        </p:nvCxnSpPr>
        <p:spPr>
          <a:xfrm flipV="1">
            <a:off x="5989858" y="2691746"/>
            <a:ext cx="1157862" cy="187714"/>
          </a:xfrm>
          <a:prstGeom prst="bentConnector3">
            <a:avLst>
              <a:gd name="adj1" fmla="val 50000"/>
            </a:avLst>
          </a:prstGeom>
          <a:solidFill>
            <a:schemeClr val="accent4">
              <a:lumMod val="75000"/>
            </a:schemeClr>
          </a:solidFill>
          <a:ln w="57150">
            <a:solidFill>
              <a:srgbClr val="474747"/>
            </a:solidFill>
            <a:tailEnd type="triangle"/>
          </a:ln>
          <a:effectLst/>
          <a:scene3d>
            <a:camera prst="orthographicFront"/>
            <a:lightRig rig="balanced" dir="t"/>
          </a:scene3d>
          <a:sp3d/>
        </p:spPr>
        <p:style>
          <a:lnRef idx="1">
            <a:schemeClr val="accent1"/>
          </a:lnRef>
          <a:fillRef idx="0">
            <a:schemeClr val="accent1"/>
          </a:fillRef>
          <a:effectRef idx="0">
            <a:schemeClr val="accent1"/>
          </a:effectRef>
          <a:fontRef idx="minor">
            <a:schemeClr val="tx1"/>
          </a:fontRef>
        </p:style>
      </p:cxnSp>
      <p:cxnSp>
        <p:nvCxnSpPr>
          <p:cNvPr id="51" name="Connecteur en angle 50">
            <a:extLst>
              <a:ext uri="{FF2B5EF4-FFF2-40B4-BE49-F238E27FC236}">
                <a16:creationId xmlns:a16="http://schemas.microsoft.com/office/drawing/2014/main" id="{CB8BE21F-963A-B742-AF4B-F6FBC9E16283}"/>
              </a:ext>
            </a:extLst>
          </p:cNvPr>
          <p:cNvCxnSpPr>
            <a:cxnSpLocks/>
            <a:stCxn id="6" idx="6"/>
            <a:endCxn id="35" idx="1"/>
          </p:cNvCxnSpPr>
          <p:nvPr/>
        </p:nvCxnSpPr>
        <p:spPr>
          <a:xfrm>
            <a:off x="5989858" y="2879460"/>
            <a:ext cx="1157868" cy="283834"/>
          </a:xfrm>
          <a:prstGeom prst="bentConnector3">
            <a:avLst>
              <a:gd name="adj1" fmla="val 50000"/>
            </a:avLst>
          </a:prstGeom>
          <a:solidFill>
            <a:schemeClr val="accent4">
              <a:lumMod val="75000"/>
            </a:schemeClr>
          </a:solidFill>
          <a:ln w="57150">
            <a:solidFill>
              <a:srgbClr val="474747"/>
            </a:solidFill>
            <a:tailEnd type="triangle"/>
          </a:ln>
          <a:effectLst/>
          <a:scene3d>
            <a:camera prst="orthographicFront"/>
            <a:lightRig rig="balanced" dir="t"/>
          </a:scene3d>
          <a:sp3d/>
        </p:spPr>
        <p:style>
          <a:lnRef idx="1">
            <a:schemeClr val="accent1"/>
          </a:lnRef>
          <a:fillRef idx="0">
            <a:schemeClr val="accent1"/>
          </a:fillRef>
          <a:effectRef idx="0">
            <a:schemeClr val="accent1"/>
          </a:effectRef>
          <a:fontRef idx="minor">
            <a:schemeClr val="tx1"/>
          </a:fontRef>
        </p:style>
      </p:cxnSp>
      <p:cxnSp>
        <p:nvCxnSpPr>
          <p:cNvPr id="54" name="Connecteur en angle 53">
            <a:extLst>
              <a:ext uri="{FF2B5EF4-FFF2-40B4-BE49-F238E27FC236}">
                <a16:creationId xmlns:a16="http://schemas.microsoft.com/office/drawing/2014/main" id="{4B071655-8B9C-FB41-B933-7E9A7864389A}"/>
              </a:ext>
            </a:extLst>
          </p:cNvPr>
          <p:cNvCxnSpPr>
            <a:cxnSpLocks/>
            <a:stCxn id="6" idx="6"/>
            <a:endCxn id="36" idx="1"/>
          </p:cNvCxnSpPr>
          <p:nvPr/>
        </p:nvCxnSpPr>
        <p:spPr>
          <a:xfrm>
            <a:off x="5989858" y="2879460"/>
            <a:ext cx="1157875" cy="755382"/>
          </a:xfrm>
          <a:prstGeom prst="bentConnector3">
            <a:avLst>
              <a:gd name="adj1" fmla="val 50000"/>
            </a:avLst>
          </a:prstGeom>
          <a:solidFill>
            <a:schemeClr val="accent4">
              <a:lumMod val="75000"/>
            </a:schemeClr>
          </a:solidFill>
          <a:ln w="57150">
            <a:solidFill>
              <a:srgbClr val="474747"/>
            </a:solidFill>
            <a:tailEnd type="triangle"/>
          </a:ln>
          <a:effectLst/>
          <a:scene3d>
            <a:camera prst="orthographicFront"/>
            <a:lightRig rig="balanced" dir="t"/>
          </a:scene3d>
          <a:sp3d/>
        </p:spPr>
        <p:style>
          <a:lnRef idx="1">
            <a:schemeClr val="accent1"/>
          </a:lnRef>
          <a:fillRef idx="0">
            <a:schemeClr val="accent1"/>
          </a:fillRef>
          <a:effectRef idx="0">
            <a:schemeClr val="accent1"/>
          </a:effectRef>
          <a:fontRef idx="minor">
            <a:schemeClr val="tx1"/>
          </a:fontRef>
        </p:style>
      </p:cxnSp>
      <p:cxnSp>
        <p:nvCxnSpPr>
          <p:cNvPr id="57" name="Connecteur en angle 56">
            <a:extLst>
              <a:ext uri="{FF2B5EF4-FFF2-40B4-BE49-F238E27FC236}">
                <a16:creationId xmlns:a16="http://schemas.microsoft.com/office/drawing/2014/main" id="{1339DD7A-89AA-5343-9AB8-4BFAA405ADEA}"/>
              </a:ext>
            </a:extLst>
          </p:cNvPr>
          <p:cNvCxnSpPr>
            <a:cxnSpLocks/>
            <a:stCxn id="6" idx="6"/>
            <a:endCxn id="37" idx="1"/>
          </p:cNvCxnSpPr>
          <p:nvPr/>
        </p:nvCxnSpPr>
        <p:spPr>
          <a:xfrm>
            <a:off x="5989858" y="2879460"/>
            <a:ext cx="1157878" cy="1226931"/>
          </a:xfrm>
          <a:prstGeom prst="bentConnector3">
            <a:avLst>
              <a:gd name="adj1" fmla="val 50000"/>
            </a:avLst>
          </a:prstGeom>
          <a:solidFill>
            <a:schemeClr val="accent4">
              <a:lumMod val="75000"/>
            </a:schemeClr>
          </a:solidFill>
          <a:ln w="57150">
            <a:solidFill>
              <a:srgbClr val="474747"/>
            </a:solidFill>
            <a:tailEnd type="triangle"/>
          </a:ln>
          <a:effectLst/>
          <a:scene3d>
            <a:camera prst="orthographicFront"/>
            <a:lightRig rig="balanced" dir="t"/>
          </a:scene3d>
          <a:sp3d/>
        </p:spPr>
        <p:style>
          <a:lnRef idx="1">
            <a:schemeClr val="accent1"/>
          </a:lnRef>
          <a:fillRef idx="0">
            <a:schemeClr val="accent1"/>
          </a:fillRef>
          <a:effectRef idx="0">
            <a:schemeClr val="accent1"/>
          </a:effectRef>
          <a:fontRef idx="minor">
            <a:schemeClr val="tx1"/>
          </a:fontRef>
        </p:style>
      </p:cxnSp>
      <p:cxnSp>
        <p:nvCxnSpPr>
          <p:cNvPr id="15" name="Connecteur en angle 14">
            <a:extLst>
              <a:ext uri="{FF2B5EF4-FFF2-40B4-BE49-F238E27FC236}">
                <a16:creationId xmlns:a16="http://schemas.microsoft.com/office/drawing/2014/main" id="{F1907E32-B23B-3542-81CB-6DDDB4F63804}"/>
              </a:ext>
            </a:extLst>
          </p:cNvPr>
          <p:cNvCxnSpPr>
            <a:cxnSpLocks/>
          </p:cNvCxnSpPr>
          <p:nvPr/>
        </p:nvCxnSpPr>
        <p:spPr>
          <a:xfrm rot="10800000">
            <a:off x="1857798" y="2476557"/>
            <a:ext cx="1118430" cy="394776"/>
          </a:xfrm>
          <a:prstGeom prst="bentConnector3">
            <a:avLst/>
          </a:prstGeom>
          <a:ln w="57150">
            <a:solidFill>
              <a:srgbClr val="474747"/>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en angle 16">
            <a:extLst>
              <a:ext uri="{FF2B5EF4-FFF2-40B4-BE49-F238E27FC236}">
                <a16:creationId xmlns:a16="http://schemas.microsoft.com/office/drawing/2014/main" id="{B3779F36-261B-5849-B5C0-6A166D2357D4}"/>
              </a:ext>
            </a:extLst>
          </p:cNvPr>
          <p:cNvCxnSpPr>
            <a:cxnSpLocks/>
            <a:stCxn id="38" idx="1"/>
            <a:endCxn id="13" idx="3"/>
          </p:cNvCxnSpPr>
          <p:nvPr/>
        </p:nvCxnSpPr>
        <p:spPr>
          <a:xfrm rot="10800000" flipV="1">
            <a:off x="1827736" y="2886712"/>
            <a:ext cx="1160270" cy="508205"/>
          </a:xfrm>
          <a:prstGeom prst="bentConnector3">
            <a:avLst>
              <a:gd name="adj1" fmla="val 50000"/>
            </a:avLst>
          </a:prstGeom>
          <a:ln w="57150">
            <a:solidFill>
              <a:srgbClr val="474747"/>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AD88572-1605-8C4D-A094-CA348669BD5F}"/>
              </a:ext>
            </a:extLst>
          </p:cNvPr>
          <p:cNvCxnSpPr/>
          <p:nvPr/>
        </p:nvCxnSpPr>
        <p:spPr>
          <a:xfrm flipH="1">
            <a:off x="1879188" y="2871333"/>
            <a:ext cx="1430188" cy="0"/>
          </a:xfrm>
          <a:prstGeom prst="straightConnector1">
            <a:avLst/>
          </a:prstGeom>
          <a:ln w="57150">
            <a:solidFill>
              <a:srgbClr val="474747"/>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513DAFA-4536-2C43-9F77-937EA8960E9B}"/>
              </a:ext>
            </a:extLst>
          </p:cNvPr>
          <p:cNvSpPr/>
          <p:nvPr/>
        </p:nvSpPr>
        <p:spPr>
          <a:xfrm>
            <a:off x="753662" y="2236633"/>
            <a:ext cx="1074074" cy="367748"/>
          </a:xfrm>
          <a:prstGeom prst="rect">
            <a:avLst/>
          </a:prstGeom>
          <a:solidFill>
            <a:srgbClr val="CD0039"/>
          </a:solidFill>
          <a:ln w="28575">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Âge</a:t>
            </a:r>
          </a:p>
        </p:txBody>
      </p:sp>
      <p:sp>
        <p:nvSpPr>
          <p:cNvPr id="12" name="Rectangle 11">
            <a:extLst>
              <a:ext uri="{FF2B5EF4-FFF2-40B4-BE49-F238E27FC236}">
                <a16:creationId xmlns:a16="http://schemas.microsoft.com/office/drawing/2014/main" id="{EB3D3EFA-0E4E-D341-8055-44A702718B0B}"/>
              </a:ext>
            </a:extLst>
          </p:cNvPr>
          <p:cNvSpPr/>
          <p:nvPr/>
        </p:nvSpPr>
        <p:spPr>
          <a:xfrm>
            <a:off x="753662" y="2692115"/>
            <a:ext cx="1074074" cy="367748"/>
          </a:xfrm>
          <a:prstGeom prst="rect">
            <a:avLst/>
          </a:prstGeom>
          <a:solidFill>
            <a:srgbClr val="CD0039"/>
          </a:solidFill>
          <a:ln w="28575">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Sexe</a:t>
            </a:r>
          </a:p>
        </p:txBody>
      </p:sp>
      <p:sp>
        <p:nvSpPr>
          <p:cNvPr id="13" name="Rectangle 12">
            <a:extLst>
              <a:ext uri="{FF2B5EF4-FFF2-40B4-BE49-F238E27FC236}">
                <a16:creationId xmlns:a16="http://schemas.microsoft.com/office/drawing/2014/main" id="{30895466-3ABD-434A-82F3-E636C8DA7405}"/>
              </a:ext>
            </a:extLst>
          </p:cNvPr>
          <p:cNvSpPr/>
          <p:nvPr/>
        </p:nvSpPr>
        <p:spPr>
          <a:xfrm>
            <a:off x="753662" y="3148368"/>
            <a:ext cx="1074074" cy="493100"/>
          </a:xfrm>
          <a:prstGeom prst="rect">
            <a:avLst/>
          </a:prstGeom>
          <a:solidFill>
            <a:srgbClr val="CD0039"/>
          </a:solidFill>
          <a:ln w="28575">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a:solidFill>
                  <a:schemeClr val="bg1"/>
                </a:solidFill>
              </a:rPr>
              <a:t>Hx</a:t>
            </a:r>
            <a:r>
              <a:rPr lang="fr-FR" sz="1400" b="1" dirty="0">
                <a:solidFill>
                  <a:schemeClr val="bg1"/>
                </a:solidFill>
              </a:rPr>
              <a:t> MCV familiales</a:t>
            </a:r>
          </a:p>
        </p:txBody>
      </p:sp>
      <p:sp>
        <p:nvSpPr>
          <p:cNvPr id="31" name="Rectangle 30">
            <a:extLst>
              <a:ext uri="{FF2B5EF4-FFF2-40B4-BE49-F238E27FC236}">
                <a16:creationId xmlns:a16="http://schemas.microsoft.com/office/drawing/2014/main" id="{864A2FCB-6EA1-2047-8308-8F300EF5183C}"/>
              </a:ext>
            </a:extLst>
          </p:cNvPr>
          <p:cNvSpPr/>
          <p:nvPr/>
        </p:nvSpPr>
        <p:spPr>
          <a:xfrm>
            <a:off x="7147708" y="1536570"/>
            <a:ext cx="1134892" cy="367748"/>
          </a:xfrm>
          <a:prstGeom prst="rect">
            <a:avLst/>
          </a:prstGeom>
          <a:solidFill>
            <a:srgbClr val="007F50"/>
          </a:solidFill>
          <a:ln w="38100">
            <a:solidFill>
              <a:srgbClr val="474747"/>
            </a:solid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Diabète</a:t>
            </a:r>
          </a:p>
        </p:txBody>
      </p:sp>
      <p:sp>
        <p:nvSpPr>
          <p:cNvPr id="32" name="Rectangle 31">
            <a:extLst>
              <a:ext uri="{FF2B5EF4-FFF2-40B4-BE49-F238E27FC236}">
                <a16:creationId xmlns:a16="http://schemas.microsoft.com/office/drawing/2014/main" id="{4EFF56A5-D290-594F-B37E-768119FF1101}"/>
              </a:ext>
            </a:extLst>
          </p:cNvPr>
          <p:cNvSpPr/>
          <p:nvPr/>
        </p:nvSpPr>
        <p:spPr>
          <a:xfrm>
            <a:off x="7147715" y="2008118"/>
            <a:ext cx="1134891" cy="367748"/>
          </a:xfrm>
          <a:prstGeom prst="rect">
            <a:avLst/>
          </a:prstGeom>
          <a:solidFill>
            <a:srgbClr val="007F50"/>
          </a:solidFill>
          <a:ln w="38100">
            <a:solidFill>
              <a:srgbClr val="474747"/>
            </a:solid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HTA</a:t>
            </a:r>
          </a:p>
        </p:txBody>
      </p:sp>
      <p:sp>
        <p:nvSpPr>
          <p:cNvPr id="34" name="Rectangle 33">
            <a:extLst>
              <a:ext uri="{FF2B5EF4-FFF2-40B4-BE49-F238E27FC236}">
                <a16:creationId xmlns:a16="http://schemas.microsoft.com/office/drawing/2014/main" id="{E138A648-4B77-9649-AAEB-1AD77280BCB3}"/>
              </a:ext>
            </a:extLst>
          </p:cNvPr>
          <p:cNvSpPr/>
          <p:nvPr/>
        </p:nvSpPr>
        <p:spPr>
          <a:xfrm>
            <a:off x="7147720" y="2507872"/>
            <a:ext cx="1134888" cy="367747"/>
          </a:xfrm>
          <a:prstGeom prst="rect">
            <a:avLst/>
          </a:prstGeom>
          <a:solidFill>
            <a:srgbClr val="007F50"/>
          </a:solidFill>
          <a:ln w="38100">
            <a:solidFill>
              <a:srgbClr val="474747"/>
            </a:solid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Dyslipidémie</a:t>
            </a:r>
          </a:p>
        </p:txBody>
      </p:sp>
      <p:sp>
        <p:nvSpPr>
          <p:cNvPr id="35" name="Rectangle 34">
            <a:extLst>
              <a:ext uri="{FF2B5EF4-FFF2-40B4-BE49-F238E27FC236}">
                <a16:creationId xmlns:a16="http://schemas.microsoft.com/office/drawing/2014/main" id="{2506D417-A1E0-B54E-8AC0-A17529CE00F7}"/>
              </a:ext>
            </a:extLst>
          </p:cNvPr>
          <p:cNvSpPr/>
          <p:nvPr/>
        </p:nvSpPr>
        <p:spPr>
          <a:xfrm>
            <a:off x="7147726" y="2979420"/>
            <a:ext cx="1134887" cy="367747"/>
          </a:xfrm>
          <a:prstGeom prst="rect">
            <a:avLst/>
          </a:prstGeom>
          <a:solidFill>
            <a:srgbClr val="007F50"/>
          </a:solidFill>
          <a:ln w="38100">
            <a:solidFill>
              <a:srgbClr val="474747"/>
            </a:solid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Tabagisme</a:t>
            </a:r>
          </a:p>
        </p:txBody>
      </p:sp>
      <p:sp>
        <p:nvSpPr>
          <p:cNvPr id="36" name="Rectangle 35">
            <a:extLst>
              <a:ext uri="{FF2B5EF4-FFF2-40B4-BE49-F238E27FC236}">
                <a16:creationId xmlns:a16="http://schemas.microsoft.com/office/drawing/2014/main" id="{57C44B18-9ED4-B24E-A59E-80530B536F36}"/>
              </a:ext>
            </a:extLst>
          </p:cNvPr>
          <p:cNvSpPr/>
          <p:nvPr/>
        </p:nvSpPr>
        <p:spPr>
          <a:xfrm>
            <a:off x="7147733" y="3450968"/>
            <a:ext cx="1134887" cy="367747"/>
          </a:xfrm>
          <a:prstGeom prst="rect">
            <a:avLst/>
          </a:prstGeom>
          <a:solidFill>
            <a:srgbClr val="007F50"/>
          </a:solidFill>
          <a:ln w="38100">
            <a:solidFill>
              <a:srgbClr val="474747"/>
            </a:solid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Sédentarité</a:t>
            </a:r>
          </a:p>
        </p:txBody>
      </p:sp>
      <p:sp>
        <p:nvSpPr>
          <p:cNvPr id="37" name="Rectangle 36">
            <a:extLst>
              <a:ext uri="{FF2B5EF4-FFF2-40B4-BE49-F238E27FC236}">
                <a16:creationId xmlns:a16="http://schemas.microsoft.com/office/drawing/2014/main" id="{E5D280A0-6F08-7D47-ACE9-98765702B890}"/>
              </a:ext>
            </a:extLst>
          </p:cNvPr>
          <p:cNvSpPr/>
          <p:nvPr/>
        </p:nvSpPr>
        <p:spPr>
          <a:xfrm>
            <a:off x="7147736" y="3922517"/>
            <a:ext cx="1134885" cy="367747"/>
          </a:xfrm>
          <a:prstGeom prst="rect">
            <a:avLst/>
          </a:prstGeom>
          <a:solidFill>
            <a:srgbClr val="007F50"/>
          </a:solidFill>
          <a:ln w="38100">
            <a:solidFill>
              <a:srgbClr val="474747"/>
            </a:solid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Surpoids</a:t>
            </a:r>
          </a:p>
        </p:txBody>
      </p:sp>
      <p:sp>
        <p:nvSpPr>
          <p:cNvPr id="44" name="ZoneTexte 43">
            <a:extLst>
              <a:ext uri="{FF2B5EF4-FFF2-40B4-BE49-F238E27FC236}">
                <a16:creationId xmlns:a16="http://schemas.microsoft.com/office/drawing/2014/main" id="{D422AF93-A93E-E04C-9E10-EF4F5ECBE489}"/>
              </a:ext>
            </a:extLst>
          </p:cNvPr>
          <p:cNvSpPr txBox="1"/>
          <p:nvPr/>
        </p:nvSpPr>
        <p:spPr>
          <a:xfrm>
            <a:off x="443553" y="4757532"/>
            <a:ext cx="2636374" cy="323165"/>
          </a:xfrm>
          <a:prstGeom prst="rect">
            <a:avLst/>
          </a:prstGeom>
          <a:noFill/>
        </p:spPr>
        <p:txBody>
          <a:bodyPr wrap="square" lIns="0" tIns="91440" rIns="0" bIns="91440" rtlCol="0" anchor="ctr" anchorCtr="0">
            <a:spAutoFit/>
          </a:bodyPr>
          <a:lstStyle/>
          <a:p>
            <a:r>
              <a:rPr lang="fr-CA" sz="900" dirty="0"/>
              <a:t>Canadian Journal of </a:t>
            </a:r>
            <a:r>
              <a:rPr lang="fr-CA" sz="900" dirty="0" err="1"/>
              <a:t>Cardiology</a:t>
            </a:r>
            <a:r>
              <a:rPr lang="fr-CA" sz="900" dirty="0"/>
              <a:t> 32 (2016) 1263e1282</a:t>
            </a:r>
          </a:p>
        </p:txBody>
      </p:sp>
      <p:sp>
        <p:nvSpPr>
          <p:cNvPr id="4" name="ZoneTexte 3">
            <a:extLst>
              <a:ext uri="{FF2B5EF4-FFF2-40B4-BE49-F238E27FC236}">
                <a16:creationId xmlns:a16="http://schemas.microsoft.com/office/drawing/2014/main" id="{A77104E6-66B7-CA4D-9FF6-4C5393CAD343}"/>
              </a:ext>
            </a:extLst>
          </p:cNvPr>
          <p:cNvSpPr txBox="1"/>
          <p:nvPr/>
        </p:nvSpPr>
        <p:spPr>
          <a:xfrm>
            <a:off x="443552" y="224261"/>
            <a:ext cx="7915701" cy="553998"/>
          </a:xfrm>
          <a:prstGeom prst="rect">
            <a:avLst/>
          </a:prstGeom>
          <a:noFill/>
        </p:spPr>
        <p:txBody>
          <a:bodyPr wrap="square" lIns="0" rIns="0" rtlCol="0">
            <a:spAutoFit/>
          </a:bodyPr>
          <a:lstStyle/>
          <a:p>
            <a:r>
              <a:rPr lang="fr-FR" sz="3000" b="1" dirty="0">
                <a:solidFill>
                  <a:schemeClr val="bg1"/>
                </a:solidFill>
              </a:rPr>
              <a:t>Facteurs de risque</a:t>
            </a:r>
          </a:p>
        </p:txBody>
      </p:sp>
      <p:grpSp>
        <p:nvGrpSpPr>
          <p:cNvPr id="56" name="Group 55">
            <a:extLst>
              <a:ext uri="{FF2B5EF4-FFF2-40B4-BE49-F238E27FC236}">
                <a16:creationId xmlns:a16="http://schemas.microsoft.com/office/drawing/2014/main" id="{5B7D984E-598C-174F-9CE5-0861458C59AA}"/>
              </a:ext>
            </a:extLst>
          </p:cNvPr>
          <p:cNvGrpSpPr/>
          <p:nvPr/>
        </p:nvGrpSpPr>
        <p:grpSpPr>
          <a:xfrm>
            <a:off x="2988006" y="982134"/>
            <a:ext cx="1469694" cy="2574999"/>
            <a:chOff x="2828979" y="1019059"/>
            <a:chExt cx="1469694" cy="2574999"/>
          </a:xfrm>
        </p:grpSpPr>
        <p:sp>
          <p:nvSpPr>
            <p:cNvPr id="5" name="Interdiction 4">
              <a:extLst>
                <a:ext uri="{FF2B5EF4-FFF2-40B4-BE49-F238E27FC236}">
                  <a16:creationId xmlns:a16="http://schemas.microsoft.com/office/drawing/2014/main" id="{1F838C42-D1FF-4845-B392-5CB74A08C666}"/>
                </a:ext>
              </a:extLst>
            </p:cNvPr>
            <p:cNvSpPr/>
            <p:nvPr/>
          </p:nvSpPr>
          <p:spPr>
            <a:xfrm>
              <a:off x="2847263" y="2222458"/>
              <a:ext cx="1371600" cy="1371600"/>
            </a:xfrm>
            <a:prstGeom prst="noSmoking">
              <a:avLst/>
            </a:prstGeom>
            <a:solidFill>
              <a:srgbClr val="CD0039"/>
            </a:solidFill>
            <a:ln w="53975">
              <a:solidFill>
                <a:srgbClr val="474747"/>
              </a:solidFill>
            </a:ln>
            <a:scene3d>
              <a:camera prst="orthographicFront"/>
              <a:lightRig rig="threePt" dir="t"/>
            </a:scene3d>
            <a:sp3d>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b="1" dirty="0">
                <a:solidFill>
                  <a:schemeClr val="tx1"/>
                </a:solidFill>
                <a:effectLst>
                  <a:outerShdw blurRad="38100" dist="38100" dir="2700000" algn="tl">
                    <a:srgbClr val="000000">
                      <a:alpha val="43137"/>
                    </a:srgbClr>
                  </a:outerShdw>
                </a:effectLst>
              </a:endParaRPr>
            </a:p>
          </p:txBody>
        </p:sp>
        <p:cxnSp>
          <p:nvCxnSpPr>
            <p:cNvPr id="23" name="Connecteur en angle 22">
              <a:extLst>
                <a:ext uri="{FF2B5EF4-FFF2-40B4-BE49-F238E27FC236}">
                  <a16:creationId xmlns:a16="http://schemas.microsoft.com/office/drawing/2014/main" id="{556F5613-D5F6-6240-8F51-96FA7CE20EF6}"/>
                </a:ext>
              </a:extLst>
            </p:cNvPr>
            <p:cNvCxnSpPr>
              <a:cxnSpLocks/>
            </p:cNvCxnSpPr>
            <p:nvPr/>
          </p:nvCxnSpPr>
          <p:spPr>
            <a:xfrm rot="5400000">
              <a:off x="3311414" y="1243325"/>
              <a:ext cx="1211526" cy="762993"/>
            </a:xfrm>
            <a:prstGeom prst="bentConnector3">
              <a:avLst>
                <a:gd name="adj1" fmla="val 50000"/>
              </a:avLst>
            </a:prstGeom>
            <a:ln w="57150">
              <a:solidFill>
                <a:srgbClr val="474747"/>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98BA8DD-E78D-8148-B10D-2E454DA4A672}"/>
                </a:ext>
              </a:extLst>
            </p:cNvPr>
            <p:cNvSpPr txBox="1"/>
            <p:nvPr/>
          </p:nvSpPr>
          <p:spPr>
            <a:xfrm>
              <a:off x="2828979" y="2800934"/>
              <a:ext cx="1401460" cy="245407"/>
            </a:xfrm>
            <a:prstGeom prst="rect">
              <a:avLst/>
            </a:prstGeom>
            <a:solidFill>
              <a:schemeClr val="bg1"/>
            </a:solidFill>
            <a:ln w="12700">
              <a:solidFill>
                <a:schemeClr val="tx1"/>
              </a:solidFill>
            </a:ln>
            <a:effectLst/>
          </p:spPr>
          <p:txBody>
            <a:bodyPr wrap="square" lIns="0" tIns="0" rIns="0" bIns="0" rtlCol="0" anchor="ctr" anchorCtr="0">
              <a:noAutofit/>
            </a:bodyPr>
            <a:lstStyle/>
            <a:p>
              <a:pPr algn="ctr"/>
              <a:r>
                <a:rPr lang="fr-FR" sz="1600" b="1" dirty="0"/>
                <a:t>Non modifiables</a:t>
              </a:r>
            </a:p>
          </p:txBody>
        </p:sp>
      </p:grpSp>
      <p:grpSp>
        <p:nvGrpSpPr>
          <p:cNvPr id="50" name="Group 49">
            <a:extLst>
              <a:ext uri="{FF2B5EF4-FFF2-40B4-BE49-F238E27FC236}">
                <a16:creationId xmlns:a16="http://schemas.microsoft.com/office/drawing/2014/main" id="{1739AEF6-005D-0746-AD29-DD18FBBB9F3E}"/>
              </a:ext>
            </a:extLst>
          </p:cNvPr>
          <p:cNvGrpSpPr/>
          <p:nvPr/>
        </p:nvGrpSpPr>
        <p:grpSpPr>
          <a:xfrm>
            <a:off x="4457699" y="982132"/>
            <a:ext cx="1532159" cy="2583128"/>
            <a:chOff x="4199282" y="1019057"/>
            <a:chExt cx="1532159" cy="2583128"/>
          </a:xfrm>
        </p:grpSpPr>
        <p:sp>
          <p:nvSpPr>
            <p:cNvPr id="6" name="Bouée 5">
              <a:extLst>
                <a:ext uri="{FF2B5EF4-FFF2-40B4-BE49-F238E27FC236}">
                  <a16:creationId xmlns:a16="http://schemas.microsoft.com/office/drawing/2014/main" id="{BE7B16A6-D10C-7F46-9A72-3DBE941475C1}"/>
                </a:ext>
              </a:extLst>
            </p:cNvPr>
            <p:cNvSpPr/>
            <p:nvPr/>
          </p:nvSpPr>
          <p:spPr>
            <a:xfrm>
              <a:off x="4299158" y="2230585"/>
              <a:ext cx="1432283" cy="1371600"/>
            </a:xfrm>
            <a:prstGeom prst="donut">
              <a:avLst/>
            </a:prstGeom>
            <a:solidFill>
              <a:srgbClr val="007F50"/>
            </a:solidFill>
            <a:ln w="38100">
              <a:solidFill>
                <a:srgbClr val="474747"/>
              </a:solidFill>
            </a:ln>
            <a:scene3d>
              <a:camera prst="orthographicFront"/>
              <a:lightRig rig="threePt" dir="t"/>
            </a:scene3d>
            <a:sp3d>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chemeClr val="tx1"/>
                </a:solidFill>
              </a:endParaRPr>
            </a:p>
          </p:txBody>
        </p:sp>
        <p:cxnSp>
          <p:nvCxnSpPr>
            <p:cNvPr id="24" name="Connecteur en angle 23">
              <a:extLst>
                <a:ext uri="{FF2B5EF4-FFF2-40B4-BE49-F238E27FC236}">
                  <a16:creationId xmlns:a16="http://schemas.microsoft.com/office/drawing/2014/main" id="{8C96CE25-0EC3-834F-8FEB-ABBB1AA47543}"/>
                </a:ext>
              </a:extLst>
            </p:cNvPr>
            <p:cNvCxnSpPr>
              <a:cxnSpLocks/>
              <a:endCxn id="6" idx="0"/>
            </p:cNvCxnSpPr>
            <p:nvPr/>
          </p:nvCxnSpPr>
          <p:spPr>
            <a:xfrm rot="16200000" flipH="1">
              <a:off x="4001527" y="1216812"/>
              <a:ext cx="1211528" cy="816017"/>
            </a:xfrm>
            <a:prstGeom prst="bentConnector3">
              <a:avLst>
                <a:gd name="adj1" fmla="val 50000"/>
              </a:avLst>
            </a:prstGeom>
            <a:ln w="57150">
              <a:solidFill>
                <a:srgbClr val="474747"/>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6A57692-74EF-FD43-B0CD-2A26694C091B}"/>
                </a:ext>
              </a:extLst>
            </p:cNvPr>
            <p:cNvSpPr txBox="1"/>
            <p:nvPr/>
          </p:nvSpPr>
          <p:spPr>
            <a:xfrm>
              <a:off x="4299158" y="2800934"/>
              <a:ext cx="1432283" cy="215411"/>
            </a:xfrm>
            <a:prstGeom prst="rect">
              <a:avLst/>
            </a:prstGeom>
            <a:solidFill>
              <a:schemeClr val="bg1"/>
            </a:solidFill>
            <a:ln w="12700">
              <a:solidFill>
                <a:schemeClr val="tx1"/>
              </a:solidFill>
            </a:ln>
            <a:effectLst/>
          </p:spPr>
          <p:txBody>
            <a:bodyPr wrap="square" lIns="0" tIns="0" rIns="0" bIns="0" rtlCol="0" anchor="ctr" anchorCtr="0">
              <a:noAutofit/>
            </a:bodyPr>
            <a:lstStyle/>
            <a:p>
              <a:pPr algn="ctr"/>
              <a:r>
                <a:rPr lang="fr-FR" sz="1600" b="1" dirty="0"/>
                <a:t>Modifiables</a:t>
              </a:r>
              <a:endParaRPr lang="fr-FR" sz="1400" b="1" dirty="0"/>
            </a:p>
          </p:txBody>
        </p:sp>
      </p:grpSp>
    </p:spTree>
    <p:extLst>
      <p:ext uri="{BB962C8B-B14F-4D97-AF65-F5344CB8AC3E}">
        <p14:creationId xmlns:p14="http://schemas.microsoft.com/office/powerpoint/2010/main" val="265657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750" fill="hold"/>
                                        <p:tgtEl>
                                          <p:spTgt spid="50"/>
                                        </p:tgtEl>
                                        <p:attrNameLst>
                                          <p:attrName>ppt_x</p:attrName>
                                        </p:attrNameLst>
                                      </p:cBhvr>
                                      <p:tavLst>
                                        <p:tav tm="0">
                                          <p:val>
                                            <p:strVal val="#ppt_x"/>
                                          </p:val>
                                        </p:tav>
                                        <p:tav tm="100000">
                                          <p:val>
                                            <p:strVal val="#ppt_x"/>
                                          </p:val>
                                        </p:tav>
                                      </p:tavLst>
                                    </p:anim>
                                    <p:anim calcmode="lin" valueType="num">
                                      <p:cBhvr additive="base">
                                        <p:cTn id="8" dur="75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750" fill="hold"/>
                                        <p:tgtEl>
                                          <p:spTgt spid="56"/>
                                        </p:tgtEl>
                                        <p:attrNameLst>
                                          <p:attrName>ppt_x</p:attrName>
                                        </p:attrNameLst>
                                      </p:cBhvr>
                                      <p:tavLst>
                                        <p:tav tm="0">
                                          <p:val>
                                            <p:strVal val="#ppt_x"/>
                                          </p:val>
                                        </p:tav>
                                        <p:tav tm="100000">
                                          <p:val>
                                            <p:strVal val="#ppt_x"/>
                                          </p:val>
                                        </p:tav>
                                      </p:tavLst>
                                    </p:anim>
                                    <p:anim calcmode="lin" valueType="num">
                                      <p:cBhvr additive="base">
                                        <p:cTn id="14" dur="75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p:tgtEl>
                                          <p:spTgt spid="67"/>
                                        </p:tgtEl>
                                        <p:attrNameLst>
                                          <p:attrName>ppt_x</p:attrName>
                                        </p:attrNameLst>
                                      </p:cBhvr>
                                      <p:tavLst>
                                        <p:tav tm="0">
                                          <p:val>
                                            <p:strVal val="#ppt_x+#ppt_w*1.125000"/>
                                          </p:val>
                                        </p:tav>
                                        <p:tav tm="100000">
                                          <p:val>
                                            <p:strVal val="#ppt_x"/>
                                          </p:val>
                                        </p:tav>
                                      </p:tavLst>
                                    </p:anim>
                                    <p:animEffect transition="in" filter="wipe(left)">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ppt_x</p:attrName>
                                        </p:attrNameLst>
                                      </p:cBhvr>
                                      <p:tavLst>
                                        <p:tav tm="0">
                                          <p:val>
                                            <p:strVal val="#ppt_x+#ppt_w*1.125000"/>
                                          </p:val>
                                        </p:tav>
                                        <p:tav tm="100000">
                                          <p:val>
                                            <p:strVal val="#ppt_x"/>
                                          </p:val>
                                        </p:tav>
                                      </p:tavLst>
                                    </p:anim>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p:tgtEl>
                                          <p:spTgt spid="17"/>
                                        </p:tgtEl>
                                        <p:attrNameLst>
                                          <p:attrName>ppt_x</p:attrName>
                                        </p:attrNameLst>
                                      </p:cBhvr>
                                      <p:tavLst>
                                        <p:tav tm="0">
                                          <p:val>
                                            <p:strVal val="#ppt_x+#ppt_w*1.125000"/>
                                          </p:val>
                                        </p:tav>
                                        <p:tav tm="100000">
                                          <p:val>
                                            <p:strVal val="#ppt_x"/>
                                          </p:val>
                                        </p:tav>
                                      </p:tavLst>
                                    </p:anim>
                                    <p:animEffect transition="in" filter="wipe(left)">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p:tgtEl>
                                          <p:spTgt spid="13"/>
                                        </p:tgtEl>
                                        <p:attrNameLst>
                                          <p:attrName>ppt_x</p:attrName>
                                        </p:attrNameLst>
                                      </p:cBhvr>
                                      <p:tavLst>
                                        <p:tav tm="0">
                                          <p:val>
                                            <p:strVal val="#ppt_x+#ppt_w*1.125000"/>
                                          </p:val>
                                        </p:tav>
                                        <p:tav tm="100000">
                                          <p:val>
                                            <p:strVal val="#ppt_x"/>
                                          </p:val>
                                        </p:tav>
                                      </p:tavLst>
                                    </p:anim>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p:tgtEl>
                                          <p:spTgt spid="39"/>
                                        </p:tgtEl>
                                        <p:attrNameLst>
                                          <p:attrName>ppt_x</p:attrName>
                                        </p:attrNameLst>
                                      </p:cBhvr>
                                      <p:tavLst>
                                        <p:tav tm="0">
                                          <p:val>
                                            <p:strVal val="#ppt_x-#ppt_w*1.125000"/>
                                          </p:val>
                                        </p:tav>
                                        <p:tav tm="100000">
                                          <p:val>
                                            <p:strVal val="#ppt_x"/>
                                          </p:val>
                                        </p:tav>
                                      </p:tavLst>
                                    </p:anim>
                                    <p:animEffect transition="in" filter="wipe(right)">
                                      <p:cBhvr>
                                        <p:cTn id="56" dur="50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p:tgtEl>
                                          <p:spTgt spid="31"/>
                                        </p:tgtEl>
                                        <p:attrNameLst>
                                          <p:attrName>ppt_x</p:attrName>
                                        </p:attrNameLst>
                                      </p:cBhvr>
                                      <p:tavLst>
                                        <p:tav tm="0">
                                          <p:val>
                                            <p:strVal val="#ppt_x-#ppt_w*1.125000"/>
                                          </p:val>
                                        </p:tav>
                                        <p:tav tm="100000">
                                          <p:val>
                                            <p:strVal val="#ppt_x"/>
                                          </p:val>
                                        </p:tav>
                                      </p:tavLst>
                                    </p:anim>
                                    <p:animEffect transition="in" filter="wipe(righ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p:tgtEl>
                                          <p:spTgt spid="42"/>
                                        </p:tgtEl>
                                        <p:attrNameLst>
                                          <p:attrName>ppt_x</p:attrName>
                                        </p:attrNameLst>
                                      </p:cBhvr>
                                      <p:tavLst>
                                        <p:tav tm="0">
                                          <p:val>
                                            <p:strVal val="#ppt_x-#ppt_w*1.125000"/>
                                          </p:val>
                                        </p:tav>
                                        <p:tav tm="100000">
                                          <p:val>
                                            <p:strVal val="#ppt_x"/>
                                          </p:val>
                                        </p:tav>
                                      </p:tavLst>
                                    </p:anim>
                                    <p:animEffect transition="in" filter="wipe(right)">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p:tgtEl>
                                          <p:spTgt spid="32"/>
                                        </p:tgtEl>
                                        <p:attrNameLst>
                                          <p:attrName>ppt_x</p:attrName>
                                        </p:attrNameLst>
                                      </p:cBhvr>
                                      <p:tavLst>
                                        <p:tav tm="0">
                                          <p:val>
                                            <p:strVal val="#ppt_x-#ppt_w*1.125000"/>
                                          </p:val>
                                        </p:tav>
                                        <p:tav tm="100000">
                                          <p:val>
                                            <p:strVal val="#ppt_x"/>
                                          </p:val>
                                        </p:tav>
                                      </p:tavLst>
                                    </p:anim>
                                    <p:animEffect transition="in" filter="wipe(right)">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8" fill="hold" nodeType="click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p:tgtEl>
                                          <p:spTgt spid="48"/>
                                        </p:tgtEl>
                                        <p:attrNameLst>
                                          <p:attrName>ppt_x</p:attrName>
                                        </p:attrNameLst>
                                      </p:cBhvr>
                                      <p:tavLst>
                                        <p:tav tm="0">
                                          <p:val>
                                            <p:strVal val="#ppt_x-#ppt_w*1.125000"/>
                                          </p:val>
                                        </p:tav>
                                        <p:tav tm="100000">
                                          <p:val>
                                            <p:strVal val="#ppt_x"/>
                                          </p:val>
                                        </p:tav>
                                      </p:tavLst>
                                    </p:anim>
                                    <p:animEffect transition="in" filter="wipe(right)">
                                      <p:cBhvr>
                                        <p:cTn id="80" dur="5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8"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p:tgtEl>
                                          <p:spTgt spid="34"/>
                                        </p:tgtEl>
                                        <p:attrNameLst>
                                          <p:attrName>ppt_x</p:attrName>
                                        </p:attrNameLst>
                                      </p:cBhvr>
                                      <p:tavLst>
                                        <p:tav tm="0">
                                          <p:val>
                                            <p:strVal val="#ppt_x-#ppt_w*1.125000"/>
                                          </p:val>
                                        </p:tav>
                                        <p:tav tm="100000">
                                          <p:val>
                                            <p:strVal val="#ppt_x"/>
                                          </p:val>
                                        </p:tav>
                                      </p:tavLst>
                                    </p:anim>
                                    <p:animEffect transition="in" filter="wipe(right)">
                                      <p:cBhvr>
                                        <p:cTn id="86" dur="500"/>
                                        <p:tgtEl>
                                          <p:spTgt spid="34"/>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ntr" presetSubtype="8" fill="hold" nodeType="click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additive="base">
                                        <p:cTn id="91" dur="500"/>
                                        <p:tgtEl>
                                          <p:spTgt spid="51"/>
                                        </p:tgtEl>
                                        <p:attrNameLst>
                                          <p:attrName>ppt_x</p:attrName>
                                        </p:attrNameLst>
                                      </p:cBhvr>
                                      <p:tavLst>
                                        <p:tav tm="0">
                                          <p:val>
                                            <p:strVal val="#ppt_x-#ppt_w*1.125000"/>
                                          </p:val>
                                        </p:tav>
                                        <p:tav tm="100000">
                                          <p:val>
                                            <p:strVal val="#ppt_x"/>
                                          </p:val>
                                        </p:tav>
                                      </p:tavLst>
                                    </p:anim>
                                    <p:animEffect transition="in" filter="wipe(right)">
                                      <p:cBhvr>
                                        <p:cTn id="92" dur="500"/>
                                        <p:tgtEl>
                                          <p:spTgt spid="51"/>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8"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p:tgtEl>
                                          <p:spTgt spid="35"/>
                                        </p:tgtEl>
                                        <p:attrNameLst>
                                          <p:attrName>ppt_x</p:attrName>
                                        </p:attrNameLst>
                                      </p:cBhvr>
                                      <p:tavLst>
                                        <p:tav tm="0">
                                          <p:val>
                                            <p:strVal val="#ppt_x-#ppt_w*1.125000"/>
                                          </p:val>
                                        </p:tav>
                                        <p:tav tm="100000">
                                          <p:val>
                                            <p:strVal val="#ppt_x"/>
                                          </p:val>
                                        </p:tav>
                                      </p:tavLst>
                                    </p:anim>
                                    <p:animEffect transition="in" filter="wipe(right)">
                                      <p:cBhvr>
                                        <p:cTn id="98" dur="500"/>
                                        <p:tgtEl>
                                          <p:spTgt spid="35"/>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8" fill="hold" nodeType="click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additive="base">
                                        <p:cTn id="103" dur="500"/>
                                        <p:tgtEl>
                                          <p:spTgt spid="54"/>
                                        </p:tgtEl>
                                        <p:attrNameLst>
                                          <p:attrName>ppt_x</p:attrName>
                                        </p:attrNameLst>
                                      </p:cBhvr>
                                      <p:tavLst>
                                        <p:tav tm="0">
                                          <p:val>
                                            <p:strVal val="#ppt_x-#ppt_w*1.125000"/>
                                          </p:val>
                                        </p:tav>
                                        <p:tav tm="100000">
                                          <p:val>
                                            <p:strVal val="#ppt_x"/>
                                          </p:val>
                                        </p:tav>
                                      </p:tavLst>
                                    </p:anim>
                                    <p:animEffect transition="in" filter="wipe(right)">
                                      <p:cBhvr>
                                        <p:cTn id="104" dur="500"/>
                                        <p:tgtEl>
                                          <p:spTgt spid="54"/>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8" fill="hold" grpId="0" nodeType="click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additive="base">
                                        <p:cTn id="109" dur="500"/>
                                        <p:tgtEl>
                                          <p:spTgt spid="36"/>
                                        </p:tgtEl>
                                        <p:attrNameLst>
                                          <p:attrName>ppt_x</p:attrName>
                                        </p:attrNameLst>
                                      </p:cBhvr>
                                      <p:tavLst>
                                        <p:tav tm="0">
                                          <p:val>
                                            <p:strVal val="#ppt_x-#ppt_w*1.125000"/>
                                          </p:val>
                                        </p:tav>
                                        <p:tav tm="100000">
                                          <p:val>
                                            <p:strVal val="#ppt_x"/>
                                          </p:val>
                                        </p:tav>
                                      </p:tavLst>
                                    </p:anim>
                                    <p:animEffect transition="in" filter="wipe(right)">
                                      <p:cBhvr>
                                        <p:cTn id="110" dur="500"/>
                                        <p:tgtEl>
                                          <p:spTgt spid="36"/>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ntr" presetSubtype="8" fill="hold" nodeType="clickEffect">
                                  <p:stCondLst>
                                    <p:cond delay="0"/>
                                  </p:stCondLst>
                                  <p:childTnLst>
                                    <p:set>
                                      <p:cBhvr>
                                        <p:cTn id="114" dur="1" fill="hold">
                                          <p:stCondLst>
                                            <p:cond delay="0"/>
                                          </p:stCondLst>
                                        </p:cTn>
                                        <p:tgtEl>
                                          <p:spTgt spid="57"/>
                                        </p:tgtEl>
                                        <p:attrNameLst>
                                          <p:attrName>style.visibility</p:attrName>
                                        </p:attrNameLst>
                                      </p:cBhvr>
                                      <p:to>
                                        <p:strVal val="visible"/>
                                      </p:to>
                                    </p:set>
                                    <p:anim calcmode="lin" valueType="num">
                                      <p:cBhvr additive="base">
                                        <p:cTn id="115" dur="500"/>
                                        <p:tgtEl>
                                          <p:spTgt spid="57"/>
                                        </p:tgtEl>
                                        <p:attrNameLst>
                                          <p:attrName>ppt_x</p:attrName>
                                        </p:attrNameLst>
                                      </p:cBhvr>
                                      <p:tavLst>
                                        <p:tav tm="0">
                                          <p:val>
                                            <p:strVal val="#ppt_x-#ppt_w*1.125000"/>
                                          </p:val>
                                        </p:tav>
                                        <p:tav tm="100000">
                                          <p:val>
                                            <p:strVal val="#ppt_x"/>
                                          </p:val>
                                        </p:tav>
                                      </p:tavLst>
                                    </p:anim>
                                    <p:animEffect transition="in" filter="wipe(right)">
                                      <p:cBhvr>
                                        <p:cTn id="116" dur="500"/>
                                        <p:tgtEl>
                                          <p:spTgt spid="57"/>
                                        </p:tgtEl>
                                      </p:cBhvr>
                                    </p:animEffect>
                                  </p:childTnLst>
                                </p:cTn>
                              </p:par>
                            </p:childTnLst>
                          </p:cTn>
                        </p:par>
                      </p:childTnLst>
                    </p:cTn>
                  </p:par>
                  <p:par>
                    <p:cTn id="117" fill="hold">
                      <p:stCondLst>
                        <p:cond delay="indefinite"/>
                      </p:stCondLst>
                      <p:childTnLst>
                        <p:par>
                          <p:cTn id="118" fill="hold">
                            <p:stCondLst>
                              <p:cond delay="0"/>
                            </p:stCondLst>
                            <p:childTnLst>
                              <p:par>
                                <p:cTn id="119" presetID="12" presetClass="entr" presetSubtype="8" fill="hold" grpId="0" nodeType="click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additive="base">
                                        <p:cTn id="121" dur="500"/>
                                        <p:tgtEl>
                                          <p:spTgt spid="37"/>
                                        </p:tgtEl>
                                        <p:attrNameLst>
                                          <p:attrName>ppt_x</p:attrName>
                                        </p:attrNameLst>
                                      </p:cBhvr>
                                      <p:tavLst>
                                        <p:tav tm="0">
                                          <p:val>
                                            <p:strVal val="#ppt_x-#ppt_w*1.125000"/>
                                          </p:val>
                                        </p:tav>
                                        <p:tav tm="100000">
                                          <p:val>
                                            <p:strVal val="#ppt_x"/>
                                          </p:val>
                                        </p:tav>
                                      </p:tavLst>
                                    </p:anim>
                                    <p:animEffect transition="in" filter="wipe(right)">
                                      <p:cBhvr>
                                        <p:cTn id="1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31" grpId="0" animBg="1"/>
      <p:bldP spid="32" grpId="0" animBg="1"/>
      <p:bldP spid="34" grpId="0" animBg="1"/>
      <p:bldP spid="35"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28" y="271941"/>
            <a:ext cx="8038531" cy="477671"/>
          </a:xfrm>
        </p:spPr>
        <p:txBody>
          <a:bodyPr lIns="0" rIns="0">
            <a:normAutofit/>
          </a:bodyPr>
          <a:lstStyle/>
          <a:p>
            <a:r>
              <a:rPr lang="fr-CA" dirty="0">
                <a:ea typeface="ＭＳ Ｐゴシック" charset="-128"/>
              </a:rPr>
              <a:t>Évaluation du risque : comment?</a:t>
            </a:r>
            <a:endParaRPr lang="en-US" dirty="0"/>
          </a:p>
        </p:txBody>
      </p:sp>
      <p:sp>
        <p:nvSpPr>
          <p:cNvPr id="5" name="Text Placeholder 1">
            <a:extLst>
              <a:ext uri="{FF2B5EF4-FFF2-40B4-BE49-F238E27FC236}">
                <a16:creationId xmlns:a16="http://schemas.microsoft.com/office/drawing/2014/main" id="{9AD883E9-AF7C-5348-8042-00779225D154}"/>
              </a:ext>
            </a:extLst>
          </p:cNvPr>
          <p:cNvSpPr txBox="1">
            <a:spLocks/>
          </p:cNvSpPr>
          <p:nvPr>
            <p:custDataLst>
              <p:tags r:id="rId1"/>
            </p:custDataLst>
          </p:nvPr>
        </p:nvSpPr>
        <p:spPr>
          <a:xfrm>
            <a:off x="436728" y="4664759"/>
            <a:ext cx="7434662" cy="341632"/>
          </a:xfrm>
          <a:prstGeom prst="rect">
            <a:avLst/>
          </a:prstGeom>
          <a:noFill/>
        </p:spPr>
        <p:txBody>
          <a:bodyPr wrap="square" lIns="0" rIns="0" rtlCol="0">
            <a:spAutoFit/>
          </a:bodyPr>
          <a:lstStyle>
            <a:lvl1pPr marL="230188" indent="-230188" algn="l" defTabSz="685800" rtl="0" eaLnBrk="1" latinLnBrk="0" hangingPunct="1">
              <a:lnSpc>
                <a:spcPct val="90000"/>
              </a:lnSpc>
              <a:spcBef>
                <a:spcPts val="750"/>
              </a:spcBef>
              <a:buClr>
                <a:schemeClr val="accent5"/>
              </a:buClr>
              <a:buSzPct val="100000"/>
              <a:buFontTx/>
              <a:buBlip>
                <a:blip r:embed="rId4"/>
              </a:buBlip>
              <a:tabLst/>
              <a:defRPr sz="2100" b="1"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3"/>
              </a:buClr>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Arial" panose="020B0604020202020204" pitchFamily="34" charset="0"/>
              <a:buChar char="•"/>
              <a:defRPr sz="1500" kern="1200">
                <a:solidFill>
                  <a:schemeClr val="tx1"/>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3"/>
              </a:buClr>
              <a:buFont typeface="Arial" panose="020B0604020202020204" pitchFamily="34" charset="0"/>
              <a:buChar char="•"/>
              <a:defRPr sz="1350" kern="1200">
                <a:solidFill>
                  <a:schemeClr val="tx1"/>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3"/>
              </a:buClr>
              <a:buFont typeface="Arial" panose="020B0604020202020204" pitchFamily="34" charset="0"/>
              <a:buChar char="•"/>
              <a:defRPr sz="135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a:buNone/>
            </a:pPr>
            <a:r>
              <a:rPr lang="en-CA" sz="900" b="0" dirty="0">
                <a:cs typeface="+mn-cs"/>
              </a:rPr>
              <a:t>Anderson TJ, et al. Canadian Cardiovascular Society Guidelines for the management of Dyslipidemia for the Prevention of Cardiovascular Disease in the Adult, Canadian Journal of Cardiology (2016), </a:t>
            </a:r>
            <a:r>
              <a:rPr lang="en-CA" sz="900" b="0" dirty="0" err="1">
                <a:cs typeface="+mn-cs"/>
              </a:rPr>
              <a:t>doi</a:t>
            </a:r>
            <a:r>
              <a:rPr lang="en-CA" sz="900" b="0" dirty="0">
                <a:cs typeface="+mn-cs"/>
              </a:rPr>
              <a:t>: 10.1016/ j.cjca.2016.07.510.</a:t>
            </a:r>
          </a:p>
        </p:txBody>
      </p:sp>
      <p:sp>
        <p:nvSpPr>
          <p:cNvPr id="3" name="Content Placeholder 2"/>
          <p:cNvSpPr>
            <a:spLocks noGrp="1"/>
          </p:cNvSpPr>
          <p:nvPr>
            <p:ph idx="1"/>
          </p:nvPr>
        </p:nvSpPr>
        <p:spPr>
          <a:xfrm>
            <a:off x="436728" y="1249949"/>
            <a:ext cx="7434662" cy="3263504"/>
          </a:xfrm>
        </p:spPr>
        <p:txBody>
          <a:bodyPr lIns="0">
            <a:noAutofit/>
          </a:bodyPr>
          <a:lstStyle/>
          <a:p>
            <a:pPr marL="288925" indent="-288925"/>
            <a:r>
              <a:rPr lang="fr-CA" sz="2000" dirty="0">
                <a:solidFill>
                  <a:schemeClr val="tx2"/>
                </a:solidFill>
              </a:rPr>
              <a:t>Évaluation du risque CV au 3-5 ans pour les hommes et les femmes de 40-75 ans</a:t>
            </a:r>
          </a:p>
          <a:p>
            <a:pPr marL="288925" indent="-288925"/>
            <a:r>
              <a:rPr lang="fr-CA" sz="2000" dirty="0">
                <a:solidFill>
                  <a:schemeClr val="tx2"/>
                </a:solidFill>
              </a:rPr>
              <a:t>Utilisation du modèle modifié de Framingham </a:t>
            </a:r>
            <a:r>
              <a:rPr lang="fr-CA" sz="2000" b="0" dirty="0">
                <a:solidFill>
                  <a:schemeClr val="tx2"/>
                </a:solidFill>
              </a:rPr>
              <a:t>(risque CV global sur 10 ans)</a:t>
            </a:r>
          </a:p>
          <a:p>
            <a:pPr marL="288925" indent="-288925"/>
            <a:r>
              <a:rPr lang="fr-CA" sz="2000" dirty="0">
                <a:solidFill>
                  <a:schemeClr val="tx2"/>
                </a:solidFill>
              </a:rPr>
              <a:t>% de risque double si histoire familiale précoce de MCV </a:t>
            </a:r>
            <a:r>
              <a:rPr lang="fr-CA" sz="2000" b="0" dirty="0">
                <a:solidFill>
                  <a:schemeClr val="tx2"/>
                </a:solidFill>
              </a:rPr>
              <a:t>[1</a:t>
            </a:r>
            <a:r>
              <a:rPr lang="fr-CA" sz="2000" b="0" baseline="30000" dirty="0">
                <a:solidFill>
                  <a:schemeClr val="tx2"/>
                </a:solidFill>
              </a:rPr>
              <a:t>er</a:t>
            </a:r>
            <a:r>
              <a:rPr lang="fr-CA" sz="2000" b="0" dirty="0">
                <a:solidFill>
                  <a:schemeClr val="tx2"/>
                </a:solidFill>
              </a:rPr>
              <a:t> degré, </a:t>
            </a:r>
            <a:r>
              <a:rPr lang="fr-CA" sz="2000" b="0" u="sng" dirty="0">
                <a:solidFill>
                  <a:schemeClr val="tx2"/>
                </a:solidFill>
              </a:rPr>
              <a:t>&lt;</a:t>
            </a:r>
            <a:r>
              <a:rPr lang="fr-CA" sz="2000" b="0" dirty="0">
                <a:solidFill>
                  <a:schemeClr val="tx2"/>
                </a:solidFill>
              </a:rPr>
              <a:t> 55 ans (H), </a:t>
            </a:r>
            <a:r>
              <a:rPr lang="fr-CA" sz="2000" b="0" u="sng" dirty="0">
                <a:solidFill>
                  <a:schemeClr val="tx2"/>
                </a:solidFill>
              </a:rPr>
              <a:t>&lt;</a:t>
            </a:r>
            <a:r>
              <a:rPr lang="fr-CA" sz="2000" b="0" dirty="0">
                <a:solidFill>
                  <a:schemeClr val="tx2"/>
                </a:solidFill>
              </a:rPr>
              <a:t> 65 ans (F)]</a:t>
            </a:r>
          </a:p>
          <a:p>
            <a:pPr marL="288925" indent="-288925"/>
            <a:r>
              <a:rPr lang="fr-CA" sz="2000" dirty="0">
                <a:solidFill>
                  <a:schemeClr val="tx2"/>
                </a:solidFill>
              </a:rPr>
              <a:t>Évaluer le risque plus fréquemment si modification des facteurs prédisposants</a:t>
            </a:r>
          </a:p>
          <a:p>
            <a:pPr marL="288925" indent="-288925"/>
            <a:r>
              <a:rPr lang="fr-CA" sz="2000" dirty="0">
                <a:solidFill>
                  <a:schemeClr val="tx2"/>
                </a:solidFill>
              </a:rPr>
              <a:t>Utilisation de l’âge vasculaire comme outil de sensibilisation et d’amélioration de l’observance </a:t>
            </a:r>
          </a:p>
          <a:p>
            <a:endParaRPr lang="en-US" sz="2000" dirty="0"/>
          </a:p>
        </p:txBody>
      </p:sp>
      <p:sp>
        <p:nvSpPr>
          <p:cNvPr id="7" name="Speech Bubble: Oval 6">
            <a:extLst>
              <a:ext uri="{FF2B5EF4-FFF2-40B4-BE49-F238E27FC236}">
                <a16:creationId xmlns:a16="http://schemas.microsoft.com/office/drawing/2014/main" id="{B6C42C8F-1810-4614-8DAA-8223CEC7F351}"/>
              </a:ext>
            </a:extLst>
          </p:cNvPr>
          <p:cNvSpPr/>
          <p:nvPr/>
        </p:nvSpPr>
        <p:spPr>
          <a:xfrm>
            <a:off x="7957750" y="45803"/>
            <a:ext cx="1089929" cy="879551"/>
          </a:xfrm>
          <a:prstGeom prst="wedgeEllipse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798BD141-48E7-469E-AF3E-F0060A38B3A1}"/>
              </a:ext>
            </a:extLst>
          </p:cNvPr>
          <p:cNvSpPr txBox="1"/>
          <p:nvPr/>
        </p:nvSpPr>
        <p:spPr>
          <a:xfrm>
            <a:off x="8044246" y="135957"/>
            <a:ext cx="1003433" cy="646331"/>
          </a:xfrm>
          <a:prstGeom prst="rect">
            <a:avLst/>
          </a:prstGeom>
          <a:noFill/>
        </p:spPr>
        <p:txBody>
          <a:bodyPr wrap="square" rtlCol="0">
            <a:spAutoFit/>
          </a:bodyPr>
          <a:lstStyle/>
          <a:p>
            <a:pPr algn="ctr"/>
            <a:r>
              <a:rPr lang="fr-CA" sz="3600" dirty="0">
                <a:solidFill>
                  <a:schemeClr val="bg1"/>
                </a:solidFill>
                <a:latin typeface="AR JULIAN" panose="02000000000000000000" pitchFamily="2" charset="0"/>
              </a:rPr>
              <a:t>D</a:t>
            </a:r>
            <a:endParaRPr lang="en-CA" sz="3600" dirty="0">
              <a:solidFill>
                <a:schemeClr val="bg1"/>
              </a:solidFill>
              <a:latin typeface="AR JULIAN" panose="02000000000000000000" pitchFamily="2" charset="0"/>
            </a:endParaRPr>
          </a:p>
        </p:txBody>
      </p:sp>
    </p:spTree>
    <p:extLst>
      <p:ext uri="{BB962C8B-B14F-4D97-AF65-F5344CB8AC3E}">
        <p14:creationId xmlns:p14="http://schemas.microsoft.com/office/powerpoint/2010/main" val="191371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EE8C14B-5164-2D43-93BB-F30DF0AA2B8E}"/>
              </a:ext>
            </a:extLst>
          </p:cNvPr>
          <p:cNvSpPr>
            <a:spLocks noGrp="1"/>
          </p:cNvSpPr>
          <p:nvPr>
            <p:ph type="title"/>
          </p:nvPr>
        </p:nvSpPr>
        <p:spPr>
          <a:xfrm>
            <a:off x="429903" y="247651"/>
            <a:ext cx="7949821" cy="578040"/>
          </a:xfrm>
        </p:spPr>
        <p:txBody>
          <a:bodyPr>
            <a:noAutofit/>
          </a:bodyPr>
          <a:lstStyle/>
          <a:p>
            <a:r>
              <a:rPr lang="fr-FR" sz="3000" b="1" dirty="0">
                <a:latin typeface="+mn-lt"/>
              </a:rPr>
              <a:t>Calcul du risque CV sur 10 ans</a:t>
            </a:r>
          </a:p>
        </p:txBody>
      </p:sp>
      <p:pic>
        <p:nvPicPr>
          <p:cNvPr id="7" name="Image 6">
            <a:extLst>
              <a:ext uri="{FF2B5EF4-FFF2-40B4-BE49-F238E27FC236}">
                <a16:creationId xmlns:a16="http://schemas.microsoft.com/office/drawing/2014/main" id="{73006E9A-5670-534C-B4BA-B0E9BB094711}"/>
              </a:ext>
            </a:extLst>
          </p:cNvPr>
          <p:cNvPicPr>
            <a:picLocks noChangeAspect="1"/>
          </p:cNvPicPr>
          <p:nvPr/>
        </p:nvPicPr>
        <p:blipFill>
          <a:blip r:embed="rId3"/>
          <a:stretch>
            <a:fillRect/>
          </a:stretch>
        </p:blipFill>
        <p:spPr>
          <a:xfrm>
            <a:off x="429903" y="1083582"/>
            <a:ext cx="6668345" cy="3890287"/>
          </a:xfrm>
          <a:prstGeom prst="rect">
            <a:avLst/>
          </a:prstGeom>
        </p:spPr>
      </p:pic>
      <p:sp>
        <p:nvSpPr>
          <p:cNvPr id="8" name="ZoneTexte 7">
            <a:extLst>
              <a:ext uri="{FF2B5EF4-FFF2-40B4-BE49-F238E27FC236}">
                <a16:creationId xmlns:a16="http://schemas.microsoft.com/office/drawing/2014/main" id="{CD2B3968-6E10-5846-8C99-9AEDDF03DEDF}"/>
              </a:ext>
            </a:extLst>
          </p:cNvPr>
          <p:cNvSpPr txBox="1"/>
          <p:nvPr/>
        </p:nvSpPr>
        <p:spPr>
          <a:xfrm>
            <a:off x="7226021" y="1652915"/>
            <a:ext cx="1802296" cy="2677656"/>
          </a:xfrm>
          <a:prstGeom prst="rect">
            <a:avLst/>
          </a:prstGeom>
          <a:noFill/>
        </p:spPr>
        <p:txBody>
          <a:bodyPr wrap="square" lIns="0" rIns="91440" rtlCol="0">
            <a:spAutoFit/>
          </a:bodyPr>
          <a:lstStyle/>
          <a:p>
            <a:r>
              <a:rPr lang="fr-FR" sz="1400" dirty="0">
                <a:solidFill>
                  <a:schemeClr val="tx2"/>
                </a:solidFill>
              </a:rPr>
              <a:t>L’information sur le risque cardiovasculaire du patient à 10 ans, permet aussi d’identifier les facteurs de risque sur lesquels il faudrait travailler, et </a:t>
            </a:r>
            <a:r>
              <a:rPr lang="fr-FR" sz="1400" b="1" dirty="0">
                <a:solidFill>
                  <a:schemeClr val="tx2"/>
                </a:solidFill>
              </a:rPr>
              <a:t>de voir l’impact que ça aurait, </a:t>
            </a:r>
            <a:r>
              <a:rPr lang="fr-FR" sz="1400" dirty="0">
                <a:solidFill>
                  <a:schemeClr val="tx2"/>
                </a:solidFill>
              </a:rPr>
              <a:t>ce qui procure une bonne source de motivation pour le patient.</a:t>
            </a:r>
          </a:p>
        </p:txBody>
      </p:sp>
      <p:sp>
        <p:nvSpPr>
          <p:cNvPr id="6" name="Speech Bubble: Oval 5">
            <a:extLst>
              <a:ext uri="{FF2B5EF4-FFF2-40B4-BE49-F238E27FC236}">
                <a16:creationId xmlns:a16="http://schemas.microsoft.com/office/drawing/2014/main" id="{3377F98D-D213-4489-9467-6CF8C70F43D3}"/>
              </a:ext>
            </a:extLst>
          </p:cNvPr>
          <p:cNvSpPr/>
          <p:nvPr/>
        </p:nvSpPr>
        <p:spPr>
          <a:xfrm>
            <a:off x="7957750" y="33446"/>
            <a:ext cx="1089929" cy="879551"/>
          </a:xfrm>
          <a:prstGeom prst="wedgeEllipse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8AA98A1C-3068-4443-AAE2-781296DC4A36}"/>
              </a:ext>
            </a:extLst>
          </p:cNvPr>
          <p:cNvSpPr txBox="1"/>
          <p:nvPr/>
        </p:nvSpPr>
        <p:spPr>
          <a:xfrm>
            <a:off x="8044246" y="135957"/>
            <a:ext cx="1003433" cy="646331"/>
          </a:xfrm>
          <a:prstGeom prst="rect">
            <a:avLst/>
          </a:prstGeom>
          <a:noFill/>
        </p:spPr>
        <p:txBody>
          <a:bodyPr wrap="square" rtlCol="0">
            <a:spAutoFit/>
          </a:bodyPr>
          <a:lstStyle/>
          <a:p>
            <a:pPr algn="ctr"/>
            <a:r>
              <a:rPr lang="fr-CA" sz="3600" dirty="0">
                <a:solidFill>
                  <a:schemeClr val="bg1"/>
                </a:solidFill>
                <a:latin typeface="AR JULIAN" panose="02000000000000000000" pitchFamily="2" charset="0"/>
              </a:rPr>
              <a:t>D</a:t>
            </a:r>
            <a:endParaRPr lang="en-CA" sz="3600" dirty="0">
              <a:solidFill>
                <a:schemeClr val="bg1"/>
              </a:solidFill>
              <a:latin typeface="AR JULIAN" panose="02000000000000000000" pitchFamily="2" charset="0"/>
            </a:endParaRPr>
          </a:p>
        </p:txBody>
      </p:sp>
    </p:spTree>
    <p:extLst>
      <p:ext uri="{BB962C8B-B14F-4D97-AF65-F5344CB8AC3E}">
        <p14:creationId xmlns:p14="http://schemas.microsoft.com/office/powerpoint/2010/main" val="876545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a:extLst>
              <a:ext uri="{FF2B5EF4-FFF2-40B4-BE49-F238E27FC236}">
                <a16:creationId xmlns:a16="http://schemas.microsoft.com/office/drawing/2014/main" id="{63C9BC9A-DB0D-9941-B712-D6537FEA3910}"/>
              </a:ext>
            </a:extLst>
          </p:cNvPr>
          <p:cNvSpPr>
            <a:spLocks noGrp="1" noChangeArrowheads="1"/>
          </p:cNvSpPr>
          <p:nvPr>
            <p:ph type="title"/>
          </p:nvPr>
        </p:nvSpPr>
        <p:spPr>
          <a:xfrm>
            <a:off x="436728" y="245659"/>
            <a:ext cx="7424382" cy="574969"/>
          </a:xfrm>
        </p:spPr>
        <p:txBody>
          <a:bodyPr/>
          <a:lstStyle/>
          <a:p>
            <a:r>
              <a:rPr lang="fr-CA" altLang="fr-FR" dirty="0"/>
              <a:t>Framingham : ses limites</a:t>
            </a:r>
          </a:p>
        </p:txBody>
      </p:sp>
      <p:sp>
        <p:nvSpPr>
          <p:cNvPr id="26626" name="Espace réservé du contenu 2">
            <a:extLst>
              <a:ext uri="{FF2B5EF4-FFF2-40B4-BE49-F238E27FC236}">
                <a16:creationId xmlns:a16="http://schemas.microsoft.com/office/drawing/2014/main" id="{F4431B10-3FF2-8846-8463-2FD02BFFE115}"/>
              </a:ext>
            </a:extLst>
          </p:cNvPr>
          <p:cNvSpPr>
            <a:spLocks noGrp="1" noChangeArrowheads="1"/>
          </p:cNvSpPr>
          <p:nvPr>
            <p:ph idx="1"/>
          </p:nvPr>
        </p:nvSpPr>
        <p:spPr>
          <a:xfrm>
            <a:off x="436728" y="1222772"/>
            <a:ext cx="7581089" cy="3381501"/>
          </a:xfrm>
        </p:spPr>
        <p:txBody>
          <a:bodyPr lIns="0">
            <a:normAutofit/>
          </a:bodyPr>
          <a:lstStyle/>
          <a:p>
            <a:pPr marL="287338" indent="-282575">
              <a:spcBef>
                <a:spcPts val="600"/>
              </a:spcBef>
            </a:pPr>
            <a:r>
              <a:rPr lang="fr-CA" altLang="fr-FR" sz="2200" dirty="0">
                <a:solidFill>
                  <a:schemeClr val="tx2"/>
                </a:solidFill>
              </a:rPr>
              <a:t>FRS: Majoritairement utilisé en Amérique du Nord</a:t>
            </a:r>
          </a:p>
          <a:p>
            <a:pPr marL="287338" indent="-282575">
              <a:spcBef>
                <a:spcPts val="600"/>
              </a:spcBef>
            </a:pPr>
            <a:r>
              <a:rPr lang="fr-CA" altLang="fr-FR" sz="2200" dirty="0">
                <a:solidFill>
                  <a:schemeClr val="tx2"/>
                </a:solidFill>
              </a:rPr>
              <a:t>Limitation quant au type de population </a:t>
            </a:r>
          </a:p>
          <a:p>
            <a:pPr marL="460375" lvl="1" indent="-173038">
              <a:spcBef>
                <a:spcPts val="0"/>
              </a:spcBef>
            </a:pPr>
            <a:r>
              <a:rPr lang="fr-CA" altLang="fr-FR" sz="2000" dirty="0">
                <a:solidFill>
                  <a:schemeClr val="tx2"/>
                </a:solidFill>
              </a:rPr>
              <a:t>(Blancs de descendance européenne)</a:t>
            </a:r>
          </a:p>
          <a:p>
            <a:pPr marL="287338" indent="-282575">
              <a:spcBef>
                <a:spcPts val="600"/>
              </a:spcBef>
            </a:pPr>
            <a:r>
              <a:rPr lang="fr-CA" altLang="fr-FR" sz="2200" dirty="0">
                <a:solidFill>
                  <a:schemeClr val="tx2"/>
                </a:solidFill>
              </a:rPr>
              <a:t>Moins validé pour &lt; 40 ans et &gt; 75 ans</a:t>
            </a:r>
          </a:p>
          <a:p>
            <a:pPr marL="287338" indent="-282575">
              <a:spcBef>
                <a:spcPts val="600"/>
              </a:spcBef>
            </a:pPr>
            <a:r>
              <a:rPr lang="fr-CA" altLang="fr-FR" sz="2200" dirty="0">
                <a:solidFill>
                  <a:schemeClr val="tx2"/>
                </a:solidFill>
              </a:rPr>
              <a:t>Évaluation à court terme (10 ans) donnant beaucoup de poids à la variable âge</a:t>
            </a:r>
          </a:p>
          <a:p>
            <a:pPr marL="287338" indent="-282575">
              <a:spcBef>
                <a:spcPts val="600"/>
              </a:spcBef>
            </a:pPr>
            <a:r>
              <a:rPr lang="fr-CA" altLang="fr-FR" sz="2200" dirty="0">
                <a:solidFill>
                  <a:schemeClr val="tx2"/>
                </a:solidFill>
              </a:rPr>
              <a:t>Probablement mieux calibré pour individus d’âge moyen car les FR traditionnels tel la dyslipidémie sont davantage associés aux MCAS précoce</a:t>
            </a:r>
          </a:p>
        </p:txBody>
      </p:sp>
      <p:sp>
        <p:nvSpPr>
          <p:cNvPr id="5" name="ZoneTexte 4">
            <a:extLst>
              <a:ext uri="{FF2B5EF4-FFF2-40B4-BE49-F238E27FC236}">
                <a16:creationId xmlns:a16="http://schemas.microsoft.com/office/drawing/2014/main" id="{526F25EC-578B-3049-9DA8-DEFAE40A618D}"/>
              </a:ext>
            </a:extLst>
          </p:cNvPr>
          <p:cNvSpPr txBox="1"/>
          <p:nvPr/>
        </p:nvSpPr>
        <p:spPr>
          <a:xfrm>
            <a:off x="436728" y="4752550"/>
            <a:ext cx="5500415" cy="260706"/>
          </a:xfrm>
          <a:prstGeom prst="rect">
            <a:avLst/>
          </a:prstGeom>
          <a:noFill/>
        </p:spPr>
        <p:txBody>
          <a:bodyPr wrap="square" lIns="0" rtlCol="0" anchor="t" anchorCtr="0">
            <a:noAutofit/>
          </a:bodyPr>
          <a:lstStyle>
            <a:defPPr>
              <a:defRPr lang="en-US"/>
            </a:defPPr>
            <a:lvl1pPr>
              <a:defRPr sz="1000" b="1">
                <a:solidFill>
                  <a:srgbClr val="0000FF"/>
                </a:solidFill>
              </a:defRPr>
            </a:lvl1pPr>
          </a:lstStyle>
          <a:p>
            <a:r>
              <a:rPr lang="fr-CA" sz="900" b="0" dirty="0" err="1">
                <a:solidFill>
                  <a:schemeClr val="tx1"/>
                </a:solidFill>
              </a:rPr>
              <a:t>Mahmood</a:t>
            </a:r>
            <a:r>
              <a:rPr lang="fr-CA" sz="900" b="0" dirty="0">
                <a:solidFill>
                  <a:schemeClr val="tx1"/>
                </a:solidFill>
              </a:rPr>
              <a:t> SS et al, </a:t>
            </a:r>
            <a:r>
              <a:rPr lang="fr-CA" sz="900" b="0" i="1" dirty="0">
                <a:solidFill>
                  <a:schemeClr val="tx1"/>
                </a:solidFill>
              </a:rPr>
              <a:t>Lancet </a:t>
            </a:r>
            <a:r>
              <a:rPr lang="fr-CA" sz="900" b="0" dirty="0">
                <a:solidFill>
                  <a:schemeClr val="tx1"/>
                </a:solidFill>
              </a:rPr>
              <a:t>2014;383(9921):999-1008, </a:t>
            </a:r>
            <a:r>
              <a:rPr lang="fr-CA" sz="900" b="0" dirty="0" err="1">
                <a:solidFill>
                  <a:schemeClr val="tx1"/>
                </a:solidFill>
              </a:rPr>
              <a:t>Cybulska</a:t>
            </a:r>
            <a:r>
              <a:rPr lang="fr-CA" sz="900" b="0" dirty="0">
                <a:solidFill>
                  <a:schemeClr val="tx1"/>
                </a:solidFill>
              </a:rPr>
              <a:t> B et al, </a:t>
            </a:r>
            <a:r>
              <a:rPr lang="fr-CA" sz="900" b="0" i="1" dirty="0" err="1">
                <a:solidFill>
                  <a:schemeClr val="tx1"/>
                </a:solidFill>
              </a:rPr>
              <a:t>Kardiol</a:t>
            </a:r>
            <a:r>
              <a:rPr lang="fr-CA" sz="900" b="0" i="1" dirty="0">
                <a:solidFill>
                  <a:schemeClr val="tx1"/>
                </a:solidFill>
              </a:rPr>
              <a:t> Po</a:t>
            </a:r>
            <a:r>
              <a:rPr lang="fr-CA" sz="900" b="0" dirty="0">
                <a:solidFill>
                  <a:schemeClr val="tx1"/>
                </a:solidFill>
              </a:rPr>
              <a:t>l 2019;77(2):173-180</a:t>
            </a:r>
          </a:p>
        </p:txBody>
      </p:sp>
    </p:spTree>
    <p:extLst>
      <p:ext uri="{BB962C8B-B14F-4D97-AF65-F5344CB8AC3E}">
        <p14:creationId xmlns:p14="http://schemas.microsoft.com/office/powerpoint/2010/main" val="2189328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own Arrow 26">
            <a:extLst>
              <a:ext uri="{FF2B5EF4-FFF2-40B4-BE49-F238E27FC236}">
                <a16:creationId xmlns:a16="http://schemas.microsoft.com/office/drawing/2014/main" id="{E3ED10D5-68BF-6442-BF65-649816473B76}"/>
              </a:ext>
            </a:extLst>
          </p:cNvPr>
          <p:cNvSpPr/>
          <p:nvPr/>
        </p:nvSpPr>
        <p:spPr>
          <a:xfrm>
            <a:off x="5605272" y="4004696"/>
            <a:ext cx="603504" cy="23322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schemeClr val="bg1"/>
              </a:solidFill>
              <a:latin typeface="Calibri" panose="020F0502020204030204"/>
            </a:endParaRPr>
          </a:p>
        </p:txBody>
      </p:sp>
      <p:sp>
        <p:nvSpPr>
          <p:cNvPr id="7" name="Down Arrow 6">
            <a:extLst>
              <a:ext uri="{FF2B5EF4-FFF2-40B4-BE49-F238E27FC236}">
                <a16:creationId xmlns:a16="http://schemas.microsoft.com/office/drawing/2014/main" id="{DE7E5CE5-3B6D-FB42-8D42-6B53396BC90C}"/>
              </a:ext>
            </a:extLst>
          </p:cNvPr>
          <p:cNvSpPr/>
          <p:nvPr/>
        </p:nvSpPr>
        <p:spPr>
          <a:xfrm>
            <a:off x="1549908" y="2000044"/>
            <a:ext cx="603504" cy="315468"/>
          </a:xfrm>
          <a:prstGeom prst="down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prstClr val="white"/>
              </a:solidFill>
              <a:latin typeface="Calibri" panose="020F0502020204030204"/>
            </a:endParaRPr>
          </a:p>
        </p:txBody>
      </p:sp>
      <p:sp>
        <p:nvSpPr>
          <p:cNvPr id="8" name="Down Arrow 7">
            <a:extLst>
              <a:ext uri="{FF2B5EF4-FFF2-40B4-BE49-F238E27FC236}">
                <a16:creationId xmlns:a16="http://schemas.microsoft.com/office/drawing/2014/main" id="{C5704707-464E-4A4D-89E3-5269AA104E7C}"/>
              </a:ext>
            </a:extLst>
          </p:cNvPr>
          <p:cNvSpPr/>
          <p:nvPr/>
        </p:nvSpPr>
        <p:spPr>
          <a:xfrm>
            <a:off x="4270248" y="2018332"/>
            <a:ext cx="603504" cy="315468"/>
          </a:xfrm>
          <a:prstGeom prst="downArrow">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prstClr val="white"/>
              </a:solidFill>
              <a:latin typeface="Calibri" panose="020F0502020204030204"/>
            </a:endParaRPr>
          </a:p>
        </p:txBody>
      </p:sp>
      <p:sp>
        <p:nvSpPr>
          <p:cNvPr id="9" name="Down Arrow 8">
            <a:extLst>
              <a:ext uri="{FF2B5EF4-FFF2-40B4-BE49-F238E27FC236}">
                <a16:creationId xmlns:a16="http://schemas.microsoft.com/office/drawing/2014/main" id="{57CAED97-24FD-844F-9D3A-77D5481BD895}"/>
              </a:ext>
            </a:extLst>
          </p:cNvPr>
          <p:cNvSpPr/>
          <p:nvPr/>
        </p:nvSpPr>
        <p:spPr>
          <a:xfrm>
            <a:off x="6949440" y="2009188"/>
            <a:ext cx="603504" cy="315468"/>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D9477DB6-BF00-774B-9F9F-016108150CCA}"/>
              </a:ext>
            </a:extLst>
          </p:cNvPr>
          <p:cNvGraphicFramePr>
            <a:graphicFrameLocks noGrp="1"/>
          </p:cNvGraphicFramePr>
          <p:nvPr>
            <p:ph idx="1"/>
            <p:extLst>
              <p:ext uri="{D42A27DB-BD31-4B8C-83A1-F6EECF244321}">
                <p14:modId xmlns:p14="http://schemas.microsoft.com/office/powerpoint/2010/main" val="1600606146"/>
              </p:ext>
            </p:extLst>
          </p:nvPr>
        </p:nvGraphicFramePr>
        <p:xfrm>
          <a:off x="628650" y="49943"/>
          <a:ext cx="7886700" cy="201549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472294293"/>
                    </a:ext>
                  </a:extLst>
                </a:gridCol>
                <a:gridCol w="2628900">
                  <a:extLst>
                    <a:ext uri="{9D8B030D-6E8A-4147-A177-3AD203B41FA5}">
                      <a16:colId xmlns:a16="http://schemas.microsoft.com/office/drawing/2014/main" val="1477569092"/>
                    </a:ext>
                  </a:extLst>
                </a:gridCol>
                <a:gridCol w="2628900">
                  <a:extLst>
                    <a:ext uri="{9D8B030D-6E8A-4147-A177-3AD203B41FA5}">
                      <a16:colId xmlns:a16="http://schemas.microsoft.com/office/drawing/2014/main" val="2780939701"/>
                    </a:ext>
                  </a:extLst>
                </a:gridCol>
              </a:tblGrid>
              <a:tr h="278130">
                <a:tc gridSpan="3">
                  <a:txBody>
                    <a:bodyPr/>
                    <a:lstStyle/>
                    <a:p>
                      <a:pPr algn="ctr"/>
                      <a:r>
                        <a:rPr lang="fr-CA" sz="1000" noProof="0" dirty="0">
                          <a:solidFill>
                            <a:schemeClr val="tx1"/>
                          </a:solidFill>
                        </a:rPr>
                        <a:t>PRÉVENTION PRIMAIRE</a:t>
                      </a:r>
                    </a:p>
                  </a:txBody>
                  <a:tcPr marL="68580" marR="68580" marT="34290" marB="34290">
                    <a:solidFill>
                      <a:schemeClr val="accent1">
                        <a:lumMod val="60000"/>
                        <a:lumOff val="4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53578509"/>
                  </a:ext>
                </a:extLst>
              </a:tr>
              <a:tr h="1737360">
                <a:tc>
                  <a:txBody>
                    <a:bodyPr/>
                    <a:lstStyle/>
                    <a:p>
                      <a:pPr algn="ctr"/>
                      <a:r>
                        <a:rPr lang="fr-CA" sz="1000" b="1" noProof="0" dirty="0"/>
                        <a:t>Risque faible</a:t>
                      </a:r>
                    </a:p>
                    <a:p>
                      <a:pPr algn="ctr"/>
                      <a:r>
                        <a:rPr lang="fr-CA" sz="1000" b="1" noProof="0" dirty="0"/>
                        <a:t>RSF &lt;10%</a:t>
                      </a:r>
                    </a:p>
                  </a:txBody>
                  <a:tcPr marL="68580" marR="68580" marT="34290" marB="34290">
                    <a:solidFill>
                      <a:schemeClr val="accent6">
                        <a:lumMod val="40000"/>
                        <a:lumOff val="60000"/>
                      </a:schemeClr>
                    </a:solidFill>
                  </a:tcPr>
                </a:tc>
                <a:tc>
                  <a:txBody>
                    <a:bodyPr/>
                    <a:lstStyle/>
                    <a:p>
                      <a:pPr algn="ctr"/>
                      <a:r>
                        <a:rPr lang="fr-CA" sz="1000" b="1" noProof="0" dirty="0"/>
                        <a:t>Risque intermédiaire</a:t>
                      </a:r>
                    </a:p>
                    <a:p>
                      <a:pPr algn="ctr"/>
                      <a:r>
                        <a:rPr lang="fr-CA" sz="1000" b="1" noProof="0" dirty="0"/>
                        <a:t>RSF 10-19.9%</a:t>
                      </a:r>
                    </a:p>
                    <a:p>
                      <a:pPr algn="ctr"/>
                      <a:r>
                        <a:rPr lang="fr-CA" sz="1100" b="0" noProof="0" dirty="0"/>
                        <a:t>LDL-C </a:t>
                      </a:r>
                      <a:r>
                        <a:rPr lang="fr-CA" sz="1100" b="0" u="sng" noProof="0" dirty="0"/>
                        <a:t>&gt;</a:t>
                      </a:r>
                      <a:r>
                        <a:rPr lang="fr-CA" sz="1100" b="0" u="none" noProof="0" dirty="0"/>
                        <a:t>3.5 mmol/L ou</a:t>
                      </a:r>
                    </a:p>
                    <a:p>
                      <a:pPr algn="ctr"/>
                      <a:r>
                        <a:rPr lang="fr-CA" sz="1100" b="1" u="none" noProof="0" dirty="0"/>
                        <a:t>Non-HDL-C </a:t>
                      </a:r>
                      <a:r>
                        <a:rPr lang="fr-CA" sz="1100" b="1" u="sng" noProof="0" dirty="0"/>
                        <a:t>&gt;</a:t>
                      </a:r>
                      <a:r>
                        <a:rPr lang="fr-CA" sz="1100" b="1" u="none" noProof="0" dirty="0"/>
                        <a:t>4.2 mmol/L ou </a:t>
                      </a:r>
                    </a:p>
                    <a:p>
                      <a:pPr algn="ctr"/>
                      <a:r>
                        <a:rPr lang="fr-CA" sz="1100" b="1" u="none" noProof="0" dirty="0" err="1"/>
                        <a:t>ApoB</a:t>
                      </a:r>
                      <a:r>
                        <a:rPr lang="fr-CA" sz="1100" b="1" u="none" noProof="0" dirty="0"/>
                        <a:t> </a:t>
                      </a:r>
                      <a:r>
                        <a:rPr lang="fr-CA" sz="1100" b="1" u="sng" noProof="0" dirty="0"/>
                        <a:t>&gt;</a:t>
                      </a:r>
                      <a:r>
                        <a:rPr lang="fr-CA" sz="1100" b="1" u="none" noProof="0" dirty="0"/>
                        <a:t>1.05 g/L ou</a:t>
                      </a:r>
                    </a:p>
                    <a:p>
                      <a:pPr algn="ctr"/>
                      <a:r>
                        <a:rPr lang="fr-CA" sz="1100" b="0" u="none" noProof="0" dirty="0"/>
                        <a:t>H </a:t>
                      </a:r>
                      <a:r>
                        <a:rPr lang="fr-CA" sz="1100" b="0" u="sng" noProof="0" dirty="0"/>
                        <a:t>&gt;</a:t>
                      </a:r>
                      <a:r>
                        <a:rPr lang="fr-CA" sz="1100" b="0" u="none" noProof="0" dirty="0"/>
                        <a:t>50 ans et F </a:t>
                      </a:r>
                      <a:r>
                        <a:rPr lang="fr-CA" sz="1100" b="0" u="sng" noProof="0" dirty="0"/>
                        <a:t>&gt;</a:t>
                      </a:r>
                      <a:r>
                        <a:rPr lang="fr-CA" sz="1100" b="0" u="none" noProof="0" dirty="0"/>
                        <a:t>60 ans avec facteurs de risque additifs: HDL-C bas, IG, tour de taille élevé, tabac, HTA ou autres: </a:t>
                      </a:r>
                      <a:r>
                        <a:rPr lang="fr-CA" sz="1100" b="0" u="none" noProof="0" dirty="0" err="1"/>
                        <a:t>HsCRP</a:t>
                      </a:r>
                      <a:r>
                        <a:rPr lang="fr-CA" sz="1100" b="0" u="none" noProof="0" dirty="0"/>
                        <a:t> </a:t>
                      </a:r>
                      <a:r>
                        <a:rPr lang="fr-CA" sz="1100" b="0" u="sng" noProof="0" dirty="0"/>
                        <a:t>&gt;</a:t>
                      </a:r>
                      <a:r>
                        <a:rPr lang="fr-CA" sz="1100" b="0" u="none" noProof="0" dirty="0"/>
                        <a:t>2 mg/L, CAC &gt;0, </a:t>
                      </a:r>
                      <a:r>
                        <a:rPr lang="fr-CA" sz="1100" b="0" u="none" noProof="0" dirty="0" err="1"/>
                        <a:t>Hx</a:t>
                      </a:r>
                      <a:r>
                        <a:rPr lang="fr-CA" sz="1100" b="0" u="none" noProof="0" dirty="0"/>
                        <a:t> familiale positive, </a:t>
                      </a:r>
                      <a:r>
                        <a:rPr lang="fr-CA" sz="1100" b="0" u="none" noProof="0" dirty="0" err="1"/>
                        <a:t>Lp</a:t>
                      </a:r>
                      <a:r>
                        <a:rPr lang="fr-CA" sz="1100" b="0" u="none" noProof="0" dirty="0"/>
                        <a:t>(a) </a:t>
                      </a:r>
                      <a:r>
                        <a:rPr lang="fr-CA" sz="1100" b="0" u="sng" noProof="0" dirty="0"/>
                        <a:t>&gt;</a:t>
                      </a:r>
                      <a:r>
                        <a:rPr lang="fr-CA" sz="1100" b="0" u="none" noProof="0" dirty="0"/>
                        <a:t>50 mg/</a:t>
                      </a:r>
                      <a:r>
                        <a:rPr lang="fr-CA" sz="1100" b="0" u="none" noProof="0" dirty="0" err="1"/>
                        <a:t>dL</a:t>
                      </a:r>
                      <a:r>
                        <a:rPr lang="fr-CA" sz="1100" b="0" u="none" noProof="0" dirty="0"/>
                        <a:t> (100nmol/L)</a:t>
                      </a:r>
                      <a:endParaRPr lang="fr-CA" sz="1100" b="0" noProof="0" dirty="0"/>
                    </a:p>
                  </a:txBody>
                  <a:tcPr marL="68580" marR="68580" marT="34290" marB="34290">
                    <a:solidFill>
                      <a:schemeClr val="accent4">
                        <a:lumMod val="40000"/>
                        <a:lumOff val="60000"/>
                      </a:schemeClr>
                    </a:solidFill>
                  </a:tcPr>
                </a:tc>
                <a:tc>
                  <a:txBody>
                    <a:bodyPr/>
                    <a:lstStyle/>
                    <a:p>
                      <a:pPr algn="ctr"/>
                      <a:r>
                        <a:rPr lang="fr-CA" sz="1000" b="1" noProof="0" dirty="0"/>
                        <a:t>Risque élevé</a:t>
                      </a:r>
                    </a:p>
                    <a:p>
                      <a:pPr algn="ctr"/>
                      <a:r>
                        <a:rPr lang="fr-CA" sz="1000" b="1" noProof="0" dirty="0"/>
                        <a:t>RSF &gt;20%</a:t>
                      </a:r>
                    </a:p>
                    <a:p>
                      <a:pPr algn="ctr"/>
                      <a:endParaRPr lang="fr-CA" sz="1000" noProof="0" dirty="0"/>
                    </a:p>
                  </a:txBody>
                  <a:tcPr marL="68580" marR="68580" marT="34290" marB="34290">
                    <a:solidFill>
                      <a:srgbClr val="FFC000"/>
                    </a:solidFill>
                  </a:tcPr>
                </a:tc>
                <a:extLst>
                  <a:ext uri="{0D108BD9-81ED-4DB2-BD59-A6C34878D82A}">
                    <a16:rowId xmlns:a16="http://schemas.microsoft.com/office/drawing/2014/main" val="1536037235"/>
                  </a:ext>
                </a:extLst>
              </a:tr>
            </a:tbl>
          </a:graphicData>
        </a:graphic>
      </p:graphicFrame>
      <p:graphicFrame>
        <p:nvGraphicFramePr>
          <p:cNvPr id="10" name="Table 9">
            <a:extLst>
              <a:ext uri="{FF2B5EF4-FFF2-40B4-BE49-F238E27FC236}">
                <a16:creationId xmlns:a16="http://schemas.microsoft.com/office/drawing/2014/main" id="{BCD9DADA-ABCC-534F-A7D8-5A4E84B13FC2}"/>
              </a:ext>
            </a:extLst>
          </p:cNvPr>
          <p:cNvGraphicFramePr>
            <a:graphicFrameLocks noGrp="1"/>
          </p:cNvGraphicFramePr>
          <p:nvPr>
            <p:extLst>
              <p:ext uri="{D42A27DB-BD31-4B8C-83A1-F6EECF244321}">
                <p14:modId xmlns:p14="http://schemas.microsoft.com/office/powerpoint/2010/main" val="1217959159"/>
              </p:ext>
            </p:extLst>
          </p:nvPr>
        </p:nvGraphicFramePr>
        <p:xfrm>
          <a:off x="646176" y="2340742"/>
          <a:ext cx="2604516" cy="1440180"/>
        </p:xfrm>
        <a:graphic>
          <a:graphicData uri="http://schemas.openxmlformats.org/drawingml/2006/table">
            <a:tbl>
              <a:tblPr firstRow="1" bandRow="1">
                <a:tableStyleId>{5C22544A-7EE6-4342-B048-85BDC9FD1C3A}</a:tableStyleId>
              </a:tblPr>
              <a:tblGrid>
                <a:gridCol w="2604516">
                  <a:extLst>
                    <a:ext uri="{9D8B030D-6E8A-4147-A177-3AD203B41FA5}">
                      <a16:colId xmlns:a16="http://schemas.microsoft.com/office/drawing/2014/main" val="942571422"/>
                    </a:ext>
                  </a:extLst>
                </a:gridCol>
              </a:tblGrid>
              <a:tr h="1440180">
                <a:tc>
                  <a:txBody>
                    <a:bodyPr/>
                    <a:lstStyle/>
                    <a:p>
                      <a:r>
                        <a:rPr lang="fr-CA" sz="1100" noProof="0" dirty="0">
                          <a:solidFill>
                            <a:schemeClr val="tx1"/>
                          </a:solidFill>
                        </a:rPr>
                        <a:t>Traitement avec statine non recommandé pour le risque faible à l’exception:</a:t>
                      </a:r>
                      <a:r>
                        <a:rPr lang="fr-CA" sz="1100" b="0" noProof="0" dirty="0">
                          <a:solidFill>
                            <a:schemeClr val="tx1"/>
                          </a:solidFill>
                        </a:rPr>
                        <a:t> LDL-C </a:t>
                      </a:r>
                      <a:r>
                        <a:rPr lang="fr-CA" sz="1100" b="0" u="sng" noProof="0" dirty="0">
                          <a:solidFill>
                            <a:schemeClr val="tx1"/>
                          </a:solidFill>
                        </a:rPr>
                        <a:t>&gt;</a:t>
                      </a:r>
                      <a:r>
                        <a:rPr lang="fr-CA" sz="1100" b="0" u="none" noProof="0" dirty="0">
                          <a:solidFill>
                            <a:schemeClr val="tx1"/>
                          </a:solidFill>
                        </a:rPr>
                        <a:t>5.0 mmol/L (ou ApoB </a:t>
                      </a:r>
                      <a:r>
                        <a:rPr lang="fr-CA" sz="1100" b="0" u="sng" noProof="0" dirty="0">
                          <a:solidFill>
                            <a:schemeClr val="tx1"/>
                          </a:solidFill>
                        </a:rPr>
                        <a:t>&gt;</a:t>
                      </a:r>
                      <a:r>
                        <a:rPr lang="fr-CA" sz="1100" b="0" u="none" noProof="0" dirty="0">
                          <a:solidFill>
                            <a:schemeClr val="tx1"/>
                          </a:solidFill>
                        </a:rPr>
                        <a:t>1.45 g/L ou non-HDL-C </a:t>
                      </a:r>
                      <a:r>
                        <a:rPr lang="fr-CA" sz="1100" b="0" u="sng" noProof="0" dirty="0">
                          <a:solidFill>
                            <a:schemeClr val="tx1"/>
                          </a:solidFill>
                        </a:rPr>
                        <a:t>&gt;</a:t>
                      </a:r>
                      <a:r>
                        <a:rPr lang="fr-CA" sz="1100" b="0" u="none" noProof="0" dirty="0">
                          <a:solidFill>
                            <a:schemeClr val="tx1"/>
                          </a:solidFill>
                        </a:rPr>
                        <a:t>5.8 mmol/L): ou SRF 5%-9.9% avec LDL-C </a:t>
                      </a:r>
                      <a:r>
                        <a:rPr lang="fr-CA" sz="1100" b="0" u="sng" noProof="0" dirty="0">
                          <a:solidFill>
                            <a:schemeClr val="tx1"/>
                          </a:solidFill>
                        </a:rPr>
                        <a:t>&gt;</a:t>
                      </a:r>
                      <a:r>
                        <a:rPr lang="fr-CA" sz="1100" b="0" u="none" noProof="0" dirty="0">
                          <a:solidFill>
                            <a:schemeClr val="tx1"/>
                          </a:solidFill>
                        </a:rPr>
                        <a:t>3.5 mmol/L (ou non-HDL-C </a:t>
                      </a:r>
                      <a:r>
                        <a:rPr lang="fr-CA" sz="1100" b="0" u="sng" noProof="0" dirty="0">
                          <a:solidFill>
                            <a:schemeClr val="tx1"/>
                          </a:solidFill>
                        </a:rPr>
                        <a:t>&gt;</a:t>
                      </a:r>
                      <a:r>
                        <a:rPr lang="fr-CA" sz="1100" b="0" u="none" noProof="0" dirty="0">
                          <a:solidFill>
                            <a:schemeClr val="tx1"/>
                          </a:solidFill>
                        </a:rPr>
                        <a:t>4.2 mmol/L ou ApoB </a:t>
                      </a:r>
                      <a:r>
                        <a:rPr lang="fr-CA" sz="1100" b="0" u="sng" noProof="0" dirty="0">
                          <a:solidFill>
                            <a:schemeClr val="tx1"/>
                          </a:solidFill>
                        </a:rPr>
                        <a:t>&gt;</a:t>
                      </a:r>
                      <a:r>
                        <a:rPr lang="fr-CA" sz="1100" b="0" u="none" noProof="0" dirty="0">
                          <a:solidFill>
                            <a:schemeClr val="tx1"/>
                          </a:solidFill>
                        </a:rPr>
                        <a:t>1.05 g/L avec d’autres modificateurs du risque (</a:t>
                      </a:r>
                      <a:r>
                        <a:rPr lang="fr-CA" sz="1100" b="0" u="none" noProof="0" dirty="0" err="1">
                          <a:solidFill>
                            <a:schemeClr val="tx1"/>
                          </a:solidFill>
                        </a:rPr>
                        <a:t>HxF</a:t>
                      </a:r>
                      <a:r>
                        <a:rPr lang="fr-CA" sz="1100" b="0" u="none" noProof="0" dirty="0">
                          <a:solidFill>
                            <a:schemeClr val="tx1"/>
                          </a:solidFill>
                        </a:rPr>
                        <a:t>, </a:t>
                      </a:r>
                      <a:r>
                        <a:rPr lang="fr-CA" sz="1100" b="0" u="none" noProof="0" dirty="0" err="1">
                          <a:solidFill>
                            <a:schemeClr val="tx1"/>
                          </a:solidFill>
                        </a:rPr>
                        <a:t>Lp</a:t>
                      </a:r>
                      <a:r>
                        <a:rPr lang="fr-CA" sz="1100" b="0" u="none" noProof="0" dirty="0">
                          <a:solidFill>
                            <a:schemeClr val="tx1"/>
                          </a:solidFill>
                        </a:rPr>
                        <a:t>(a) </a:t>
                      </a:r>
                      <a:r>
                        <a:rPr lang="fr-CA" sz="1100" b="0" u="sng" noProof="0" dirty="0">
                          <a:solidFill>
                            <a:schemeClr val="tx1"/>
                          </a:solidFill>
                        </a:rPr>
                        <a:t>&gt;</a:t>
                      </a:r>
                      <a:r>
                        <a:rPr lang="fr-CA" sz="1100" b="0" u="none" noProof="0" dirty="0">
                          <a:solidFill>
                            <a:schemeClr val="tx1"/>
                          </a:solidFill>
                        </a:rPr>
                        <a:t>50 mg/</a:t>
                      </a:r>
                      <a:r>
                        <a:rPr lang="fr-CA" sz="1100" b="0" u="none" noProof="0" dirty="0" err="1">
                          <a:solidFill>
                            <a:schemeClr val="tx1"/>
                          </a:solidFill>
                        </a:rPr>
                        <a:t>dL</a:t>
                      </a:r>
                      <a:r>
                        <a:rPr lang="fr-CA" sz="1100" b="0" u="none" noProof="0" dirty="0">
                          <a:solidFill>
                            <a:schemeClr val="tx1"/>
                          </a:solidFill>
                        </a:rPr>
                        <a:t> ou </a:t>
                      </a:r>
                      <a:r>
                        <a:rPr lang="fr-CA" sz="1100" b="0" u="sng" noProof="0" dirty="0">
                          <a:solidFill>
                            <a:schemeClr val="tx1"/>
                          </a:solidFill>
                        </a:rPr>
                        <a:t>&gt;</a:t>
                      </a:r>
                      <a:r>
                        <a:rPr lang="fr-CA" sz="1100" b="0" u="none" noProof="0" dirty="0">
                          <a:solidFill>
                            <a:schemeClr val="tx1"/>
                          </a:solidFill>
                        </a:rPr>
                        <a:t>100nmol/L) ou CAC &gt;0)</a:t>
                      </a:r>
                      <a:endParaRPr lang="fr-CA" sz="1100" u="none" noProof="0" dirty="0">
                        <a:solidFill>
                          <a:schemeClr val="tx1"/>
                        </a:solidFill>
                      </a:endParaRPr>
                    </a:p>
                  </a:txBody>
                  <a:tcPr marL="68580" marR="68580" marT="34290" marB="34290">
                    <a:solidFill>
                      <a:schemeClr val="accent6">
                        <a:lumMod val="40000"/>
                        <a:lumOff val="60000"/>
                      </a:schemeClr>
                    </a:solidFill>
                  </a:tcPr>
                </a:tc>
                <a:extLst>
                  <a:ext uri="{0D108BD9-81ED-4DB2-BD59-A6C34878D82A}">
                    <a16:rowId xmlns:a16="http://schemas.microsoft.com/office/drawing/2014/main" val="3448859103"/>
                  </a:ext>
                </a:extLst>
              </a:tr>
            </a:tbl>
          </a:graphicData>
        </a:graphic>
      </p:graphicFrame>
      <p:sp>
        <p:nvSpPr>
          <p:cNvPr id="13" name="TextBox 12">
            <a:extLst>
              <a:ext uri="{FF2B5EF4-FFF2-40B4-BE49-F238E27FC236}">
                <a16:creationId xmlns:a16="http://schemas.microsoft.com/office/drawing/2014/main" id="{12B7F1EC-D97D-334B-9FCF-D3DB54FCFFED}"/>
              </a:ext>
            </a:extLst>
          </p:cNvPr>
          <p:cNvSpPr txBox="1"/>
          <p:nvPr/>
        </p:nvSpPr>
        <p:spPr>
          <a:xfrm>
            <a:off x="4325112" y="3012573"/>
            <a:ext cx="3246120" cy="300082"/>
          </a:xfrm>
          <a:prstGeom prst="rect">
            <a:avLst/>
          </a:prstGeom>
          <a:solidFill>
            <a:schemeClr val="accent2"/>
          </a:solidFill>
        </p:spPr>
        <p:txBody>
          <a:bodyPr wrap="square" rtlCol="0">
            <a:spAutoFit/>
          </a:bodyPr>
          <a:lstStyle/>
          <a:p>
            <a:pPr algn="ctr" defTabSz="685783"/>
            <a:r>
              <a:rPr lang="en-US" sz="1350" dirty="0">
                <a:solidFill>
                  <a:schemeClr val="bg1"/>
                </a:solidFill>
                <a:latin typeface="Calibri" panose="020F0502020204030204"/>
              </a:rPr>
              <a:t>INITIER LE TRAITEMENT AVEC UNE STATINE</a:t>
            </a:r>
          </a:p>
        </p:txBody>
      </p:sp>
      <p:sp>
        <p:nvSpPr>
          <p:cNvPr id="14" name="Down Arrow 13">
            <a:extLst>
              <a:ext uri="{FF2B5EF4-FFF2-40B4-BE49-F238E27FC236}">
                <a16:creationId xmlns:a16="http://schemas.microsoft.com/office/drawing/2014/main" id="{D15897E3-C541-5242-8E92-AEF365EC0C5F}"/>
              </a:ext>
            </a:extLst>
          </p:cNvPr>
          <p:cNvSpPr/>
          <p:nvPr/>
        </p:nvSpPr>
        <p:spPr>
          <a:xfrm>
            <a:off x="4288536" y="2678816"/>
            <a:ext cx="603504" cy="256080"/>
          </a:xfrm>
          <a:prstGeom prst="downArrow">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prstClr val="white"/>
              </a:solidFill>
              <a:latin typeface="Calibri" panose="020F0502020204030204"/>
            </a:endParaRPr>
          </a:p>
        </p:txBody>
      </p:sp>
      <p:sp>
        <p:nvSpPr>
          <p:cNvPr id="15" name="Down Arrow 14">
            <a:extLst>
              <a:ext uri="{FF2B5EF4-FFF2-40B4-BE49-F238E27FC236}">
                <a16:creationId xmlns:a16="http://schemas.microsoft.com/office/drawing/2014/main" id="{5ECECC1F-959F-5041-8D83-4AFDF2629985}"/>
              </a:ext>
            </a:extLst>
          </p:cNvPr>
          <p:cNvSpPr/>
          <p:nvPr/>
        </p:nvSpPr>
        <p:spPr>
          <a:xfrm>
            <a:off x="6981444" y="2678816"/>
            <a:ext cx="603504" cy="23322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prstClr val="white"/>
              </a:solidFill>
              <a:latin typeface="Calibri" panose="020F0502020204030204"/>
            </a:endParaRPr>
          </a:p>
        </p:txBody>
      </p:sp>
      <p:graphicFrame>
        <p:nvGraphicFramePr>
          <p:cNvPr id="16" name="Table 15">
            <a:extLst>
              <a:ext uri="{FF2B5EF4-FFF2-40B4-BE49-F238E27FC236}">
                <a16:creationId xmlns:a16="http://schemas.microsoft.com/office/drawing/2014/main" id="{420D5012-12A8-2444-9D5B-D4343943E3FE}"/>
              </a:ext>
            </a:extLst>
          </p:cNvPr>
          <p:cNvGraphicFramePr>
            <a:graphicFrameLocks noGrp="1"/>
          </p:cNvGraphicFramePr>
          <p:nvPr>
            <p:extLst>
              <p:ext uri="{D42A27DB-BD31-4B8C-83A1-F6EECF244321}">
                <p14:modId xmlns:p14="http://schemas.microsoft.com/office/powerpoint/2010/main" val="2603512845"/>
              </p:ext>
            </p:extLst>
          </p:nvPr>
        </p:nvGraphicFramePr>
        <p:xfrm>
          <a:off x="637032" y="3744346"/>
          <a:ext cx="2604516" cy="754380"/>
        </p:xfrm>
        <a:graphic>
          <a:graphicData uri="http://schemas.openxmlformats.org/drawingml/2006/table">
            <a:tbl>
              <a:tblPr firstRow="1" bandRow="1">
                <a:tableStyleId>{5C22544A-7EE6-4342-B048-85BDC9FD1C3A}</a:tableStyleId>
              </a:tblPr>
              <a:tblGrid>
                <a:gridCol w="2604516">
                  <a:extLst>
                    <a:ext uri="{9D8B030D-6E8A-4147-A177-3AD203B41FA5}">
                      <a16:colId xmlns:a16="http://schemas.microsoft.com/office/drawing/2014/main" val="942571422"/>
                    </a:ext>
                  </a:extLst>
                </a:gridCol>
              </a:tblGrid>
              <a:tr h="754380">
                <a:tc>
                  <a:txBody>
                    <a:bodyPr/>
                    <a:lstStyle/>
                    <a:p>
                      <a:r>
                        <a:rPr lang="fr-CA" sz="1100" noProof="0" dirty="0">
                          <a:solidFill>
                            <a:schemeClr val="tx1"/>
                          </a:solidFill>
                        </a:rPr>
                        <a:t>Modification des habitudes de vie: </a:t>
                      </a:r>
                      <a:endParaRPr lang="fr-CA" sz="1100" b="0" noProof="0" dirty="0">
                        <a:solidFill>
                          <a:schemeClr val="tx1"/>
                        </a:solidFill>
                      </a:endParaRPr>
                    </a:p>
                    <a:p>
                      <a:pPr marL="285750" indent="-285750">
                        <a:buFont typeface="Arial" panose="020B0604020202020204" pitchFamily="34" charset="0"/>
                        <a:buChar char="•"/>
                      </a:pPr>
                      <a:r>
                        <a:rPr lang="fr-CA" sz="1100" b="0" u="none" noProof="0" dirty="0">
                          <a:solidFill>
                            <a:schemeClr val="tx1"/>
                          </a:solidFill>
                        </a:rPr>
                        <a:t>Arrêt tabac</a:t>
                      </a:r>
                    </a:p>
                    <a:p>
                      <a:pPr marL="285750" indent="-285750">
                        <a:buFont typeface="Arial" panose="020B0604020202020204" pitchFamily="34" charset="0"/>
                        <a:buChar char="•"/>
                      </a:pPr>
                      <a:r>
                        <a:rPr lang="fr-CA" sz="1100" b="0" u="none" noProof="0" dirty="0">
                          <a:solidFill>
                            <a:schemeClr val="tx1"/>
                          </a:solidFill>
                        </a:rPr>
                        <a:t>Diète</a:t>
                      </a:r>
                    </a:p>
                    <a:p>
                      <a:pPr marL="285750" indent="-285750">
                        <a:buFont typeface="Arial" panose="020B0604020202020204" pitchFamily="34" charset="0"/>
                        <a:buChar char="•"/>
                      </a:pPr>
                      <a:r>
                        <a:rPr lang="fr-CA" sz="1100" b="0" u="none" noProof="0" dirty="0">
                          <a:solidFill>
                            <a:schemeClr val="tx1"/>
                          </a:solidFill>
                        </a:rPr>
                        <a:t>Exercice</a:t>
                      </a:r>
                    </a:p>
                  </a:txBody>
                  <a:tcPr marL="68580" marR="68580" marT="34290" marB="34290">
                    <a:solidFill>
                      <a:schemeClr val="accent6">
                        <a:lumMod val="40000"/>
                        <a:lumOff val="60000"/>
                      </a:schemeClr>
                    </a:solidFill>
                  </a:tcPr>
                </a:tc>
                <a:extLst>
                  <a:ext uri="{0D108BD9-81ED-4DB2-BD59-A6C34878D82A}">
                    <a16:rowId xmlns:a16="http://schemas.microsoft.com/office/drawing/2014/main" val="3448859103"/>
                  </a:ext>
                </a:extLst>
              </a:tr>
            </a:tbl>
          </a:graphicData>
        </a:graphic>
      </p:graphicFrame>
      <p:graphicFrame>
        <p:nvGraphicFramePr>
          <p:cNvPr id="18" name="Table 17">
            <a:extLst>
              <a:ext uri="{FF2B5EF4-FFF2-40B4-BE49-F238E27FC236}">
                <a16:creationId xmlns:a16="http://schemas.microsoft.com/office/drawing/2014/main" id="{FC3C347C-DDC9-B24F-83CB-67E43378B996}"/>
              </a:ext>
            </a:extLst>
          </p:cNvPr>
          <p:cNvGraphicFramePr>
            <a:graphicFrameLocks noGrp="1"/>
          </p:cNvGraphicFramePr>
          <p:nvPr>
            <p:extLst>
              <p:ext uri="{D42A27DB-BD31-4B8C-83A1-F6EECF244321}">
                <p14:modId xmlns:p14="http://schemas.microsoft.com/office/powerpoint/2010/main" val="1915767129"/>
              </p:ext>
            </p:extLst>
          </p:nvPr>
        </p:nvGraphicFramePr>
        <p:xfrm>
          <a:off x="624840" y="4517014"/>
          <a:ext cx="2843917" cy="411480"/>
        </p:xfrm>
        <a:graphic>
          <a:graphicData uri="http://schemas.openxmlformats.org/drawingml/2006/table">
            <a:tbl>
              <a:tblPr firstRow="1" bandRow="1">
                <a:tableStyleId>{5C22544A-7EE6-4342-B048-85BDC9FD1C3A}</a:tableStyleId>
              </a:tblPr>
              <a:tblGrid>
                <a:gridCol w="2843917">
                  <a:extLst>
                    <a:ext uri="{9D8B030D-6E8A-4147-A177-3AD203B41FA5}">
                      <a16:colId xmlns:a16="http://schemas.microsoft.com/office/drawing/2014/main" val="942571422"/>
                    </a:ext>
                  </a:extLst>
                </a:gridCol>
              </a:tblGrid>
              <a:tr h="411480">
                <a:tc>
                  <a:txBody>
                    <a:bodyPr/>
                    <a:lstStyle/>
                    <a:p>
                      <a:r>
                        <a:rPr lang="fr-CA" sz="1100" noProof="0" dirty="0">
                          <a:solidFill>
                            <a:schemeClr val="tx1"/>
                          </a:solidFill>
                        </a:rPr>
                        <a:t>Surveiller : </a:t>
                      </a:r>
                      <a:r>
                        <a:rPr lang="fr-CA" sz="1100" b="0" noProof="0" dirty="0">
                          <a:solidFill>
                            <a:schemeClr val="tx1"/>
                          </a:solidFill>
                        </a:rPr>
                        <a:t>la réponse à la statine, au traitement d’appoint et aux habitudes de vie</a:t>
                      </a: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8859103"/>
                  </a:ext>
                </a:extLst>
              </a:tr>
            </a:tbl>
          </a:graphicData>
        </a:graphic>
      </p:graphicFrame>
      <p:sp>
        <p:nvSpPr>
          <p:cNvPr id="20" name="Down Arrow 19">
            <a:extLst>
              <a:ext uri="{FF2B5EF4-FFF2-40B4-BE49-F238E27FC236}">
                <a16:creationId xmlns:a16="http://schemas.microsoft.com/office/drawing/2014/main" id="{656ADFDA-6E1D-5941-ABAD-F467C6D99341}"/>
              </a:ext>
            </a:extLst>
          </p:cNvPr>
          <p:cNvSpPr/>
          <p:nvPr/>
        </p:nvSpPr>
        <p:spPr>
          <a:xfrm>
            <a:off x="4320540" y="3314324"/>
            <a:ext cx="603504" cy="256080"/>
          </a:xfrm>
          <a:prstGeom prst="downArrow">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schemeClr val="bg1"/>
              </a:solidFill>
              <a:latin typeface="Calibri" panose="020F0502020204030204"/>
            </a:endParaRPr>
          </a:p>
        </p:txBody>
      </p:sp>
      <p:sp>
        <p:nvSpPr>
          <p:cNvPr id="21" name="Down Arrow 20">
            <a:extLst>
              <a:ext uri="{FF2B5EF4-FFF2-40B4-BE49-F238E27FC236}">
                <a16:creationId xmlns:a16="http://schemas.microsoft.com/office/drawing/2014/main" id="{CDC81D5A-E8C0-3B4A-A4CC-B4D4D49BEE5F}"/>
              </a:ext>
            </a:extLst>
          </p:cNvPr>
          <p:cNvSpPr/>
          <p:nvPr/>
        </p:nvSpPr>
        <p:spPr>
          <a:xfrm>
            <a:off x="7013448" y="3314324"/>
            <a:ext cx="603504" cy="23322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schemeClr val="bg1"/>
              </a:solidFill>
              <a:latin typeface="Calibri" panose="020F0502020204030204"/>
            </a:endParaRPr>
          </a:p>
        </p:txBody>
      </p:sp>
      <p:sp>
        <p:nvSpPr>
          <p:cNvPr id="22" name="TextBox 21">
            <a:extLst>
              <a:ext uri="{FF2B5EF4-FFF2-40B4-BE49-F238E27FC236}">
                <a16:creationId xmlns:a16="http://schemas.microsoft.com/office/drawing/2014/main" id="{D6457C66-3510-8245-82DB-9A6D487CEF93}"/>
              </a:ext>
            </a:extLst>
          </p:cNvPr>
          <p:cNvSpPr txBox="1"/>
          <p:nvPr/>
        </p:nvSpPr>
        <p:spPr>
          <a:xfrm>
            <a:off x="3648456" y="3620649"/>
            <a:ext cx="4567428" cy="461665"/>
          </a:xfrm>
          <a:prstGeom prst="rect">
            <a:avLst/>
          </a:prstGeom>
          <a:solidFill>
            <a:schemeClr val="accent2"/>
          </a:solidFill>
        </p:spPr>
        <p:txBody>
          <a:bodyPr wrap="square" rtlCol="0">
            <a:spAutoFit/>
          </a:bodyPr>
          <a:lstStyle/>
          <a:p>
            <a:pPr algn="ctr" defTabSz="685783"/>
            <a:r>
              <a:rPr lang="fr-CA" sz="1200" b="1" dirty="0">
                <a:solidFill>
                  <a:schemeClr val="bg1"/>
                </a:solidFill>
                <a:latin typeface="Calibri" panose="020F0502020204030204"/>
              </a:rPr>
              <a:t>Si le LDL-C &gt;2.0 mmol/L ou </a:t>
            </a:r>
            <a:r>
              <a:rPr lang="fr-CA" sz="1200" b="1" dirty="0" err="1">
                <a:solidFill>
                  <a:schemeClr val="bg1"/>
                </a:solidFill>
                <a:latin typeface="Calibri" panose="020F0502020204030204"/>
              </a:rPr>
              <a:t>ApoB</a:t>
            </a:r>
            <a:r>
              <a:rPr lang="fr-CA" sz="1200" b="1" dirty="0">
                <a:solidFill>
                  <a:schemeClr val="bg1"/>
                </a:solidFill>
                <a:latin typeface="Calibri" panose="020F0502020204030204"/>
              </a:rPr>
              <a:t> &gt;0.8 g/L ou non-HDL-C &gt;2.6 mmol/L  malgré la dose maximale de statine tolérée</a:t>
            </a:r>
          </a:p>
        </p:txBody>
      </p:sp>
      <p:sp>
        <p:nvSpPr>
          <p:cNvPr id="23" name="TextBox 22">
            <a:extLst>
              <a:ext uri="{FF2B5EF4-FFF2-40B4-BE49-F238E27FC236}">
                <a16:creationId xmlns:a16="http://schemas.microsoft.com/office/drawing/2014/main" id="{7C6C209B-6951-5D4C-983F-BCF7CAFB8EA3}"/>
              </a:ext>
            </a:extLst>
          </p:cNvPr>
          <p:cNvSpPr txBox="1"/>
          <p:nvPr/>
        </p:nvSpPr>
        <p:spPr>
          <a:xfrm>
            <a:off x="3653028" y="4283589"/>
            <a:ext cx="4567428" cy="646331"/>
          </a:xfrm>
          <a:prstGeom prst="rect">
            <a:avLst/>
          </a:prstGeom>
          <a:solidFill>
            <a:schemeClr val="accent2"/>
          </a:solidFill>
        </p:spPr>
        <p:txBody>
          <a:bodyPr wrap="square" rtlCol="0">
            <a:spAutoFit/>
          </a:bodyPr>
          <a:lstStyle/>
          <a:p>
            <a:pPr algn="ctr" defTabSz="685783"/>
            <a:r>
              <a:rPr lang="fr-CA" sz="1200" b="1" dirty="0">
                <a:solidFill>
                  <a:schemeClr val="bg1"/>
                </a:solidFill>
                <a:latin typeface="Calibri" panose="020F0502020204030204"/>
              </a:rPr>
              <a:t>Discuter du traitement d’appoint en tenant compte de la réduction du risque CV vs. le coût/accès et les effets secondaires.</a:t>
            </a:r>
          </a:p>
          <a:p>
            <a:pPr algn="ctr" defTabSz="685783"/>
            <a:r>
              <a:rPr lang="fr-CA" sz="1200" b="1" dirty="0" err="1">
                <a:solidFill>
                  <a:schemeClr val="bg1"/>
                </a:solidFill>
                <a:latin typeface="Calibri" panose="020F0502020204030204"/>
              </a:rPr>
              <a:t>Ézétimibe</a:t>
            </a:r>
            <a:r>
              <a:rPr lang="fr-CA" sz="1200" b="1" dirty="0">
                <a:solidFill>
                  <a:schemeClr val="bg1"/>
                </a:solidFill>
                <a:latin typeface="Calibri" panose="020F0502020204030204"/>
              </a:rPr>
              <a:t> 1</a:t>
            </a:r>
            <a:r>
              <a:rPr lang="fr-CA" sz="1200" b="1" baseline="30000" dirty="0">
                <a:solidFill>
                  <a:schemeClr val="bg1"/>
                </a:solidFill>
                <a:latin typeface="Calibri" panose="020F0502020204030204"/>
              </a:rPr>
              <a:t>ière</a:t>
            </a:r>
            <a:r>
              <a:rPr lang="fr-CA" sz="1200" b="1" dirty="0">
                <a:solidFill>
                  <a:schemeClr val="bg1"/>
                </a:solidFill>
                <a:latin typeface="Calibri" panose="020F0502020204030204"/>
              </a:rPr>
              <a:t> ligne</a:t>
            </a:r>
          </a:p>
        </p:txBody>
      </p:sp>
      <p:sp>
        <p:nvSpPr>
          <p:cNvPr id="26" name="Rectangle 25">
            <a:extLst>
              <a:ext uri="{FF2B5EF4-FFF2-40B4-BE49-F238E27FC236}">
                <a16:creationId xmlns:a16="http://schemas.microsoft.com/office/drawing/2014/main" id="{53A15C2D-6831-4A45-90A2-707FF100E156}"/>
              </a:ext>
            </a:extLst>
          </p:cNvPr>
          <p:cNvSpPr/>
          <p:nvPr/>
        </p:nvSpPr>
        <p:spPr>
          <a:xfrm>
            <a:off x="3374136" y="2411402"/>
            <a:ext cx="740664" cy="226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prstClr val="white"/>
              </a:solidFill>
              <a:latin typeface="Calibri" panose="020F0502020204030204"/>
            </a:endParaRPr>
          </a:p>
        </p:txBody>
      </p:sp>
      <p:sp>
        <p:nvSpPr>
          <p:cNvPr id="28" name="Rectangle 27">
            <a:extLst>
              <a:ext uri="{FF2B5EF4-FFF2-40B4-BE49-F238E27FC236}">
                <a16:creationId xmlns:a16="http://schemas.microsoft.com/office/drawing/2014/main" id="{C2628198-61B6-F94C-99C4-E3AD1EDEE545}"/>
              </a:ext>
            </a:extLst>
          </p:cNvPr>
          <p:cNvSpPr/>
          <p:nvPr/>
        </p:nvSpPr>
        <p:spPr>
          <a:xfrm>
            <a:off x="3374136" y="2631326"/>
            <a:ext cx="164592" cy="16047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prstClr val="white"/>
              </a:solidFill>
              <a:latin typeface="Calibri" panose="020F0502020204030204"/>
            </a:endParaRPr>
          </a:p>
        </p:txBody>
      </p:sp>
      <p:sp>
        <p:nvSpPr>
          <p:cNvPr id="29" name="Down Arrow 28">
            <a:extLst>
              <a:ext uri="{FF2B5EF4-FFF2-40B4-BE49-F238E27FC236}">
                <a16:creationId xmlns:a16="http://schemas.microsoft.com/office/drawing/2014/main" id="{83CFC172-EAD0-D643-AA1E-848AA6ACF245}"/>
              </a:ext>
            </a:extLst>
          </p:cNvPr>
          <p:cNvSpPr/>
          <p:nvPr/>
        </p:nvSpPr>
        <p:spPr>
          <a:xfrm rot="5400000">
            <a:off x="3031236" y="3969152"/>
            <a:ext cx="603504" cy="233220"/>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schemeClr val="bg1"/>
              </a:solidFill>
              <a:latin typeface="Calibri" panose="020F0502020204030204"/>
            </a:endParaRPr>
          </a:p>
        </p:txBody>
      </p:sp>
      <p:sp>
        <p:nvSpPr>
          <p:cNvPr id="12" name="TextBox 11">
            <a:extLst>
              <a:ext uri="{FF2B5EF4-FFF2-40B4-BE49-F238E27FC236}">
                <a16:creationId xmlns:a16="http://schemas.microsoft.com/office/drawing/2014/main" id="{AF07DFBC-F4D9-AC45-BC24-AD47FFC4CDDF}"/>
              </a:ext>
            </a:extLst>
          </p:cNvPr>
          <p:cNvSpPr txBox="1"/>
          <p:nvPr/>
        </p:nvSpPr>
        <p:spPr>
          <a:xfrm>
            <a:off x="4155950" y="2377064"/>
            <a:ext cx="3526863" cy="300082"/>
          </a:xfrm>
          <a:prstGeom prst="rect">
            <a:avLst/>
          </a:prstGeom>
          <a:noFill/>
          <a:ln>
            <a:solidFill>
              <a:schemeClr val="tx1"/>
            </a:solidFill>
          </a:ln>
        </p:spPr>
        <p:txBody>
          <a:bodyPr wrap="none" rtlCol="0">
            <a:spAutoFit/>
          </a:bodyPr>
          <a:lstStyle/>
          <a:p>
            <a:pPr defTabSz="685783"/>
            <a:r>
              <a:rPr lang="fr-CA" sz="1350">
                <a:solidFill>
                  <a:prstClr val="black"/>
                </a:solidFill>
                <a:latin typeface="Calibri" panose="020F0502020204030204"/>
              </a:rPr>
              <a:t>Discuter des modifications des habitudes de vie</a:t>
            </a:r>
          </a:p>
        </p:txBody>
      </p:sp>
      <p:sp>
        <p:nvSpPr>
          <p:cNvPr id="24" name="TextBox 23">
            <a:extLst>
              <a:ext uri="{FF2B5EF4-FFF2-40B4-BE49-F238E27FC236}">
                <a16:creationId xmlns:a16="http://schemas.microsoft.com/office/drawing/2014/main" id="{C56653C6-F645-9D4E-8250-C968D4953943}"/>
              </a:ext>
            </a:extLst>
          </p:cNvPr>
          <p:cNvSpPr txBox="1"/>
          <p:nvPr/>
        </p:nvSpPr>
        <p:spPr>
          <a:xfrm>
            <a:off x="599440" y="4914719"/>
            <a:ext cx="7607762" cy="323165"/>
          </a:xfrm>
          <a:prstGeom prst="rect">
            <a:avLst/>
          </a:prstGeom>
          <a:noFill/>
        </p:spPr>
        <p:txBody>
          <a:bodyPr wrap="square" rtlCol="0">
            <a:spAutoFit/>
          </a:bodyPr>
          <a:lstStyle/>
          <a:p>
            <a:r>
              <a:rPr lang="en-CA" sz="750" dirty="0">
                <a:latin typeface="Calibri" panose="020F0502020204030204" pitchFamily="34" charset="0"/>
                <a:ea typeface="Calibri" panose="020F0502020204030204" pitchFamily="34" charset="0"/>
              </a:rPr>
              <a:t>Pearson GJ, et al. 2021 CCS Guidelines for the Management of Dyslipidemia for the Prevention of Cardiovascular Disease in the Adult. </a:t>
            </a:r>
            <a:r>
              <a:rPr lang="en-CA" sz="750" i="1" dirty="0">
                <a:latin typeface="Calibri" panose="020F0502020204030204" pitchFamily="34" charset="0"/>
                <a:ea typeface="Calibri" panose="020F0502020204030204" pitchFamily="34" charset="0"/>
              </a:rPr>
              <a:t>CJC</a:t>
            </a:r>
            <a:r>
              <a:rPr lang="en-CA" sz="750" dirty="0">
                <a:latin typeface="Calibri" panose="020F0502020204030204" pitchFamily="34" charset="0"/>
                <a:ea typeface="Calibri" panose="020F0502020204030204" pitchFamily="34" charset="0"/>
              </a:rPr>
              <a:t>. 2021;0(0). doi:</a:t>
            </a:r>
            <a:r>
              <a:rPr lang="en-CA" sz="750" u="sng" dirty="0">
                <a:solidFill>
                  <a:srgbClr val="0563C1"/>
                </a:solidFill>
                <a:latin typeface="Calibri" panose="020F0502020204030204" pitchFamily="34" charset="0"/>
                <a:ea typeface="Calibri" panose="020F0502020204030204" pitchFamily="34" charset="0"/>
                <a:hlinkClick r:id="rId3"/>
              </a:rPr>
              <a:t>10.1016/j.cjca.2021.03.016</a:t>
            </a:r>
            <a:endParaRPr lang="en-CA" sz="750" dirty="0">
              <a:latin typeface="Calibri" panose="020F0502020204030204" pitchFamily="34" charset="0"/>
              <a:ea typeface="Calibri" panose="020F0502020204030204" pitchFamily="34" charset="0"/>
            </a:endParaRPr>
          </a:p>
          <a:p>
            <a:endParaRPr lang="en-CA" sz="750" dirty="0"/>
          </a:p>
        </p:txBody>
      </p:sp>
    </p:spTree>
    <p:extLst>
      <p:ext uri="{BB962C8B-B14F-4D97-AF65-F5344CB8AC3E}">
        <p14:creationId xmlns:p14="http://schemas.microsoft.com/office/powerpoint/2010/main" val="1618066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AB96DB0-8D3A-3E4C-A642-01CB88431FF6}"/>
              </a:ext>
            </a:extLst>
          </p:cNvPr>
          <p:cNvSpPr>
            <a:spLocks noGrp="1"/>
          </p:cNvSpPr>
          <p:nvPr>
            <p:ph type="title"/>
          </p:nvPr>
        </p:nvSpPr>
        <p:spPr>
          <a:xfrm>
            <a:off x="436728" y="297591"/>
            <a:ext cx="8059572" cy="426372"/>
          </a:xfrm>
        </p:spPr>
        <p:txBody>
          <a:bodyPr>
            <a:noAutofit/>
          </a:bodyPr>
          <a:lstStyle/>
          <a:p>
            <a:r>
              <a:rPr lang="fr-CA" dirty="0"/>
              <a:t>Tests optionnels / facultatifs </a:t>
            </a:r>
            <a:endParaRPr lang="fr-FR" dirty="0"/>
          </a:p>
        </p:txBody>
      </p:sp>
      <p:sp>
        <p:nvSpPr>
          <p:cNvPr id="6" name="Espace réservé du contenu 5">
            <a:extLst>
              <a:ext uri="{FF2B5EF4-FFF2-40B4-BE49-F238E27FC236}">
                <a16:creationId xmlns:a16="http://schemas.microsoft.com/office/drawing/2014/main" id="{12C8163A-109F-4D45-A59D-20663F2C638E}"/>
              </a:ext>
            </a:extLst>
          </p:cNvPr>
          <p:cNvSpPr>
            <a:spLocks noGrp="1"/>
          </p:cNvSpPr>
          <p:nvPr>
            <p:ph idx="1"/>
          </p:nvPr>
        </p:nvSpPr>
        <p:spPr>
          <a:xfrm>
            <a:off x="907992" y="2818661"/>
            <a:ext cx="4312318" cy="1566908"/>
          </a:xfrm>
        </p:spPr>
        <p:txBody>
          <a:bodyPr lIns="0">
            <a:noAutofit/>
          </a:bodyPr>
          <a:lstStyle/>
          <a:p>
            <a:pPr>
              <a:spcBef>
                <a:spcPts val="2400"/>
              </a:spcBef>
            </a:pPr>
            <a:r>
              <a:rPr lang="fr-FR" sz="2200" dirty="0">
                <a:solidFill>
                  <a:schemeClr val="tx2"/>
                </a:solidFill>
              </a:rPr>
              <a:t>HbA</a:t>
            </a:r>
            <a:r>
              <a:rPr lang="fr-FR" sz="2200" baseline="-25000" dirty="0">
                <a:solidFill>
                  <a:schemeClr val="tx2"/>
                </a:solidFill>
              </a:rPr>
              <a:t>1</a:t>
            </a:r>
            <a:r>
              <a:rPr lang="fr-FR" sz="2200" dirty="0">
                <a:solidFill>
                  <a:schemeClr val="tx2"/>
                </a:solidFill>
              </a:rPr>
              <a:t>C</a:t>
            </a:r>
          </a:p>
          <a:p>
            <a:pPr>
              <a:spcBef>
                <a:spcPts val="2400"/>
              </a:spcBef>
            </a:pPr>
            <a:r>
              <a:rPr lang="fr-FR" sz="2200" dirty="0" err="1">
                <a:solidFill>
                  <a:schemeClr val="tx2"/>
                </a:solidFill>
              </a:rPr>
              <a:t>Lp</a:t>
            </a:r>
            <a:r>
              <a:rPr lang="fr-FR" sz="2200" dirty="0">
                <a:solidFill>
                  <a:schemeClr val="tx2"/>
                </a:solidFill>
              </a:rPr>
              <a:t>(a)</a:t>
            </a:r>
          </a:p>
          <a:p>
            <a:pPr>
              <a:spcBef>
                <a:spcPts val="2400"/>
              </a:spcBef>
            </a:pPr>
            <a:r>
              <a:rPr lang="fr-FR" sz="2200" dirty="0">
                <a:solidFill>
                  <a:schemeClr val="tx2"/>
                </a:solidFill>
              </a:rPr>
              <a:t>Score calcique (CAC)</a:t>
            </a:r>
          </a:p>
        </p:txBody>
      </p:sp>
      <p:sp>
        <p:nvSpPr>
          <p:cNvPr id="8" name="ZoneTexte 7">
            <a:extLst>
              <a:ext uri="{FF2B5EF4-FFF2-40B4-BE49-F238E27FC236}">
                <a16:creationId xmlns:a16="http://schemas.microsoft.com/office/drawing/2014/main" id="{B64798B5-D3B3-C648-9FAD-7D74679FB089}"/>
              </a:ext>
            </a:extLst>
          </p:cNvPr>
          <p:cNvSpPr txBox="1"/>
          <p:nvPr/>
        </p:nvSpPr>
        <p:spPr>
          <a:xfrm>
            <a:off x="436728" y="4722798"/>
            <a:ext cx="4281717" cy="230832"/>
          </a:xfrm>
          <a:prstGeom prst="rect">
            <a:avLst/>
          </a:prstGeom>
          <a:noFill/>
        </p:spPr>
        <p:txBody>
          <a:bodyPr wrap="square" lIns="0" rtlCol="0">
            <a:spAutoFit/>
          </a:bodyPr>
          <a:lstStyle/>
          <a:p>
            <a:r>
              <a:rPr lang="fr-CA" sz="900" dirty="0"/>
              <a:t>Anderson TJ et </a:t>
            </a:r>
            <a:r>
              <a:rPr lang="fr-CA" sz="900" dirty="0" err="1"/>
              <a:t>al.</a:t>
            </a:r>
            <a:r>
              <a:rPr lang="fr-CA" sz="900" i="1" dirty="0" err="1"/>
              <a:t>Canadian</a:t>
            </a:r>
            <a:r>
              <a:rPr lang="fr-CA" sz="900" i="1" dirty="0"/>
              <a:t> Journal of Cardiology.2</a:t>
            </a:r>
            <a:r>
              <a:rPr lang="fr-CA" sz="900" dirty="0"/>
              <a:t>016;32(11) 1263-1282</a:t>
            </a:r>
          </a:p>
        </p:txBody>
      </p:sp>
      <p:sp>
        <p:nvSpPr>
          <p:cNvPr id="9" name="ZoneTexte 8">
            <a:extLst>
              <a:ext uri="{FF2B5EF4-FFF2-40B4-BE49-F238E27FC236}">
                <a16:creationId xmlns:a16="http://schemas.microsoft.com/office/drawing/2014/main" id="{909B3D6C-9A1C-B741-B755-E323EB845569}"/>
              </a:ext>
            </a:extLst>
          </p:cNvPr>
          <p:cNvSpPr txBox="1"/>
          <p:nvPr/>
        </p:nvSpPr>
        <p:spPr>
          <a:xfrm>
            <a:off x="436728" y="1187117"/>
            <a:ext cx="8059572" cy="1446550"/>
          </a:xfrm>
          <a:prstGeom prst="rect">
            <a:avLst/>
          </a:prstGeom>
          <a:noFill/>
        </p:spPr>
        <p:txBody>
          <a:bodyPr wrap="square" lIns="0" rtlCol="0">
            <a:spAutoFit/>
          </a:bodyPr>
          <a:lstStyle/>
          <a:p>
            <a:r>
              <a:rPr lang="fr-FR" sz="2200" b="1" dirty="0">
                <a:solidFill>
                  <a:schemeClr val="tx2"/>
                </a:solidFill>
              </a:rPr>
              <a:t>Pour le patient à risque intermédiaire, </a:t>
            </a:r>
            <a:r>
              <a:rPr lang="fr-CA" sz="2200" b="1" dirty="0">
                <a:solidFill>
                  <a:schemeClr val="tx2"/>
                </a:solidFill>
              </a:rPr>
              <a:t>qui est résistant à l’idée d’un traitement hypolipidémiant, ou pour qui on n’entrevoit pas de bénéfice à introduire un traitement au-delà des habitudes de vie, </a:t>
            </a:r>
            <a:r>
              <a:rPr lang="fr-FR" sz="2200" b="1" dirty="0">
                <a:solidFill>
                  <a:schemeClr val="tx2"/>
                </a:solidFill>
              </a:rPr>
              <a:t>les tests suivants peuvent aider à préciser son niveau de risque :</a:t>
            </a:r>
          </a:p>
        </p:txBody>
      </p:sp>
      <p:sp>
        <p:nvSpPr>
          <p:cNvPr id="13" name="Speech Bubble: Oval 12">
            <a:extLst>
              <a:ext uri="{FF2B5EF4-FFF2-40B4-BE49-F238E27FC236}">
                <a16:creationId xmlns:a16="http://schemas.microsoft.com/office/drawing/2014/main" id="{E4BF5DE7-1A7F-40ED-8808-0F00558458B9}"/>
              </a:ext>
            </a:extLst>
          </p:cNvPr>
          <p:cNvSpPr/>
          <p:nvPr/>
        </p:nvSpPr>
        <p:spPr>
          <a:xfrm>
            <a:off x="7957750" y="58644"/>
            <a:ext cx="1089929" cy="879551"/>
          </a:xfrm>
          <a:prstGeom prst="wedgeEllipse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F7CDEF73-0E2E-4458-9446-E05804209CC5}"/>
              </a:ext>
            </a:extLst>
          </p:cNvPr>
          <p:cNvSpPr txBox="1"/>
          <p:nvPr/>
        </p:nvSpPr>
        <p:spPr>
          <a:xfrm>
            <a:off x="8001227" y="165678"/>
            <a:ext cx="1003433" cy="646331"/>
          </a:xfrm>
          <a:prstGeom prst="rect">
            <a:avLst/>
          </a:prstGeom>
          <a:noFill/>
        </p:spPr>
        <p:txBody>
          <a:bodyPr wrap="square" rtlCol="0">
            <a:spAutoFit/>
          </a:bodyPr>
          <a:lstStyle/>
          <a:p>
            <a:pPr algn="ctr"/>
            <a:r>
              <a:rPr lang="fr-CA" sz="3600" dirty="0">
                <a:solidFill>
                  <a:schemeClr val="bg1"/>
                </a:solidFill>
                <a:latin typeface="AR JULIAN" panose="02000000000000000000" pitchFamily="2" charset="0"/>
              </a:rPr>
              <a:t>D</a:t>
            </a:r>
            <a:endParaRPr lang="en-CA" sz="3600" dirty="0">
              <a:solidFill>
                <a:schemeClr val="bg1"/>
              </a:solidFill>
              <a:latin typeface="AR JULIAN" panose="02000000000000000000" pitchFamily="2" charset="0"/>
            </a:endParaRPr>
          </a:p>
        </p:txBody>
      </p:sp>
    </p:spTree>
    <p:extLst>
      <p:ext uri="{BB962C8B-B14F-4D97-AF65-F5344CB8AC3E}">
        <p14:creationId xmlns:p14="http://schemas.microsoft.com/office/powerpoint/2010/main" val="474575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ED471BB-BBFB-E649-AC87-AE299C6C906B}"/>
              </a:ext>
            </a:extLst>
          </p:cNvPr>
          <p:cNvSpPr>
            <a:spLocks noGrp="1"/>
          </p:cNvSpPr>
          <p:nvPr>
            <p:ph type="title"/>
          </p:nvPr>
        </p:nvSpPr>
        <p:spPr>
          <a:xfrm>
            <a:off x="628650" y="289917"/>
            <a:ext cx="7095983" cy="447517"/>
          </a:xfrm>
        </p:spPr>
        <p:txBody>
          <a:bodyPr vert="horz" lIns="0" tIns="45720" rIns="0" bIns="45720" rtlCol="0" anchor="ctr">
            <a:noAutofit/>
          </a:bodyPr>
          <a:lstStyle/>
          <a:p>
            <a:r>
              <a:rPr lang="fr-CA" sz="3000" dirty="0">
                <a:latin typeface="+mn-lt"/>
              </a:rPr>
              <a:t>Chez qui mesurer la </a:t>
            </a:r>
            <a:r>
              <a:rPr lang="fr-CA" sz="3000" dirty="0" err="1">
                <a:latin typeface="+mn-lt"/>
              </a:rPr>
              <a:t>Lp</a:t>
            </a:r>
            <a:r>
              <a:rPr lang="fr-CA" sz="3000" dirty="0">
                <a:latin typeface="+mn-lt"/>
              </a:rPr>
              <a:t>(a)?</a:t>
            </a:r>
            <a:endParaRPr lang="fr-FR" sz="3000" dirty="0">
              <a:latin typeface="+mn-lt"/>
            </a:endParaRPr>
          </a:p>
        </p:txBody>
      </p:sp>
      <p:sp>
        <p:nvSpPr>
          <p:cNvPr id="2" name="ZoneTexte 1">
            <a:extLst>
              <a:ext uri="{FF2B5EF4-FFF2-40B4-BE49-F238E27FC236}">
                <a16:creationId xmlns:a16="http://schemas.microsoft.com/office/drawing/2014/main" id="{837E60C2-2CDB-D341-92CD-32B4D43908D3}"/>
              </a:ext>
            </a:extLst>
          </p:cNvPr>
          <p:cNvSpPr txBox="1"/>
          <p:nvPr/>
        </p:nvSpPr>
        <p:spPr>
          <a:xfrm>
            <a:off x="628650" y="1322873"/>
            <a:ext cx="8259085" cy="3530710"/>
          </a:xfrm>
          <a:prstGeom prst="rect">
            <a:avLst/>
          </a:prstGeom>
        </p:spPr>
        <p:txBody>
          <a:bodyPr vert="horz" lIns="0" tIns="45720" rIns="91440" bIns="45720" rtlCol="0">
            <a:noAutofit/>
          </a:bodyPr>
          <a:lstStyle>
            <a:lvl1pPr marL="230188" indent="-230188" defTabSz="685800">
              <a:lnSpc>
                <a:spcPct val="90000"/>
              </a:lnSpc>
              <a:spcBef>
                <a:spcPts val="750"/>
              </a:spcBef>
              <a:buClr>
                <a:schemeClr val="accent5"/>
              </a:buClr>
              <a:buSzPct val="100000"/>
              <a:buFontTx/>
              <a:buBlip>
                <a:blip r:embed="rId3"/>
              </a:buBlip>
              <a:tabLst/>
              <a:defRPr sz="2100" b="1">
                <a:cs typeface="Arial" panose="020B0604020202020204" pitchFamily="34" charset="0"/>
              </a:defRPr>
            </a:lvl1pPr>
            <a:lvl2pPr marL="514350" indent="-171450" defTabSz="685800">
              <a:lnSpc>
                <a:spcPct val="90000"/>
              </a:lnSpc>
              <a:spcBef>
                <a:spcPts val="375"/>
              </a:spcBef>
              <a:buClr>
                <a:schemeClr val="accent3"/>
              </a:buClr>
              <a:buFont typeface="Arial" panose="020B0604020202020204" pitchFamily="34" charset="0"/>
              <a:buChar char="•"/>
              <a:defRPr>
                <a:latin typeface="Arial" panose="020B0604020202020204" pitchFamily="34" charset="0"/>
                <a:cs typeface="Arial" panose="020B0604020202020204" pitchFamily="34" charset="0"/>
              </a:defRPr>
            </a:lvl2pPr>
            <a:lvl3pPr marL="857250" indent="-171450" defTabSz="685800">
              <a:lnSpc>
                <a:spcPct val="90000"/>
              </a:lnSpc>
              <a:spcBef>
                <a:spcPts val="375"/>
              </a:spcBef>
              <a:buClr>
                <a:schemeClr val="accent3"/>
              </a:buClr>
              <a:buFont typeface="Arial" panose="020B0604020202020204" pitchFamily="34" charset="0"/>
              <a:buChar char="•"/>
              <a:defRPr sz="1500">
                <a:latin typeface="Arial" panose="020B0604020202020204" pitchFamily="34" charset="0"/>
                <a:cs typeface="Arial" panose="020B0604020202020204" pitchFamily="34" charset="0"/>
              </a:defRPr>
            </a:lvl3pPr>
            <a:lvl4pPr marL="1200150" indent="-171450" defTabSz="685800">
              <a:lnSpc>
                <a:spcPct val="90000"/>
              </a:lnSpc>
              <a:spcBef>
                <a:spcPts val="375"/>
              </a:spcBef>
              <a:buClr>
                <a:schemeClr val="accent3"/>
              </a:buClr>
              <a:buFont typeface="Arial" panose="020B0604020202020204" pitchFamily="34" charset="0"/>
              <a:buChar char="•"/>
              <a:defRPr sz="1350">
                <a:latin typeface="Arial" panose="020B0604020202020204" pitchFamily="34" charset="0"/>
                <a:cs typeface="Arial" panose="020B0604020202020204" pitchFamily="34" charset="0"/>
              </a:defRPr>
            </a:lvl4pPr>
            <a:lvl5pPr marL="1543050" indent="-171450" defTabSz="685800">
              <a:lnSpc>
                <a:spcPct val="90000"/>
              </a:lnSpc>
              <a:spcBef>
                <a:spcPts val="375"/>
              </a:spcBef>
              <a:buClr>
                <a:schemeClr val="accent3"/>
              </a:buClr>
              <a:buFont typeface="Arial" panose="020B0604020202020204" pitchFamily="34" charset="0"/>
              <a:buChar char="•"/>
              <a:defRPr sz="1350">
                <a:latin typeface="Arial" panose="020B0604020202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spcBef>
                <a:spcPts val="1500"/>
              </a:spcBef>
            </a:pPr>
            <a:r>
              <a:rPr lang="fr-CA" sz="2000" dirty="0">
                <a:solidFill>
                  <a:schemeClr val="tx2"/>
                </a:solidFill>
              </a:rPr>
              <a:t>La lipoprotéine (a), est une particule dans le sang qui transporte le cholestérol, les graisses et les protéines. La quantité que le corps produit est héritée d'un ou des deux parents et est déterminée par les gènes transmis à la naissance</a:t>
            </a:r>
          </a:p>
          <a:p>
            <a:pPr>
              <a:spcBef>
                <a:spcPts val="1500"/>
              </a:spcBef>
            </a:pPr>
            <a:r>
              <a:rPr lang="fr-FR" sz="1900" dirty="0">
                <a:solidFill>
                  <a:schemeClr val="tx2"/>
                </a:solidFill>
              </a:rPr>
              <a:t>Important marqueur de risque lorsque le taux &gt; 30 mg/</a:t>
            </a:r>
            <a:r>
              <a:rPr lang="fr-FR" sz="1900" dirty="0" err="1">
                <a:solidFill>
                  <a:schemeClr val="tx2"/>
                </a:solidFill>
              </a:rPr>
              <a:t>dL</a:t>
            </a:r>
            <a:r>
              <a:rPr lang="fr-FR" sz="1900" dirty="0">
                <a:solidFill>
                  <a:schemeClr val="tx2"/>
                </a:solidFill>
              </a:rPr>
              <a:t> = risque MCV doublé</a:t>
            </a:r>
          </a:p>
          <a:p>
            <a:pPr>
              <a:spcBef>
                <a:spcPts val="1500"/>
              </a:spcBef>
            </a:pPr>
            <a:r>
              <a:rPr lang="fr-FR" sz="1900" dirty="0">
                <a:solidFill>
                  <a:schemeClr val="tx2"/>
                </a:solidFill>
              </a:rPr>
              <a:t>La </a:t>
            </a:r>
            <a:r>
              <a:rPr lang="fr-FR" sz="1900" dirty="0" err="1">
                <a:solidFill>
                  <a:schemeClr val="tx2"/>
                </a:solidFill>
              </a:rPr>
              <a:t>Lp</a:t>
            </a:r>
            <a:r>
              <a:rPr lang="fr-FR" sz="1900" dirty="0">
                <a:solidFill>
                  <a:schemeClr val="tx2"/>
                </a:solidFill>
              </a:rPr>
              <a:t>(a) n’est pas </a:t>
            </a:r>
            <a:r>
              <a:rPr lang="fr-FR" sz="1900">
                <a:solidFill>
                  <a:schemeClr val="tx2"/>
                </a:solidFill>
              </a:rPr>
              <a:t>considérée comme </a:t>
            </a:r>
            <a:r>
              <a:rPr lang="fr-FR" sz="1900" dirty="0">
                <a:solidFill>
                  <a:schemeClr val="tx2"/>
                </a:solidFill>
              </a:rPr>
              <a:t>une cible thérapeutique</a:t>
            </a:r>
          </a:p>
          <a:p>
            <a:pPr>
              <a:spcBef>
                <a:spcPts val="1500"/>
              </a:spcBef>
            </a:pPr>
            <a:r>
              <a:rPr lang="fr-FR" sz="1900" dirty="0">
                <a:solidFill>
                  <a:schemeClr val="tx2"/>
                </a:solidFill>
              </a:rPr>
              <a:t>Particulièrement important chez patients présentant un risque intermédiaire</a:t>
            </a:r>
          </a:p>
          <a:p>
            <a:pPr>
              <a:spcBef>
                <a:spcPts val="1500"/>
              </a:spcBef>
            </a:pPr>
            <a:r>
              <a:rPr lang="fr-CA" sz="1900" dirty="0">
                <a:solidFill>
                  <a:schemeClr val="tx2"/>
                </a:solidFill>
              </a:rPr>
              <a:t>Utile chez les patients avec histoire familiale précoce de coronaropathie</a:t>
            </a:r>
            <a:endParaRPr lang="fr-FR" sz="1900" dirty="0">
              <a:solidFill>
                <a:schemeClr val="tx2"/>
              </a:solidFill>
            </a:endParaRPr>
          </a:p>
        </p:txBody>
      </p:sp>
      <p:sp>
        <p:nvSpPr>
          <p:cNvPr id="8" name="ZoneTexte 7">
            <a:extLst>
              <a:ext uri="{FF2B5EF4-FFF2-40B4-BE49-F238E27FC236}">
                <a16:creationId xmlns:a16="http://schemas.microsoft.com/office/drawing/2014/main" id="{20CE6E1C-1904-B942-B1AE-00476E35651F}"/>
              </a:ext>
            </a:extLst>
          </p:cNvPr>
          <p:cNvSpPr txBox="1"/>
          <p:nvPr/>
        </p:nvSpPr>
        <p:spPr>
          <a:xfrm>
            <a:off x="430696" y="4584477"/>
            <a:ext cx="3336955" cy="230832"/>
          </a:xfrm>
          <a:prstGeom prst="rect">
            <a:avLst/>
          </a:prstGeom>
          <a:noFill/>
        </p:spPr>
        <p:txBody>
          <a:bodyPr wrap="square" lIns="0" rtlCol="0">
            <a:spAutoFit/>
          </a:bodyPr>
          <a:lstStyle/>
          <a:p>
            <a:r>
              <a:rPr lang="fr-CA" sz="900" dirty="0"/>
              <a:t>https://</a:t>
            </a:r>
            <a:r>
              <a:rPr lang="fr-CA" sz="900" dirty="0" err="1"/>
              <a:t>www.lipoproteinafoundation.org</a:t>
            </a:r>
            <a:r>
              <a:rPr lang="fr-CA" sz="900" dirty="0"/>
              <a:t>/page/</a:t>
            </a:r>
            <a:r>
              <a:rPr lang="fr-CA" sz="900" dirty="0" err="1"/>
              <a:t>UnderstandLpa</a:t>
            </a:r>
            <a:endParaRPr lang="fr-CA" sz="900" dirty="0"/>
          </a:p>
        </p:txBody>
      </p:sp>
      <p:sp>
        <p:nvSpPr>
          <p:cNvPr id="7" name="ZoneTexte 6">
            <a:extLst>
              <a:ext uri="{FF2B5EF4-FFF2-40B4-BE49-F238E27FC236}">
                <a16:creationId xmlns:a16="http://schemas.microsoft.com/office/drawing/2014/main" id="{F3FC1DB3-5480-4047-A47B-A5C5150CF20B}"/>
              </a:ext>
            </a:extLst>
          </p:cNvPr>
          <p:cNvSpPr txBox="1"/>
          <p:nvPr/>
        </p:nvSpPr>
        <p:spPr>
          <a:xfrm>
            <a:off x="430696" y="4815309"/>
            <a:ext cx="3757590" cy="230832"/>
          </a:xfrm>
          <a:prstGeom prst="rect">
            <a:avLst/>
          </a:prstGeom>
          <a:noFill/>
        </p:spPr>
        <p:txBody>
          <a:bodyPr wrap="square" lIns="0" rtlCol="0">
            <a:spAutoFit/>
          </a:bodyPr>
          <a:lstStyle/>
          <a:p>
            <a:r>
              <a:rPr lang="fr-CA" sz="900" dirty="0"/>
              <a:t>Anderson TJ et </a:t>
            </a:r>
            <a:r>
              <a:rPr lang="fr-CA" sz="900" dirty="0" err="1"/>
              <a:t>al.</a:t>
            </a:r>
            <a:r>
              <a:rPr lang="fr-CA" sz="900" i="1" dirty="0" err="1"/>
              <a:t>Canadian</a:t>
            </a:r>
            <a:r>
              <a:rPr lang="fr-CA" sz="900" i="1" dirty="0"/>
              <a:t> Journal of Cardiology.2</a:t>
            </a:r>
            <a:r>
              <a:rPr lang="fr-CA" sz="900" dirty="0"/>
              <a:t>016;32(11) 1263-1282</a:t>
            </a:r>
          </a:p>
        </p:txBody>
      </p:sp>
    </p:spTree>
    <p:extLst>
      <p:ext uri="{BB962C8B-B14F-4D97-AF65-F5344CB8AC3E}">
        <p14:creationId xmlns:p14="http://schemas.microsoft.com/office/powerpoint/2010/main" val="215835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06922" y="273844"/>
            <a:ext cx="8008427" cy="426372"/>
          </a:xfrm>
        </p:spPr>
        <p:txBody>
          <a:bodyPr vert="horz" lIns="0" tIns="45720" rIns="91440" bIns="45720" rtlCol="0" anchor="ctr">
            <a:noAutofit/>
          </a:bodyPr>
          <a:lstStyle/>
          <a:p>
            <a:pPr marL="7938"/>
            <a:r>
              <a:rPr lang="fr-CA" dirty="0">
                <a:solidFill>
                  <a:schemeClr val="bg1"/>
                </a:solidFill>
              </a:rPr>
              <a:t>Comité Scientifique</a:t>
            </a:r>
            <a:endParaRPr lang="fr-CA" dirty="0">
              <a:solidFill>
                <a:schemeClr val="bg1"/>
              </a:solidFill>
              <a:latin typeface="+mn-lt"/>
            </a:endParaRPr>
          </a:p>
        </p:txBody>
      </p:sp>
      <p:sp>
        <p:nvSpPr>
          <p:cNvPr id="6" name="TextBox 5"/>
          <p:cNvSpPr txBox="1"/>
          <p:nvPr/>
        </p:nvSpPr>
        <p:spPr>
          <a:xfrm>
            <a:off x="506923" y="1232570"/>
            <a:ext cx="4148967" cy="3809889"/>
          </a:xfrm>
          <a:prstGeom prst="rect">
            <a:avLst/>
          </a:prstGeom>
          <a:noFill/>
        </p:spPr>
        <p:txBody>
          <a:bodyPr wrap="square" l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34566"/>
                </a:solidFill>
                <a:effectLst/>
                <a:uLnTx/>
                <a:uFillTx/>
                <a:latin typeface="Calibri" panose="020F0502020204030204" pitchFamily="34" charset="0"/>
                <a:ea typeface="+mn-ea"/>
                <a:cs typeface="Times New Roman" panose="02020603050405020304" pitchFamily="18" charset="0"/>
              </a:rPr>
              <a:t>Jean C. Grégoire</a:t>
            </a:r>
            <a:r>
              <a:rPr kumimoji="0" lang="en-US" sz="1400" b="1" i="0" u="none" strike="noStrike" kern="1200" cap="none" spc="0" normalizeH="0" baseline="0" noProof="0" dirty="0">
                <a:ln>
                  <a:noFill/>
                </a:ln>
                <a:solidFill>
                  <a:srgbClr val="034566"/>
                </a:solidFill>
                <a:effectLst/>
                <a:uLnTx/>
                <a:uFillTx/>
                <a:latin typeface="Calibri" panose="020F0502020204030204" pitchFamily="34" charset="0"/>
                <a:ea typeface="+mn-ea"/>
                <a:cs typeface="Times New Roman" panose="02020603050405020304" pitchFamily="18" charset="0"/>
              </a:rPr>
              <a:t>, MD, FRCP(C), FACC, FCCS, FACP</a:t>
            </a:r>
          </a:p>
          <a:p>
            <a:pPr marL="0" marR="0" lvl="0" indent="0" defTabSz="457200" rtl="0" eaLnBrk="1" fontAlgn="auto" latinLnBrk="0" hangingPunct="1">
              <a:lnSpc>
                <a:spcPct val="107000"/>
              </a:lnSpc>
              <a:spcBef>
                <a:spcPts val="0"/>
              </a:spcBef>
              <a:spcAft>
                <a:spcPts val="0"/>
              </a:spcAft>
              <a:buClrTx/>
              <a:buSzTx/>
              <a:buFontTx/>
              <a:buNone/>
              <a:tabLst/>
              <a:defRPr/>
            </a:pPr>
            <a:r>
              <a:rPr kumimoji="0" lang="fr-CA" sz="1200" i="0" u="none" strike="noStrike" kern="1200" cap="none" spc="0" normalizeH="0" baseline="0" dirty="0">
                <a:ln>
                  <a:noFill/>
                </a:ln>
                <a:solidFill>
                  <a:schemeClr val="tx2"/>
                </a:solidFill>
                <a:effectLst/>
                <a:uLnTx/>
                <a:uFillTx/>
                <a:latin typeface="Calibri" panose="020F0502020204030204"/>
                <a:ea typeface="+mn-ea"/>
                <a:cs typeface="+mn-cs"/>
              </a:rPr>
              <a:t>Professeur agrégé de clinique, Université de Montréal,</a:t>
            </a:r>
          </a:p>
          <a:p>
            <a:pPr marL="0" marR="0" lvl="0" indent="0" defTabSz="457200" rtl="0" eaLnBrk="1" fontAlgn="auto" latinLnBrk="0" hangingPunct="1">
              <a:lnSpc>
                <a:spcPct val="107000"/>
              </a:lnSpc>
              <a:spcBef>
                <a:spcPts val="0"/>
              </a:spcBef>
              <a:spcAft>
                <a:spcPts val="0"/>
              </a:spcAft>
              <a:buClrTx/>
              <a:buSzTx/>
              <a:buFontTx/>
              <a:buNone/>
              <a:tabLst/>
              <a:defRPr/>
            </a:pPr>
            <a:r>
              <a:rPr kumimoji="0" lang="fr-CA" sz="1200" i="0" u="none" strike="noStrike" kern="1200" cap="none" spc="0" normalizeH="0" baseline="0" dirty="0">
                <a:ln>
                  <a:noFill/>
                </a:ln>
                <a:solidFill>
                  <a:schemeClr val="tx2"/>
                </a:solidFill>
                <a:effectLst/>
                <a:uLnTx/>
                <a:uFillTx/>
                <a:latin typeface="Calibri" panose="020F0502020204030204"/>
                <a:ea typeface="+mn-ea"/>
                <a:cs typeface="+mn-cs"/>
              </a:rPr>
              <a:t>Cardiologue, hémodynamicien</a:t>
            </a:r>
          </a:p>
          <a:p>
            <a:pPr marL="0" marR="0" lvl="0" indent="0" defTabSz="457200" rtl="0" eaLnBrk="1" fontAlgn="auto" latinLnBrk="0" hangingPunct="1">
              <a:lnSpc>
                <a:spcPct val="107000"/>
              </a:lnSpc>
              <a:spcBef>
                <a:spcPts val="0"/>
              </a:spcBef>
              <a:spcAft>
                <a:spcPts val="0"/>
              </a:spcAft>
              <a:buClrTx/>
              <a:buSzTx/>
              <a:buFontTx/>
              <a:buNone/>
              <a:tabLst/>
              <a:defRPr/>
            </a:pPr>
            <a:r>
              <a:rPr kumimoji="0" lang="fr-CA" sz="1200" i="0" u="none" strike="noStrike" kern="1200" cap="none" spc="0" normalizeH="0" baseline="0" dirty="0">
                <a:ln>
                  <a:noFill/>
                </a:ln>
                <a:solidFill>
                  <a:schemeClr val="tx2"/>
                </a:solidFill>
                <a:effectLst/>
                <a:uLnTx/>
                <a:uFillTx/>
                <a:latin typeface="Calibri" panose="020F0502020204030204"/>
                <a:ea typeface="+mn-ea"/>
                <a:cs typeface="+mn-cs"/>
              </a:rPr>
              <a:t>Institut de Cardiologie de Montréal</a:t>
            </a:r>
          </a:p>
          <a:p>
            <a:pPr marL="0" marR="0" lvl="0" indent="0" defTabSz="457200" rtl="0" eaLnBrk="1" fontAlgn="auto" latinLnBrk="0" hangingPunct="1">
              <a:lnSpc>
                <a:spcPct val="107000"/>
              </a:lnSpc>
              <a:spcBef>
                <a:spcPts val="0"/>
              </a:spcBef>
              <a:spcAft>
                <a:spcPts val="0"/>
              </a:spcAft>
              <a:buClrTx/>
              <a:buSzTx/>
              <a:buFontTx/>
              <a:buNone/>
              <a:tabLst/>
              <a:defRPr/>
            </a:pPr>
            <a:r>
              <a:rPr kumimoji="0" lang="fr-CA" sz="1200" i="0" u="none" strike="noStrike" kern="1200" cap="none" spc="0" normalizeH="0" baseline="0" dirty="0">
                <a:ln>
                  <a:noFill/>
                </a:ln>
                <a:solidFill>
                  <a:schemeClr val="tx2"/>
                </a:solidFill>
                <a:effectLst/>
                <a:uLnTx/>
                <a:uFillTx/>
                <a:latin typeface="Calibri" panose="020F0502020204030204"/>
                <a:ea typeface="+mn-ea"/>
                <a:cs typeface="+mn-cs"/>
              </a:rPr>
              <a:t>Montréal, QC</a:t>
            </a:r>
            <a:endParaRPr kumimoji="0" lang="fr-CA" sz="1000" i="0" u="none" strike="noStrike" kern="1200" cap="none" spc="0" normalizeH="0" baseline="0" dirty="0">
              <a:ln>
                <a:noFill/>
              </a:ln>
              <a:solidFill>
                <a:schemeClr val="tx2"/>
              </a:solidFill>
              <a:effectLst/>
              <a:uLnTx/>
              <a:uFillTx/>
              <a:latin typeface="Calibri" panose="020F0502020204030204"/>
              <a:ea typeface="+mn-ea"/>
              <a:cs typeface="+mn-cs"/>
            </a:endParaRPr>
          </a:p>
          <a:p>
            <a:pPr>
              <a:defRPr/>
            </a:pPr>
            <a:endParaRPr lang="en-CA" sz="2000" b="1" dirty="0">
              <a:solidFill>
                <a:srgbClr val="000000"/>
              </a:solidFill>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6567E"/>
                </a:solidFill>
                <a:effectLst/>
                <a:uLnTx/>
                <a:uFillTx/>
                <a:latin typeface="Calibri" panose="020F0502020204030204" pitchFamily="34" charset="0"/>
                <a:ea typeface="+mn-ea"/>
                <a:cs typeface="Times New Roman" panose="02020603050405020304" pitchFamily="18" charset="0"/>
              </a:rPr>
              <a:t>Louise Frenette</a:t>
            </a:r>
            <a:r>
              <a:rPr kumimoji="0" lang="en-US" sz="1400" b="1" i="0" u="none" strike="noStrike" kern="1200" cap="none" spc="0" normalizeH="0" baseline="0" noProof="0" dirty="0">
                <a:ln>
                  <a:noFill/>
                </a:ln>
                <a:solidFill>
                  <a:srgbClr val="06567E"/>
                </a:solidFill>
                <a:effectLst/>
                <a:uLnTx/>
                <a:uFillTx/>
                <a:latin typeface="Calibri" panose="020F0502020204030204" pitchFamily="34" charset="0"/>
                <a:ea typeface="+mn-ea"/>
                <a:cs typeface="Times New Roman" panose="02020603050405020304" pitchFamily="18" charset="0"/>
              </a:rPr>
              <a:t>, M.D.</a:t>
            </a:r>
          </a:p>
          <a:p>
            <a:pPr marL="0" marR="0" lvl="0" indent="0" defTabSz="457200" rtl="0" eaLnBrk="1" fontAlgn="auto" latinLnBrk="0" hangingPunct="1">
              <a:lnSpc>
                <a:spcPct val="107000"/>
              </a:lnSpc>
              <a:spcBef>
                <a:spcPts val="0"/>
              </a:spcBef>
              <a:spcAft>
                <a:spcPts val="0"/>
              </a:spcAft>
              <a:buClrTx/>
              <a:buSzTx/>
              <a:buFontTx/>
              <a:buNone/>
              <a:tabLst/>
              <a:defRPr/>
            </a:pPr>
            <a:r>
              <a:rPr kumimoji="0" lang="fr-CA" sz="1200" i="0" u="none" strike="noStrike" kern="1200" cap="none" spc="0" normalizeH="0" baseline="0" noProof="0" dirty="0">
                <a:ln>
                  <a:noFill/>
                </a:ln>
                <a:solidFill>
                  <a:schemeClr val="tx2"/>
                </a:solidFill>
                <a:effectLst/>
                <a:uLnTx/>
                <a:uFillTx/>
                <a:latin typeface="Calibri" panose="020F0502020204030204"/>
                <a:ea typeface="+mn-ea"/>
                <a:cs typeface="+mn-cs"/>
              </a:rPr>
              <a:t>Représentante déléguée de la FMOQ</a:t>
            </a:r>
            <a:endParaRPr kumimoji="0" lang="en-CA" sz="1200" i="0" u="none" strike="noStrike" kern="1200" cap="none" spc="0" normalizeH="0" baseline="0" noProof="0" dirty="0">
              <a:ln>
                <a:noFill/>
              </a:ln>
              <a:solidFill>
                <a:schemeClr val="tx2"/>
              </a:solidFill>
              <a:effectLst/>
              <a:uLnTx/>
              <a:uFillTx/>
              <a:latin typeface="Calibri" panose="020F0502020204030204"/>
              <a:ea typeface="+mn-ea"/>
              <a:cs typeface="+mn-cs"/>
            </a:endParaRPr>
          </a:p>
          <a:p>
            <a:pPr marL="0" marR="0" lvl="0" indent="0" defTabSz="457200" rtl="0" eaLnBrk="1" fontAlgn="auto" latinLnBrk="0" hangingPunct="1">
              <a:lnSpc>
                <a:spcPct val="107000"/>
              </a:lnSpc>
              <a:spcBef>
                <a:spcPts val="0"/>
              </a:spcBef>
              <a:spcAft>
                <a:spcPts val="0"/>
              </a:spcAft>
              <a:buClrTx/>
              <a:buSzTx/>
              <a:buFontTx/>
              <a:buNone/>
              <a:tabLst/>
              <a:defRPr/>
            </a:pPr>
            <a:r>
              <a:rPr kumimoji="0" lang="fr-CA" sz="1200" i="0" u="none" strike="noStrike" kern="1200" cap="none" spc="0" normalizeH="0" baseline="0" noProof="0" dirty="0">
                <a:ln>
                  <a:noFill/>
                </a:ln>
                <a:solidFill>
                  <a:schemeClr val="tx2"/>
                </a:solidFill>
                <a:effectLst/>
                <a:uLnTx/>
                <a:uFillTx/>
                <a:latin typeface="Calibri" panose="020F0502020204030204"/>
                <a:ea typeface="+mn-ea"/>
                <a:cs typeface="+mn-cs"/>
              </a:rPr>
              <a:t>Direction de santé publique de l'Estrie</a:t>
            </a:r>
            <a:endParaRPr kumimoji="0" lang="en-CA" sz="1200" i="0" u="none" strike="noStrike" kern="1200" cap="none" spc="0" normalizeH="0" baseline="0" noProof="0" dirty="0">
              <a:ln>
                <a:noFill/>
              </a:ln>
              <a:solidFill>
                <a:schemeClr val="tx2"/>
              </a:solidFill>
              <a:effectLst/>
              <a:uLnTx/>
              <a:uFillTx/>
              <a:latin typeface="Calibri" panose="020F0502020204030204"/>
              <a:ea typeface="+mn-ea"/>
              <a:cs typeface="+mn-cs"/>
            </a:endParaRPr>
          </a:p>
          <a:p>
            <a:pPr marL="0" marR="0" lvl="0" indent="0" defTabSz="457200" rtl="0" eaLnBrk="1" fontAlgn="auto" latinLnBrk="0" hangingPunct="1">
              <a:lnSpc>
                <a:spcPct val="107000"/>
              </a:lnSpc>
              <a:spcBef>
                <a:spcPts val="0"/>
              </a:spcBef>
              <a:spcAft>
                <a:spcPts val="0"/>
              </a:spcAft>
              <a:buClrTx/>
              <a:buSzTx/>
              <a:buFontTx/>
              <a:buNone/>
              <a:tabLst/>
              <a:defRPr/>
            </a:pPr>
            <a:r>
              <a:rPr kumimoji="0" lang="en-CA" sz="1200" i="0" u="none" strike="noStrike" kern="1200" cap="none" spc="0" normalizeH="0" baseline="0" noProof="0" dirty="0">
                <a:ln>
                  <a:noFill/>
                </a:ln>
                <a:solidFill>
                  <a:schemeClr val="tx2"/>
                </a:solidFill>
                <a:effectLst/>
                <a:uLnTx/>
                <a:uFillTx/>
                <a:latin typeface="Calibri" panose="020F0502020204030204"/>
                <a:ea typeface="+mn-ea"/>
                <a:cs typeface="+mn-cs"/>
              </a:rPr>
              <a:t>Sherbrooke, QC </a:t>
            </a:r>
          </a:p>
          <a:p>
            <a:pPr marL="0" marR="0" lvl="0" indent="0" defTabSz="457200" rtl="0" eaLnBrk="1" fontAlgn="auto" latinLnBrk="0" hangingPunct="1">
              <a:lnSpc>
                <a:spcPct val="107000"/>
              </a:lnSpc>
              <a:spcBef>
                <a:spcPts val="0"/>
              </a:spcBef>
              <a:spcAft>
                <a:spcPts val="0"/>
              </a:spcAft>
              <a:buClrTx/>
              <a:buSzTx/>
              <a:buFontTx/>
              <a:buNone/>
              <a:tabLst/>
              <a:defRPr/>
            </a:pPr>
            <a:endParaRPr kumimoji="0" lang="en-CA" sz="12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6567E"/>
                </a:solidFill>
                <a:effectLst/>
                <a:uLnTx/>
                <a:uFillTx/>
                <a:latin typeface="Calibri" panose="020F0502020204030204" pitchFamily="34" charset="0"/>
                <a:ea typeface="+mn-ea"/>
                <a:cs typeface="Times New Roman" panose="02020603050405020304" pitchFamily="18" charset="0"/>
              </a:rPr>
              <a:t>André </a:t>
            </a:r>
            <a:r>
              <a:rPr kumimoji="0" lang="en-US" sz="2000" b="1" i="0" u="none" strike="noStrike" kern="1200" cap="none" spc="0" normalizeH="0" baseline="0" noProof="0" dirty="0" err="1">
                <a:ln>
                  <a:noFill/>
                </a:ln>
                <a:solidFill>
                  <a:srgbClr val="06567E"/>
                </a:solidFill>
                <a:effectLst/>
                <a:uLnTx/>
                <a:uFillTx/>
                <a:latin typeface="Calibri" panose="020F0502020204030204" pitchFamily="34" charset="0"/>
                <a:ea typeface="+mn-ea"/>
                <a:cs typeface="Times New Roman" panose="02020603050405020304" pitchFamily="18" charset="0"/>
              </a:rPr>
              <a:t>Bélanger</a:t>
            </a:r>
            <a:r>
              <a:rPr kumimoji="0" lang="en-US" sz="1400" b="1" i="0" u="none" strike="noStrike" kern="1200" cap="none" spc="0" normalizeH="0" baseline="0" noProof="0" dirty="0">
                <a:ln>
                  <a:noFill/>
                </a:ln>
                <a:solidFill>
                  <a:srgbClr val="06567E"/>
                </a:solidFill>
                <a:effectLst/>
                <a:uLnTx/>
                <a:uFillTx/>
                <a:latin typeface="Calibri" panose="020F0502020204030204" pitchFamily="34" charset="0"/>
                <a:ea typeface="+mn-ea"/>
                <a:cs typeface="Times New Roman" panose="02020603050405020304" pitchFamily="18" charset="0"/>
              </a:rPr>
              <a:t>, M.D.</a:t>
            </a:r>
            <a:br>
              <a:rPr kumimoji="0" lang="fr-CA" sz="2000" b="1" i="0" u="none" strike="noStrike" kern="1200" cap="none" spc="0" normalizeH="0" baseline="0" noProof="0" dirty="0">
                <a:ln>
                  <a:noFill/>
                </a:ln>
                <a:solidFill>
                  <a:schemeClr val="accent1"/>
                </a:solidFill>
                <a:effectLst/>
                <a:uLnTx/>
                <a:uFillTx/>
                <a:latin typeface="Calibri" panose="020F0502020204030204" pitchFamily="34" charset="0"/>
                <a:ea typeface="+mn-ea"/>
                <a:cs typeface="Times New Roman" panose="02020603050405020304" pitchFamily="18" charset="0"/>
              </a:rPr>
            </a:br>
            <a:r>
              <a:rPr kumimoji="0" lang="fr-FR" sz="1200" i="0" u="none" strike="noStrike" kern="1200" cap="none" spc="0" normalizeH="0" baseline="0" noProof="0" dirty="0">
                <a:ln>
                  <a:noFill/>
                </a:ln>
                <a:solidFill>
                  <a:schemeClr val="tx2"/>
                </a:solidFill>
                <a:effectLst/>
                <a:uLnTx/>
                <a:uFillTx/>
                <a:latin typeface="Calibri" panose="020F0502020204030204"/>
                <a:ea typeface="+mn-ea"/>
                <a:cs typeface="+mn-cs"/>
              </a:rPr>
              <a:t>Clinique Médicale Valcartier</a:t>
            </a:r>
          </a:p>
          <a:p>
            <a:pPr marL="0" marR="0" lvl="0" indent="0" defTabSz="457200" rtl="0" eaLnBrk="1" fontAlgn="auto" latinLnBrk="0" hangingPunct="1">
              <a:lnSpc>
                <a:spcPct val="100000"/>
              </a:lnSpc>
              <a:spcBef>
                <a:spcPts val="0"/>
              </a:spcBef>
              <a:spcAft>
                <a:spcPts val="0"/>
              </a:spcAft>
              <a:buClrTx/>
              <a:buSzTx/>
              <a:buFontTx/>
              <a:buNone/>
              <a:tabLst/>
              <a:defRPr/>
            </a:pPr>
            <a:r>
              <a:rPr kumimoji="0" lang="fr-FR" sz="1200" i="0" u="none" strike="noStrike" kern="1200" cap="none" spc="0" normalizeH="0" baseline="0" noProof="0" dirty="0">
                <a:ln>
                  <a:noFill/>
                </a:ln>
                <a:solidFill>
                  <a:schemeClr val="tx2"/>
                </a:solidFill>
                <a:effectLst/>
                <a:uLnTx/>
                <a:uFillTx/>
                <a:latin typeface="Calibri" panose="020F0502020204030204"/>
                <a:ea typeface="+mn-ea"/>
                <a:cs typeface="+mn-cs"/>
              </a:rPr>
              <a:t>Shannon, QC </a:t>
            </a:r>
          </a:p>
          <a:p>
            <a:pPr marL="0" marR="0" lvl="0" indent="0" algn="ctr" defTabSz="457200" rtl="0" eaLnBrk="1" fontAlgn="auto" latinLnBrk="0" hangingPunct="1">
              <a:lnSpc>
                <a:spcPct val="107000"/>
              </a:lnSpc>
              <a:spcBef>
                <a:spcPts val="0"/>
              </a:spcBef>
              <a:spcAft>
                <a:spcPts val="0"/>
              </a:spcAft>
              <a:buClrTx/>
              <a:buSzTx/>
              <a:buFontTx/>
              <a:buNone/>
              <a:tabLst/>
              <a:defRPr/>
            </a:pPr>
            <a:endParaRPr kumimoji="0" lang="en-CA" sz="12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2C96752-7219-4B99-9EA3-98A8B24809C5}"/>
              </a:ext>
            </a:extLst>
          </p:cNvPr>
          <p:cNvSpPr txBox="1"/>
          <p:nvPr/>
        </p:nvSpPr>
        <p:spPr>
          <a:xfrm>
            <a:off x="4798502" y="1247205"/>
            <a:ext cx="4484524" cy="2963119"/>
          </a:xfrm>
          <a:prstGeom prst="rect">
            <a:avLst/>
          </a:prstGeom>
          <a:noFill/>
        </p:spPr>
        <p:txBody>
          <a:bodyPr wrap="square" l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06567E"/>
                </a:solidFill>
                <a:effectLst/>
                <a:uLnTx/>
                <a:uFillTx/>
                <a:latin typeface="Calibri" panose="020F0502020204030204" pitchFamily="34" charset="0"/>
                <a:ea typeface="+mn-ea"/>
                <a:cs typeface="Times New Roman" panose="02020603050405020304" pitchFamily="18" charset="0"/>
              </a:rPr>
              <a:t>George Thanassoulis</a:t>
            </a:r>
            <a:r>
              <a:rPr kumimoji="0" lang="fr-CA" sz="1400" b="1" i="0" u="none" strike="noStrike" kern="1200" cap="none" spc="0" normalizeH="0" baseline="0" noProof="0" dirty="0">
                <a:ln>
                  <a:noFill/>
                </a:ln>
                <a:solidFill>
                  <a:srgbClr val="06567E"/>
                </a:solidFill>
                <a:effectLst/>
                <a:uLnTx/>
                <a:uFillTx/>
                <a:latin typeface="Calibri" panose="020F0502020204030204" pitchFamily="34" charset="0"/>
                <a:ea typeface="+mn-ea"/>
                <a:cs typeface="Times New Roman" panose="02020603050405020304" pitchFamily="18" charset="0"/>
              </a:rPr>
              <a:t>, MD, FRCP(C)</a:t>
            </a:r>
            <a:endParaRPr kumimoji="0" lang="en-CA" sz="1400" b="1" i="0" u="none" strike="noStrike" kern="1200" cap="none" spc="0" normalizeH="0" baseline="0" noProof="0" dirty="0">
              <a:ln>
                <a:noFill/>
              </a:ln>
              <a:solidFill>
                <a:srgbClr val="06567E"/>
              </a:solidFill>
              <a:effectLst/>
              <a:uLnTx/>
              <a:uFillTx/>
              <a:latin typeface="Calibri" panose="020F0502020204030204" pitchFamily="34" charset="0"/>
              <a:ea typeface="+mn-ea"/>
              <a:cs typeface="Times New Roman" panose="02020603050405020304" pitchFamily="18" charset="0"/>
            </a:endParaRPr>
          </a:p>
          <a:p>
            <a:pPr marL="0" marR="0" lvl="0" indent="0" defTabSz="457200" rtl="0" eaLnBrk="1" fontAlgn="auto" latinLnBrk="0" hangingPunct="1">
              <a:lnSpc>
                <a:spcPct val="107000"/>
              </a:lnSpc>
              <a:spcBef>
                <a:spcPts val="0"/>
              </a:spcBef>
              <a:spcAft>
                <a:spcPts val="0"/>
              </a:spcAft>
              <a:buClrTx/>
              <a:buSzTx/>
              <a:buFontTx/>
              <a:buNone/>
              <a:tabLst/>
              <a:defRPr/>
            </a:pPr>
            <a:r>
              <a:rPr kumimoji="0" lang="fr-CA" sz="1200" i="0" u="none" strike="noStrike" kern="1200" cap="none" spc="0" normalizeH="0" baseline="0" noProof="0" dirty="0">
                <a:ln>
                  <a:noFill/>
                </a:ln>
                <a:solidFill>
                  <a:schemeClr val="tx2"/>
                </a:solidFill>
                <a:effectLst/>
                <a:uLnTx/>
                <a:uFillTx/>
                <a:latin typeface="Calibri" panose="020F0502020204030204"/>
                <a:ea typeface="+mn-ea"/>
                <a:cs typeface="+mn-cs"/>
              </a:rPr>
              <a:t>Professeur agrégé, Département de médecine, </a:t>
            </a:r>
            <a:br>
              <a:rPr kumimoji="0" lang="fr-CA" sz="1200" i="0" u="none" strike="noStrike" kern="1200" cap="none" spc="0" normalizeH="0" baseline="0" noProof="0" dirty="0">
                <a:ln>
                  <a:noFill/>
                </a:ln>
                <a:solidFill>
                  <a:schemeClr val="tx2"/>
                </a:solidFill>
                <a:effectLst/>
                <a:uLnTx/>
                <a:uFillTx/>
                <a:latin typeface="Calibri" panose="020F0502020204030204"/>
                <a:ea typeface="+mn-ea"/>
                <a:cs typeface="+mn-cs"/>
              </a:rPr>
            </a:br>
            <a:r>
              <a:rPr kumimoji="0" lang="fr-CA" sz="1200" i="0" u="none" strike="noStrike" kern="1200" cap="none" spc="0" normalizeH="0" baseline="0" noProof="0" dirty="0">
                <a:ln>
                  <a:noFill/>
                </a:ln>
                <a:solidFill>
                  <a:schemeClr val="tx2"/>
                </a:solidFill>
                <a:effectLst/>
                <a:uLnTx/>
                <a:uFillTx/>
                <a:latin typeface="Calibri" panose="020F0502020204030204"/>
                <a:ea typeface="+mn-ea"/>
                <a:cs typeface="+mn-cs"/>
              </a:rPr>
              <a:t>Faculté de médecine, Université McGill</a:t>
            </a:r>
            <a:endParaRPr kumimoji="0" lang="en-CA" sz="1200" i="0" u="none" strike="noStrike" kern="1200" cap="none" spc="0" normalizeH="0" baseline="0" noProof="0" dirty="0">
              <a:ln>
                <a:noFill/>
              </a:ln>
              <a:solidFill>
                <a:schemeClr val="tx2"/>
              </a:solidFill>
              <a:effectLst/>
              <a:uLnTx/>
              <a:uFillTx/>
              <a:latin typeface="Calibri" panose="020F0502020204030204"/>
              <a:ea typeface="+mn-ea"/>
              <a:cs typeface="+mn-cs"/>
            </a:endParaRPr>
          </a:p>
          <a:p>
            <a:pPr marL="0" marR="0" lvl="0" indent="0" defTabSz="457200" rtl="0" eaLnBrk="1" fontAlgn="auto" latinLnBrk="0" hangingPunct="1">
              <a:lnSpc>
                <a:spcPct val="107000"/>
              </a:lnSpc>
              <a:spcBef>
                <a:spcPts val="0"/>
              </a:spcBef>
              <a:spcAft>
                <a:spcPts val="0"/>
              </a:spcAft>
              <a:buClrTx/>
              <a:buSzTx/>
              <a:buFontTx/>
              <a:buNone/>
              <a:tabLst/>
              <a:defRPr/>
            </a:pPr>
            <a:r>
              <a:rPr kumimoji="0" lang="fr-CA" sz="1200" i="0" u="none" strike="noStrike" kern="1200" cap="none" spc="0" normalizeH="0" baseline="0" noProof="0" dirty="0">
                <a:ln>
                  <a:noFill/>
                </a:ln>
                <a:solidFill>
                  <a:schemeClr val="tx2"/>
                </a:solidFill>
                <a:effectLst/>
                <a:uLnTx/>
                <a:uFillTx/>
                <a:latin typeface="Calibri" panose="020F0502020204030204"/>
                <a:ea typeface="+mn-ea"/>
                <a:cs typeface="+mn-cs"/>
              </a:rPr>
              <a:t>Département de médecine spécialisée, </a:t>
            </a:r>
            <a:br>
              <a:rPr kumimoji="0" lang="fr-CA" sz="1200" i="0" u="none" strike="noStrike" kern="1200" cap="none" spc="0" normalizeH="0" baseline="0" noProof="0" dirty="0">
                <a:ln>
                  <a:noFill/>
                </a:ln>
                <a:solidFill>
                  <a:schemeClr val="tx2"/>
                </a:solidFill>
                <a:effectLst/>
                <a:uLnTx/>
                <a:uFillTx/>
                <a:latin typeface="Calibri" panose="020F0502020204030204"/>
                <a:ea typeface="+mn-ea"/>
                <a:cs typeface="+mn-cs"/>
              </a:rPr>
            </a:br>
            <a:r>
              <a:rPr kumimoji="0" lang="fr-CA" sz="1200" i="0" u="none" strike="noStrike" kern="1200" cap="none" spc="0" normalizeH="0" baseline="0" noProof="0" dirty="0">
                <a:ln>
                  <a:noFill/>
                </a:ln>
                <a:solidFill>
                  <a:schemeClr val="tx2"/>
                </a:solidFill>
                <a:effectLst/>
                <a:uLnTx/>
                <a:uFillTx/>
                <a:latin typeface="Calibri" panose="020F0502020204030204"/>
                <a:ea typeface="+mn-ea"/>
                <a:cs typeface="+mn-cs"/>
              </a:rPr>
              <a:t>Division de cardiologie, CUSM</a:t>
            </a:r>
            <a:endParaRPr kumimoji="0" lang="en-CA" sz="1200" i="0" u="none" strike="noStrike" kern="1200" cap="none" spc="0" normalizeH="0" baseline="0" noProof="0" dirty="0">
              <a:ln>
                <a:noFill/>
              </a:ln>
              <a:solidFill>
                <a:schemeClr val="tx2"/>
              </a:solidFill>
              <a:effectLst/>
              <a:uLnTx/>
              <a:uFillTx/>
              <a:latin typeface="Calibri" panose="020F0502020204030204"/>
              <a:ea typeface="+mn-ea"/>
              <a:cs typeface="+mn-cs"/>
            </a:endParaRPr>
          </a:p>
          <a:p>
            <a:pPr marL="0" marR="0" lvl="0" indent="0" defTabSz="457200" rtl="0" eaLnBrk="1" fontAlgn="auto" latinLnBrk="0" hangingPunct="1">
              <a:lnSpc>
                <a:spcPct val="107000"/>
              </a:lnSpc>
              <a:spcBef>
                <a:spcPts val="0"/>
              </a:spcBef>
              <a:spcAft>
                <a:spcPts val="0"/>
              </a:spcAft>
              <a:buClrTx/>
              <a:buSzTx/>
              <a:buFontTx/>
              <a:buNone/>
              <a:tabLst/>
              <a:defRPr/>
            </a:pPr>
            <a:r>
              <a:rPr kumimoji="0" lang="fr-CA" sz="1200" i="0" u="none" strike="noStrike" kern="1200" cap="none" spc="0" normalizeH="0" baseline="0" noProof="0" dirty="0">
                <a:ln>
                  <a:noFill/>
                </a:ln>
                <a:solidFill>
                  <a:schemeClr val="tx2"/>
                </a:solidFill>
                <a:effectLst/>
                <a:uLnTx/>
                <a:uFillTx/>
                <a:latin typeface="Calibri" panose="020F0502020204030204"/>
                <a:ea typeface="+mn-ea"/>
                <a:cs typeface="+mn-cs"/>
              </a:rPr>
              <a:t>Centre universitaire de santé McGill (IR-CUSM) </a:t>
            </a:r>
            <a:endParaRPr kumimoji="0" lang="en-CA" sz="1200" i="0" u="none" strike="noStrike" kern="1200" cap="none" spc="0" normalizeH="0" baseline="0" noProof="0" dirty="0">
              <a:ln>
                <a:noFill/>
              </a:ln>
              <a:solidFill>
                <a:schemeClr val="tx2"/>
              </a:solidFill>
              <a:effectLst/>
              <a:uLnTx/>
              <a:uFillTx/>
              <a:latin typeface="Calibri" panose="020F0502020204030204"/>
              <a:ea typeface="+mn-ea"/>
              <a:cs typeface="+mn-cs"/>
            </a:endParaRPr>
          </a:p>
          <a:p>
            <a:pPr marL="0" marR="0" lvl="0" indent="0" defTabSz="457200" rtl="0" eaLnBrk="1" fontAlgn="auto" latinLnBrk="0" hangingPunct="1">
              <a:lnSpc>
                <a:spcPct val="107000"/>
              </a:lnSpc>
              <a:spcBef>
                <a:spcPts val="0"/>
              </a:spcBef>
              <a:spcAft>
                <a:spcPts val="0"/>
              </a:spcAft>
              <a:buClrTx/>
              <a:buSzTx/>
              <a:buFontTx/>
              <a:buNone/>
              <a:tabLst/>
              <a:defRPr/>
            </a:pPr>
            <a:r>
              <a:rPr kumimoji="0" lang="fr-CA" sz="1200" i="0" u="none" strike="noStrike" kern="1200" cap="none" spc="0" normalizeH="0" baseline="0" noProof="0" dirty="0">
                <a:ln>
                  <a:noFill/>
                </a:ln>
                <a:solidFill>
                  <a:schemeClr val="tx2"/>
                </a:solidFill>
                <a:effectLst/>
                <a:uLnTx/>
                <a:uFillTx/>
                <a:latin typeface="Calibri" panose="020F0502020204030204"/>
                <a:ea typeface="+mn-ea"/>
                <a:cs typeface="+mn-cs"/>
              </a:rPr>
              <a:t>Montréal, QC</a:t>
            </a:r>
          </a:p>
          <a:p>
            <a:pPr marL="0" marR="0" lvl="0" indent="0" defTabSz="457200" rtl="0" eaLnBrk="1" fontAlgn="auto" latinLnBrk="0" hangingPunct="1">
              <a:lnSpc>
                <a:spcPct val="107000"/>
              </a:lnSpc>
              <a:spcBef>
                <a:spcPts val="0"/>
              </a:spcBef>
              <a:spcAft>
                <a:spcPts val="0"/>
              </a:spcAft>
              <a:buClrTx/>
              <a:buSzTx/>
              <a:buFontTx/>
              <a:buNone/>
              <a:tabLst/>
              <a:defRPr/>
            </a:pPr>
            <a:endParaRPr kumimoji="0" lang="fr-CA" sz="1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defTabSz="457200" rtl="0" eaLnBrk="1" fontAlgn="auto" latinLnBrk="0" hangingPunct="1">
              <a:lnSpc>
                <a:spcPct val="107000"/>
              </a:lnSpc>
              <a:spcBef>
                <a:spcPts val="0"/>
              </a:spcBef>
              <a:spcAft>
                <a:spcPts val="0"/>
              </a:spcAft>
              <a:buClrTx/>
              <a:buSzTx/>
              <a:buFontTx/>
              <a:buNone/>
              <a:tabLst/>
              <a:defRPr/>
            </a:pPr>
            <a:endParaRPr kumimoji="0" lang="fr-CA" sz="1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defTabSz="457200" rtl="0" eaLnBrk="1" fontAlgn="auto" latinLnBrk="0" hangingPunct="1">
              <a:lnSpc>
                <a:spcPct val="107000"/>
              </a:lnSpc>
              <a:spcBef>
                <a:spcPts val="0"/>
              </a:spcBef>
              <a:spcAft>
                <a:spcPts val="0"/>
              </a:spcAft>
              <a:buClrTx/>
              <a:buSzTx/>
              <a:buFontTx/>
              <a:buNone/>
              <a:tabLst/>
              <a:defRPr/>
            </a:pPr>
            <a:endParaRPr kumimoji="0" lang="fr-CA" sz="1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a:lnSpc>
                <a:spcPct val="107000"/>
              </a:lnSpc>
              <a:defRPr/>
            </a:pPr>
            <a:r>
              <a:rPr kumimoji="0" lang="fr-CA" sz="2000" b="1" i="0" u="none" strike="noStrike" kern="1200" cap="none" spc="0" normalizeH="0" baseline="0" noProof="0" dirty="0">
                <a:ln>
                  <a:noFill/>
                </a:ln>
                <a:solidFill>
                  <a:srgbClr val="06567E"/>
                </a:solidFill>
                <a:effectLst/>
                <a:uLnTx/>
                <a:uFillTx/>
                <a:latin typeface="Calibri" panose="020F0502020204030204" pitchFamily="34" charset="0"/>
                <a:ea typeface="+mn-ea"/>
                <a:cs typeface="Times New Roman" panose="02020603050405020304" pitchFamily="18" charset="0"/>
              </a:rPr>
              <a:t>Paul Poirier</a:t>
            </a:r>
            <a:r>
              <a:rPr kumimoji="0" lang="fr-CA" sz="1400" b="1" i="0" u="none" strike="noStrike" kern="1200" cap="none" spc="0" normalizeH="0" baseline="0" noProof="0" dirty="0">
                <a:ln>
                  <a:noFill/>
                </a:ln>
                <a:solidFill>
                  <a:srgbClr val="06567E"/>
                </a:solidFill>
                <a:effectLst/>
                <a:uLnTx/>
                <a:uFillTx/>
                <a:latin typeface="Calibri" panose="020F0502020204030204" pitchFamily="34" charset="0"/>
                <a:ea typeface="+mn-ea"/>
                <a:cs typeface="Times New Roman" panose="02020603050405020304" pitchFamily="18" charset="0"/>
              </a:rPr>
              <a:t>, MD</a:t>
            </a:r>
            <a:r>
              <a:rPr lang="fr-CA" sz="1400" b="1" dirty="0">
                <a:solidFill>
                  <a:srgbClr val="06567E"/>
                </a:solidFill>
                <a:latin typeface="Calibri" panose="020F0502020204030204" pitchFamily="34" charset="0"/>
                <a:cs typeface="Times New Roman" panose="02020603050405020304" pitchFamily="18" charset="0"/>
              </a:rPr>
              <a:t>, PhD, FRCP(C)</a:t>
            </a:r>
            <a:r>
              <a:rPr lang="en-CA" sz="1400" b="1" dirty="0">
                <a:solidFill>
                  <a:srgbClr val="06567E"/>
                </a:solidFill>
                <a:latin typeface="Calibri" panose="020F0502020204030204" pitchFamily="34" charset="0"/>
                <a:cs typeface="Times New Roman" panose="02020603050405020304" pitchFamily="18" charset="0"/>
              </a:rPr>
              <a:t>, </a:t>
            </a:r>
            <a:r>
              <a:rPr lang="fr-CA" sz="1400" b="1" dirty="0">
                <a:solidFill>
                  <a:srgbClr val="06567E"/>
                </a:solidFill>
                <a:latin typeface="Calibri" panose="020F0502020204030204" pitchFamily="34" charset="0"/>
                <a:cs typeface="Times New Roman" panose="02020603050405020304" pitchFamily="18" charset="0"/>
              </a:rPr>
              <a:t>FCCS, FACC, FAHA</a:t>
            </a:r>
          </a:p>
          <a:p>
            <a:r>
              <a:rPr lang="fr-CA" sz="1200" dirty="0">
                <a:solidFill>
                  <a:schemeClr val="tx2"/>
                </a:solidFill>
                <a:latin typeface="Calibri" panose="020F0502020204030204"/>
              </a:rPr>
              <a:t>Professeur titulaire, Faculté de pharmacie, Université Laval</a:t>
            </a:r>
          </a:p>
          <a:p>
            <a:r>
              <a:rPr lang="fr-CA" sz="1200" dirty="0">
                <a:solidFill>
                  <a:schemeClr val="tx2"/>
                </a:solidFill>
                <a:latin typeface="Calibri" panose="020F0502020204030204"/>
              </a:rPr>
              <a:t>Institut universitaire de cardiologie et de pneumologie de Québec</a:t>
            </a:r>
          </a:p>
          <a:p>
            <a:r>
              <a:rPr lang="fr-CA" sz="1200" dirty="0">
                <a:solidFill>
                  <a:schemeClr val="tx2"/>
                </a:solidFill>
                <a:latin typeface="Calibri" panose="020F0502020204030204"/>
              </a:rPr>
              <a:t>Québec, QC</a:t>
            </a:r>
          </a:p>
        </p:txBody>
      </p:sp>
    </p:spTree>
    <p:extLst>
      <p:ext uri="{BB962C8B-B14F-4D97-AF65-F5344CB8AC3E}">
        <p14:creationId xmlns:p14="http://schemas.microsoft.com/office/powerpoint/2010/main" val="36393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9BC36-B14F-7440-9D0D-4D91344C0F74}"/>
              </a:ext>
            </a:extLst>
          </p:cNvPr>
          <p:cNvSpPr>
            <a:spLocks noGrp="1"/>
          </p:cNvSpPr>
          <p:nvPr>
            <p:ph type="title"/>
          </p:nvPr>
        </p:nvSpPr>
        <p:spPr>
          <a:xfrm>
            <a:off x="423999" y="208472"/>
            <a:ext cx="8078622" cy="619323"/>
          </a:xfrm>
        </p:spPr>
        <p:txBody>
          <a:bodyPr>
            <a:normAutofit/>
          </a:bodyPr>
          <a:lstStyle/>
          <a:p>
            <a:r>
              <a:rPr lang="fr-FR" sz="3000" b="1" dirty="0">
                <a:latin typeface="+mn-lt"/>
              </a:rPr>
              <a:t>Calcification des artères coronaires (CAC)</a:t>
            </a:r>
          </a:p>
        </p:txBody>
      </p:sp>
      <p:sp>
        <p:nvSpPr>
          <p:cNvPr id="30" name="Rectangle : coins arrondis 29">
            <a:extLst>
              <a:ext uri="{FF2B5EF4-FFF2-40B4-BE49-F238E27FC236}">
                <a16:creationId xmlns:a16="http://schemas.microsoft.com/office/drawing/2014/main" id="{9EE6ADA4-B43E-45F0-865C-03EC6B7505DD}"/>
              </a:ext>
            </a:extLst>
          </p:cNvPr>
          <p:cNvSpPr/>
          <p:nvPr/>
        </p:nvSpPr>
        <p:spPr>
          <a:xfrm>
            <a:off x="3420533" y="1184962"/>
            <a:ext cx="2302934" cy="791603"/>
          </a:xfrm>
          <a:prstGeom prst="roundRect">
            <a:avLst>
              <a:gd name="adj" fmla="val 0"/>
            </a:avLst>
          </a:prstGeom>
          <a:solidFill>
            <a:srgbClr val="9191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b="1" dirty="0"/>
              <a:t>Dépistage de la calcification des artères coronaires (CAC) par tomodensitométrie</a:t>
            </a:r>
            <a:endParaRPr lang="fr-FR" sz="1350" dirty="0"/>
          </a:p>
        </p:txBody>
      </p:sp>
      <p:grpSp>
        <p:nvGrpSpPr>
          <p:cNvPr id="31" name="Groupe 30">
            <a:extLst>
              <a:ext uri="{FF2B5EF4-FFF2-40B4-BE49-F238E27FC236}">
                <a16:creationId xmlns:a16="http://schemas.microsoft.com/office/drawing/2014/main" id="{D185B214-9E8B-47DC-BCE2-62CCE543F67C}"/>
              </a:ext>
            </a:extLst>
          </p:cNvPr>
          <p:cNvGrpSpPr/>
          <p:nvPr/>
        </p:nvGrpSpPr>
        <p:grpSpPr>
          <a:xfrm>
            <a:off x="464710" y="1976565"/>
            <a:ext cx="4107290" cy="1293311"/>
            <a:chOff x="663785" y="2268190"/>
            <a:chExt cx="5476390" cy="1724411"/>
          </a:xfrm>
          <a:scene3d>
            <a:camera prst="orthographicFront"/>
            <a:lightRig rig="threePt" dir="t"/>
          </a:scene3d>
        </p:grpSpPr>
        <p:sp>
          <p:nvSpPr>
            <p:cNvPr id="32" name="Rectangle 31">
              <a:extLst>
                <a:ext uri="{FF2B5EF4-FFF2-40B4-BE49-F238E27FC236}">
                  <a16:creationId xmlns:a16="http://schemas.microsoft.com/office/drawing/2014/main" id="{6B4133B4-7F93-4D79-BC26-1A2336063048}"/>
                </a:ext>
              </a:extLst>
            </p:cNvPr>
            <p:cNvSpPr/>
            <p:nvPr/>
          </p:nvSpPr>
          <p:spPr>
            <a:xfrm>
              <a:off x="663785" y="2961929"/>
              <a:ext cx="3230885" cy="1030672"/>
            </a:xfrm>
            <a:prstGeom prst="rect">
              <a:avLst/>
            </a:prstGeom>
            <a:solidFill>
              <a:srgbClr val="034566"/>
            </a:solidFill>
            <a:ln w="12700">
              <a:solidFill>
                <a:schemeClr val="tx1"/>
              </a:solidFill>
            </a:ln>
            <a:sp3d/>
          </p:spPr>
          <p:style>
            <a:lnRef idx="2">
              <a:schemeClr val="accent1">
                <a:shade val="50000"/>
              </a:schemeClr>
            </a:lnRef>
            <a:fillRef idx="1">
              <a:schemeClr val="accent1"/>
            </a:fillRef>
            <a:effectRef idx="0">
              <a:schemeClr val="accent1"/>
            </a:effectRef>
            <a:fontRef idx="minor">
              <a:schemeClr val="lt1"/>
            </a:fontRef>
          </p:style>
          <p:txBody>
            <a:bodyPr lIns="182880" tIns="91440" bIns="91440" rtlCol="0" anchor="ctr"/>
            <a:lstStyle/>
            <a:p>
              <a:pPr marL="6350" lvl="1"/>
              <a:r>
                <a:rPr lang="fr-FR" sz="1350" b="1" dirty="0"/>
                <a:t>Adultes en prévention primaire à risque modéré (SRF 10-19%)</a:t>
              </a:r>
            </a:p>
          </p:txBody>
        </p:sp>
        <p:cxnSp>
          <p:nvCxnSpPr>
            <p:cNvPr id="33" name="Connecteur en angle 15">
              <a:extLst>
                <a:ext uri="{FF2B5EF4-FFF2-40B4-BE49-F238E27FC236}">
                  <a16:creationId xmlns:a16="http://schemas.microsoft.com/office/drawing/2014/main" id="{AE84DC0B-C4BA-4A94-ABF6-F894E5838D84}"/>
                </a:ext>
              </a:extLst>
            </p:cNvPr>
            <p:cNvCxnSpPr>
              <a:cxnSpLocks/>
              <a:stCxn id="30" idx="2"/>
              <a:endCxn id="32" idx="3"/>
            </p:cNvCxnSpPr>
            <p:nvPr/>
          </p:nvCxnSpPr>
          <p:spPr>
            <a:xfrm rot="5400000">
              <a:off x="4412885" y="1749975"/>
              <a:ext cx="1209075" cy="2245505"/>
            </a:xfrm>
            <a:prstGeom prst="bent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e 33">
            <a:extLst>
              <a:ext uri="{FF2B5EF4-FFF2-40B4-BE49-F238E27FC236}">
                <a16:creationId xmlns:a16="http://schemas.microsoft.com/office/drawing/2014/main" id="{AD8C70DD-25E1-4A60-BA1F-2D0CB6CAF56E}"/>
              </a:ext>
            </a:extLst>
          </p:cNvPr>
          <p:cNvGrpSpPr/>
          <p:nvPr/>
        </p:nvGrpSpPr>
        <p:grpSpPr>
          <a:xfrm>
            <a:off x="464710" y="2251992"/>
            <a:ext cx="4094039" cy="1944989"/>
            <a:chOff x="663785" y="2635419"/>
            <a:chExt cx="5458720" cy="2593309"/>
          </a:xfrm>
          <a:scene3d>
            <a:camera prst="orthographicFront"/>
            <a:lightRig rig="threePt" dir="t"/>
          </a:scene3d>
        </p:grpSpPr>
        <p:sp>
          <p:nvSpPr>
            <p:cNvPr id="37" name="Rectangle 36">
              <a:extLst>
                <a:ext uri="{FF2B5EF4-FFF2-40B4-BE49-F238E27FC236}">
                  <a16:creationId xmlns:a16="http://schemas.microsoft.com/office/drawing/2014/main" id="{29755FB1-4DC2-4D2F-B6B1-A0CA39C15972}"/>
                </a:ext>
              </a:extLst>
            </p:cNvPr>
            <p:cNvSpPr/>
            <p:nvPr/>
          </p:nvSpPr>
          <p:spPr>
            <a:xfrm>
              <a:off x="663785" y="4198058"/>
              <a:ext cx="3230888" cy="1030670"/>
            </a:xfrm>
            <a:prstGeom prst="rect">
              <a:avLst/>
            </a:prstGeom>
            <a:solidFill>
              <a:srgbClr val="034566"/>
            </a:solidFill>
            <a:ln w="12700">
              <a:solidFill>
                <a:schemeClr val="tx1"/>
              </a:solidFill>
            </a:ln>
            <a:sp3d/>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6350" lvl="1"/>
              <a:r>
                <a:rPr lang="fr-FR" sz="1350" b="1" dirty="0"/>
                <a:t>Décision incertaine de débuter un traitement pharmacologique</a:t>
              </a:r>
            </a:p>
          </p:txBody>
        </p:sp>
        <p:cxnSp>
          <p:nvCxnSpPr>
            <p:cNvPr id="38" name="Connecteur en angle 16">
              <a:extLst>
                <a:ext uri="{FF2B5EF4-FFF2-40B4-BE49-F238E27FC236}">
                  <a16:creationId xmlns:a16="http://schemas.microsoft.com/office/drawing/2014/main" id="{503DD516-5859-4EC4-9C66-67C634A482C6}"/>
                </a:ext>
              </a:extLst>
            </p:cNvPr>
            <p:cNvCxnSpPr>
              <a:cxnSpLocks/>
              <a:stCxn id="30" idx="2"/>
              <a:endCxn id="37" idx="3"/>
            </p:cNvCxnSpPr>
            <p:nvPr/>
          </p:nvCxnSpPr>
          <p:spPr>
            <a:xfrm rot="5400000">
              <a:off x="3969598" y="2560492"/>
              <a:ext cx="2077979" cy="2227834"/>
            </a:xfrm>
            <a:prstGeom prst="bent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26651C6A-8D53-40BF-96DF-1CCADBD30E9C}"/>
              </a:ext>
            </a:extLst>
          </p:cNvPr>
          <p:cNvSpPr/>
          <p:nvPr/>
        </p:nvSpPr>
        <p:spPr>
          <a:xfrm>
            <a:off x="6263186" y="2229069"/>
            <a:ext cx="2239435" cy="739776"/>
          </a:xfrm>
          <a:prstGeom prst="rect">
            <a:avLst/>
          </a:prstGeom>
          <a:solidFill>
            <a:srgbClr val="9A417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6350" lvl="1"/>
            <a:r>
              <a:rPr lang="fr-FR" sz="1350" b="1" dirty="0"/>
              <a:t>Patients à haut risque ou porteur de MVAS</a:t>
            </a:r>
          </a:p>
        </p:txBody>
      </p:sp>
      <p:grpSp>
        <p:nvGrpSpPr>
          <p:cNvPr id="42" name="Groupe 41">
            <a:extLst>
              <a:ext uri="{FF2B5EF4-FFF2-40B4-BE49-F238E27FC236}">
                <a16:creationId xmlns:a16="http://schemas.microsoft.com/office/drawing/2014/main" id="{3CB2CCB7-BA96-42F1-90D6-824C1F3C59AB}"/>
              </a:ext>
            </a:extLst>
          </p:cNvPr>
          <p:cNvGrpSpPr/>
          <p:nvPr/>
        </p:nvGrpSpPr>
        <p:grpSpPr>
          <a:xfrm>
            <a:off x="4572000" y="1976563"/>
            <a:ext cx="3930625" cy="1865137"/>
            <a:chOff x="6095996" y="2635424"/>
            <a:chExt cx="5240831" cy="2486853"/>
          </a:xfrm>
          <a:solidFill>
            <a:srgbClr val="9A4171"/>
          </a:solidFill>
          <a:scene3d>
            <a:camera prst="orthographicFront"/>
            <a:lightRig rig="threePt" dir="t"/>
          </a:scene3d>
        </p:grpSpPr>
        <p:sp>
          <p:nvSpPr>
            <p:cNvPr id="43" name="Rectangle 42">
              <a:extLst>
                <a:ext uri="{FF2B5EF4-FFF2-40B4-BE49-F238E27FC236}">
                  <a16:creationId xmlns:a16="http://schemas.microsoft.com/office/drawing/2014/main" id="{BB859ECA-66D0-422B-B42E-0BDB7BDAF14C}"/>
                </a:ext>
              </a:extLst>
            </p:cNvPr>
            <p:cNvSpPr/>
            <p:nvPr/>
          </p:nvSpPr>
          <p:spPr>
            <a:xfrm>
              <a:off x="8350914" y="4091603"/>
              <a:ext cx="2985913" cy="1030674"/>
            </a:xfrm>
            <a:prstGeom prst="rect">
              <a:avLst/>
            </a:prstGeom>
            <a:grpFill/>
            <a:ln w="12700">
              <a:solidFill>
                <a:schemeClr val="tx1"/>
              </a:solidFill>
            </a:ln>
            <a:sp3d/>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6350" lvl="1"/>
              <a:r>
                <a:rPr lang="fr-FR" sz="1350" b="1" dirty="0"/>
                <a:t>Patients traités par statine</a:t>
              </a:r>
            </a:p>
          </p:txBody>
        </p:sp>
        <p:cxnSp>
          <p:nvCxnSpPr>
            <p:cNvPr id="44" name="Connecteur en angle 22">
              <a:extLst>
                <a:ext uri="{FF2B5EF4-FFF2-40B4-BE49-F238E27FC236}">
                  <a16:creationId xmlns:a16="http://schemas.microsoft.com/office/drawing/2014/main" id="{C53865E3-5BB7-4FAF-A2C9-E88CD8236897}"/>
                </a:ext>
              </a:extLst>
            </p:cNvPr>
            <p:cNvCxnSpPr>
              <a:cxnSpLocks/>
              <a:stCxn id="30" idx="2"/>
              <a:endCxn id="43" idx="1"/>
            </p:cNvCxnSpPr>
            <p:nvPr/>
          </p:nvCxnSpPr>
          <p:spPr>
            <a:xfrm rot="16200000" flipH="1">
              <a:off x="6237697" y="2493723"/>
              <a:ext cx="1971515" cy="2254918"/>
            </a:xfrm>
            <a:prstGeom prst="bentConnector2">
              <a:avLst/>
            </a:prstGeom>
            <a:grpFill/>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e 44">
            <a:extLst>
              <a:ext uri="{FF2B5EF4-FFF2-40B4-BE49-F238E27FC236}">
                <a16:creationId xmlns:a16="http://schemas.microsoft.com/office/drawing/2014/main" id="{A6B1BEA3-AB10-4FD9-9B58-2C1A9BF72759}"/>
              </a:ext>
            </a:extLst>
          </p:cNvPr>
          <p:cNvGrpSpPr/>
          <p:nvPr/>
        </p:nvGrpSpPr>
        <p:grpSpPr>
          <a:xfrm>
            <a:off x="4572000" y="1976566"/>
            <a:ext cx="3930623" cy="2751006"/>
            <a:chOff x="6095998" y="2209314"/>
            <a:chExt cx="5240829" cy="3668016"/>
          </a:xfrm>
          <a:scene3d>
            <a:camera prst="orthographicFront"/>
            <a:lightRig rig="threePt" dir="t"/>
          </a:scene3d>
        </p:grpSpPr>
        <p:sp>
          <p:nvSpPr>
            <p:cNvPr id="46" name="Rectangle 45">
              <a:extLst>
                <a:ext uri="{FF2B5EF4-FFF2-40B4-BE49-F238E27FC236}">
                  <a16:creationId xmlns:a16="http://schemas.microsoft.com/office/drawing/2014/main" id="{FC8A3E17-50D6-429D-AD08-E5CC99367F27}"/>
                </a:ext>
              </a:extLst>
            </p:cNvPr>
            <p:cNvSpPr/>
            <p:nvPr/>
          </p:nvSpPr>
          <p:spPr>
            <a:xfrm>
              <a:off x="8350914" y="4846657"/>
              <a:ext cx="2985913" cy="1030673"/>
            </a:xfrm>
            <a:prstGeom prst="rect">
              <a:avLst/>
            </a:prstGeom>
            <a:solidFill>
              <a:srgbClr val="9A4171"/>
            </a:solidFill>
            <a:ln w="12700">
              <a:solidFill>
                <a:schemeClr val="tx1"/>
              </a:solidFill>
            </a:ln>
            <a:sp3d/>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6350" lvl="1"/>
              <a:r>
                <a:rPr lang="fr-FR" sz="1350" b="1" dirty="0"/>
                <a:t>Adultes asymptomatiques à faible risque</a:t>
              </a:r>
            </a:p>
          </p:txBody>
        </p:sp>
        <p:cxnSp>
          <p:nvCxnSpPr>
            <p:cNvPr id="47" name="Connecteur en angle 25">
              <a:extLst>
                <a:ext uri="{FF2B5EF4-FFF2-40B4-BE49-F238E27FC236}">
                  <a16:creationId xmlns:a16="http://schemas.microsoft.com/office/drawing/2014/main" id="{45494CA3-9B17-44FE-80E6-B75375086B30}"/>
                </a:ext>
              </a:extLst>
            </p:cNvPr>
            <p:cNvCxnSpPr>
              <a:cxnSpLocks/>
              <a:stCxn id="30" idx="2"/>
              <a:endCxn id="46" idx="1"/>
            </p:cNvCxnSpPr>
            <p:nvPr/>
          </p:nvCxnSpPr>
          <p:spPr>
            <a:xfrm rot="16200000" flipH="1">
              <a:off x="5647116" y="2658196"/>
              <a:ext cx="3152680" cy="2254916"/>
            </a:xfrm>
            <a:prstGeom prst="bent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8" name="Connecteur en angle 24">
            <a:extLst>
              <a:ext uri="{FF2B5EF4-FFF2-40B4-BE49-F238E27FC236}">
                <a16:creationId xmlns:a16="http://schemas.microsoft.com/office/drawing/2014/main" id="{C95132D8-BECF-4158-9E32-074F637BA32C}"/>
              </a:ext>
            </a:extLst>
          </p:cNvPr>
          <p:cNvCxnSpPr>
            <a:cxnSpLocks/>
            <a:stCxn id="30" idx="2"/>
          </p:cNvCxnSpPr>
          <p:nvPr/>
        </p:nvCxnSpPr>
        <p:spPr>
          <a:xfrm rot="16200000" flipH="1">
            <a:off x="5098870" y="1449695"/>
            <a:ext cx="622392" cy="1676132"/>
          </a:xfrm>
          <a:prstGeom prst="bent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3">
            <a:extLst>
              <a:ext uri="{FF2B5EF4-FFF2-40B4-BE49-F238E27FC236}">
                <a16:creationId xmlns:a16="http://schemas.microsoft.com/office/drawing/2014/main" id="{DFBB8885-23C0-4A06-8FB5-C28561ED3F3B}"/>
              </a:ext>
            </a:extLst>
          </p:cNvPr>
          <p:cNvGrpSpPr/>
          <p:nvPr/>
        </p:nvGrpSpPr>
        <p:grpSpPr>
          <a:xfrm>
            <a:off x="3659223" y="2194518"/>
            <a:ext cx="1791895" cy="279482"/>
            <a:chOff x="1643023" y="1674320"/>
            <a:chExt cx="1791895" cy="279482"/>
          </a:xfrm>
        </p:grpSpPr>
        <p:sp>
          <p:nvSpPr>
            <p:cNvPr id="50" name="Ellipse 39">
              <a:extLst>
                <a:ext uri="{FF2B5EF4-FFF2-40B4-BE49-F238E27FC236}">
                  <a16:creationId xmlns:a16="http://schemas.microsoft.com/office/drawing/2014/main" id="{865B97E1-8452-49EE-B384-83F89542E441}"/>
                </a:ext>
              </a:extLst>
            </p:cNvPr>
            <p:cNvSpPr/>
            <p:nvPr/>
          </p:nvSpPr>
          <p:spPr>
            <a:xfrm>
              <a:off x="2723021" y="1674320"/>
              <a:ext cx="711897" cy="279482"/>
            </a:xfrm>
            <a:prstGeom prst="ellipse">
              <a:avLst/>
            </a:prstGeom>
            <a:solidFill>
              <a:srgbClr val="CD0039"/>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chemeClr val="bg1"/>
                  </a:solidFill>
                </a:rPr>
                <a:t>NON</a:t>
              </a:r>
              <a:endParaRPr lang="fr-FR" sz="1000" b="1" dirty="0">
                <a:solidFill>
                  <a:schemeClr val="bg1"/>
                </a:solidFill>
              </a:endParaRPr>
            </a:p>
          </p:txBody>
        </p:sp>
        <p:sp>
          <p:nvSpPr>
            <p:cNvPr id="51" name="Ellipse 39">
              <a:extLst>
                <a:ext uri="{FF2B5EF4-FFF2-40B4-BE49-F238E27FC236}">
                  <a16:creationId xmlns:a16="http://schemas.microsoft.com/office/drawing/2014/main" id="{5222868C-F11E-4980-BEA8-CA90A761DD8F}"/>
                </a:ext>
              </a:extLst>
            </p:cNvPr>
            <p:cNvSpPr/>
            <p:nvPr/>
          </p:nvSpPr>
          <p:spPr>
            <a:xfrm>
              <a:off x="1643023" y="1674320"/>
              <a:ext cx="701225" cy="279482"/>
            </a:xfrm>
            <a:prstGeom prst="ellipse">
              <a:avLst/>
            </a:prstGeom>
            <a:solidFill>
              <a:srgbClr val="007F5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chemeClr val="bg1"/>
                  </a:solidFill>
                </a:rPr>
                <a:t>OUI</a:t>
              </a:r>
              <a:endParaRPr lang="fr-FR" sz="1000" b="1" dirty="0">
                <a:solidFill>
                  <a:schemeClr val="bg1"/>
                </a:solidFill>
              </a:endParaRPr>
            </a:p>
          </p:txBody>
        </p:sp>
      </p:grpSp>
      <p:sp>
        <p:nvSpPr>
          <p:cNvPr id="22" name="TextBox 21">
            <a:extLst>
              <a:ext uri="{FF2B5EF4-FFF2-40B4-BE49-F238E27FC236}">
                <a16:creationId xmlns:a16="http://schemas.microsoft.com/office/drawing/2014/main" id="{8C63F197-C28D-4148-92B8-88FFBC704F12}"/>
              </a:ext>
            </a:extLst>
          </p:cNvPr>
          <p:cNvSpPr txBox="1"/>
          <p:nvPr/>
        </p:nvSpPr>
        <p:spPr>
          <a:xfrm>
            <a:off x="641716" y="4978906"/>
            <a:ext cx="7607762" cy="207749"/>
          </a:xfrm>
          <a:prstGeom prst="rect">
            <a:avLst/>
          </a:prstGeom>
          <a:noFill/>
        </p:spPr>
        <p:txBody>
          <a:bodyPr wrap="square" rtlCol="0">
            <a:spAutoFit/>
          </a:bodyPr>
          <a:lstStyle/>
          <a:p>
            <a:r>
              <a:rPr lang="en-CA" sz="750" dirty="0">
                <a:latin typeface="Calibri" panose="020F0502020204030204" pitchFamily="34" charset="0"/>
                <a:ea typeface="Calibri" panose="020F0502020204030204" pitchFamily="34" charset="0"/>
              </a:rPr>
              <a:t>Pearson GJ, et al. 2021 CCS Guidelines for the Management of Dyslipidemia for the Prevention of Cardiovascular Disease in the Adult. </a:t>
            </a:r>
            <a:r>
              <a:rPr lang="en-CA" sz="750" i="1" dirty="0">
                <a:latin typeface="Calibri" panose="020F0502020204030204" pitchFamily="34" charset="0"/>
                <a:ea typeface="Calibri" panose="020F0502020204030204" pitchFamily="34" charset="0"/>
              </a:rPr>
              <a:t>CJC</a:t>
            </a:r>
            <a:r>
              <a:rPr lang="en-CA" sz="750" dirty="0">
                <a:latin typeface="Calibri" panose="020F0502020204030204" pitchFamily="34" charset="0"/>
                <a:ea typeface="Calibri" panose="020F0502020204030204" pitchFamily="34" charset="0"/>
              </a:rPr>
              <a:t>. 2021;0(0). doi:</a:t>
            </a:r>
            <a:r>
              <a:rPr lang="en-CA" sz="750" u="sng" dirty="0">
                <a:solidFill>
                  <a:srgbClr val="0563C1"/>
                </a:solidFill>
                <a:latin typeface="Calibri" panose="020F0502020204030204" pitchFamily="34" charset="0"/>
                <a:ea typeface="Calibri" panose="020F0502020204030204" pitchFamily="34" charset="0"/>
                <a:hlinkClick r:id="rId3"/>
              </a:rPr>
              <a:t>10.1016/j.cjca.2021.03.016</a:t>
            </a:r>
            <a:endParaRPr lang="en-CA" sz="75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2757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down)">
                                      <p:cBhvr>
                                        <p:cTn id="8" dur="500"/>
                                        <p:tgtEl>
                                          <p:spTgt spid="4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p:tgtEl>
                                          <p:spTgt spid="42"/>
                                        </p:tgtEl>
                                        <p:attrNameLst>
                                          <p:attrName>ppt_x</p:attrName>
                                        </p:attrNameLst>
                                      </p:cBhvr>
                                      <p:tavLst>
                                        <p:tav tm="0">
                                          <p:val>
                                            <p:strVal val="#ppt_x-#ppt_w*1.125000"/>
                                          </p:val>
                                        </p:tav>
                                        <p:tav tm="100000">
                                          <p:val>
                                            <p:strVal val="#ppt_x"/>
                                          </p:val>
                                        </p:tav>
                                      </p:tavLst>
                                    </p:anim>
                                    <p:animEffect transition="in" filter="wipe(righ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p:tgtEl>
                                          <p:spTgt spid="31"/>
                                        </p:tgtEl>
                                        <p:attrNameLst>
                                          <p:attrName>ppt_x</p:attrName>
                                        </p:attrNameLst>
                                      </p:cBhvr>
                                      <p:tavLst>
                                        <p:tav tm="0">
                                          <p:val>
                                            <p:strVal val="#ppt_x+#ppt_w*1.125000"/>
                                          </p:val>
                                        </p:tav>
                                        <p:tav tm="100000">
                                          <p:val>
                                            <p:strVal val="#ppt_x"/>
                                          </p:val>
                                        </p:tav>
                                      </p:tavLst>
                                    </p:anim>
                                    <p:animEffect transition="in" filter="wipe(left)">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2"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p:tgtEl>
                                          <p:spTgt spid="34"/>
                                        </p:tgtEl>
                                        <p:attrNameLst>
                                          <p:attrName>ppt_x</p:attrName>
                                        </p:attrNameLst>
                                      </p:cBhvr>
                                      <p:tavLst>
                                        <p:tav tm="0">
                                          <p:val>
                                            <p:strVal val="#ppt_x+#ppt_w*1.125000"/>
                                          </p:val>
                                        </p:tav>
                                        <p:tav tm="100000">
                                          <p:val>
                                            <p:strVal val="#ppt_x"/>
                                          </p:val>
                                        </p:tav>
                                      </p:tavLst>
                                    </p:anim>
                                    <p:animEffect transition="in" filter="wipe(left)">
                                      <p:cBhvr>
                                        <p:cTn id="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CAA4-8BA9-5947-876E-F83CAB3B18F8}"/>
              </a:ext>
            </a:extLst>
          </p:cNvPr>
          <p:cNvSpPr>
            <a:spLocks noGrp="1"/>
          </p:cNvSpPr>
          <p:nvPr>
            <p:ph type="title"/>
          </p:nvPr>
        </p:nvSpPr>
        <p:spPr/>
        <p:txBody>
          <a:bodyPr>
            <a:noAutofit/>
          </a:bodyPr>
          <a:lstStyle/>
          <a:p>
            <a:r>
              <a:rPr lang="fr-CA" dirty="0"/>
              <a:t>Score calcique (interprétation)</a:t>
            </a:r>
          </a:p>
        </p:txBody>
      </p:sp>
      <p:sp>
        <p:nvSpPr>
          <p:cNvPr id="3" name="TextBox 2">
            <a:extLst>
              <a:ext uri="{FF2B5EF4-FFF2-40B4-BE49-F238E27FC236}">
                <a16:creationId xmlns:a16="http://schemas.microsoft.com/office/drawing/2014/main" id="{5AE2C58E-4E7E-0647-8C2D-06FF03915586}"/>
              </a:ext>
            </a:extLst>
          </p:cNvPr>
          <p:cNvSpPr txBox="1"/>
          <p:nvPr/>
        </p:nvSpPr>
        <p:spPr>
          <a:xfrm>
            <a:off x="355276" y="1375044"/>
            <a:ext cx="7029814" cy="2708434"/>
          </a:xfrm>
          <a:prstGeom prst="rect">
            <a:avLst/>
          </a:prstGeom>
          <a:noFill/>
        </p:spPr>
        <p:txBody>
          <a:bodyPr wrap="square" lIns="0" rtlCol="0">
            <a:spAutoFit/>
          </a:bodyPr>
          <a:lstStyle/>
          <a:p>
            <a:pPr marL="342900" indent="-342900">
              <a:spcBef>
                <a:spcPts val="3000"/>
              </a:spcBef>
              <a:buBlip>
                <a:blip r:embed="rId3"/>
              </a:buBlip>
              <a:defRPr/>
            </a:pPr>
            <a:r>
              <a:rPr lang="fr-CA" sz="2400" b="1" dirty="0">
                <a:solidFill>
                  <a:schemeClr val="tx2"/>
                </a:solidFill>
              </a:rPr>
              <a:t>Faible risque CAC&lt; 100</a:t>
            </a:r>
          </a:p>
          <a:p>
            <a:pPr marL="342900" indent="-342900">
              <a:spcBef>
                <a:spcPts val="3000"/>
              </a:spcBef>
              <a:buBlip>
                <a:blip r:embed="rId3"/>
              </a:buBlip>
              <a:defRPr/>
            </a:pPr>
            <a:r>
              <a:rPr lang="fr-CA" sz="2400" b="1" dirty="0">
                <a:solidFill>
                  <a:schemeClr val="tx2"/>
                </a:solidFill>
              </a:rPr>
              <a:t>La présence d’un CAC élevé est utile pour stratifier à la hausse un patient à risque intermédiaire</a:t>
            </a:r>
          </a:p>
          <a:p>
            <a:pPr marL="342900" indent="-342900">
              <a:spcBef>
                <a:spcPts val="3000"/>
              </a:spcBef>
              <a:buBlip>
                <a:blip r:embed="rId3"/>
              </a:buBlip>
              <a:defRPr/>
            </a:pPr>
            <a:r>
              <a:rPr lang="fr-CA" sz="2400" b="1" dirty="0">
                <a:solidFill>
                  <a:schemeClr val="tx2"/>
                </a:solidFill>
              </a:rPr>
              <a:t>Un score calcique à 0 peut être un indicateur d’un faible risque d’évènement</a:t>
            </a:r>
          </a:p>
        </p:txBody>
      </p:sp>
      <p:sp>
        <p:nvSpPr>
          <p:cNvPr id="6" name="Speech Bubble: Oval 5">
            <a:extLst>
              <a:ext uri="{FF2B5EF4-FFF2-40B4-BE49-F238E27FC236}">
                <a16:creationId xmlns:a16="http://schemas.microsoft.com/office/drawing/2014/main" id="{80F79C41-26A0-4914-BA83-B3643DE2A430}"/>
              </a:ext>
            </a:extLst>
          </p:cNvPr>
          <p:cNvSpPr/>
          <p:nvPr/>
        </p:nvSpPr>
        <p:spPr>
          <a:xfrm>
            <a:off x="7957750" y="49713"/>
            <a:ext cx="1089929" cy="879551"/>
          </a:xfrm>
          <a:prstGeom prst="wedgeEllipse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731B815F-BBB4-4333-8074-85F03B3A92F3}"/>
              </a:ext>
            </a:extLst>
          </p:cNvPr>
          <p:cNvSpPr txBox="1"/>
          <p:nvPr/>
        </p:nvSpPr>
        <p:spPr>
          <a:xfrm>
            <a:off x="8044246" y="139867"/>
            <a:ext cx="1003433" cy="646331"/>
          </a:xfrm>
          <a:prstGeom prst="rect">
            <a:avLst/>
          </a:prstGeom>
          <a:noFill/>
        </p:spPr>
        <p:txBody>
          <a:bodyPr wrap="square" rtlCol="0">
            <a:spAutoFit/>
          </a:bodyPr>
          <a:lstStyle/>
          <a:p>
            <a:pPr algn="ctr"/>
            <a:r>
              <a:rPr lang="fr-CA" sz="3600" dirty="0">
                <a:solidFill>
                  <a:schemeClr val="bg1"/>
                </a:solidFill>
                <a:latin typeface="AR JULIAN" panose="02000000000000000000" pitchFamily="2" charset="0"/>
              </a:rPr>
              <a:t>D</a:t>
            </a:r>
            <a:endParaRPr lang="en-CA" sz="3600" dirty="0">
              <a:solidFill>
                <a:schemeClr val="bg1"/>
              </a:solidFill>
              <a:latin typeface="AR JULIAN" panose="02000000000000000000" pitchFamily="2" charset="0"/>
            </a:endParaRPr>
          </a:p>
        </p:txBody>
      </p:sp>
      <p:sp>
        <p:nvSpPr>
          <p:cNvPr id="8" name="TextBox 7">
            <a:extLst>
              <a:ext uri="{FF2B5EF4-FFF2-40B4-BE49-F238E27FC236}">
                <a16:creationId xmlns:a16="http://schemas.microsoft.com/office/drawing/2014/main" id="{55BD66D2-81AC-8C43-AC9F-A0107874E0B6}"/>
              </a:ext>
            </a:extLst>
          </p:cNvPr>
          <p:cNvSpPr txBox="1"/>
          <p:nvPr/>
        </p:nvSpPr>
        <p:spPr>
          <a:xfrm>
            <a:off x="641716" y="4978906"/>
            <a:ext cx="7607762" cy="207749"/>
          </a:xfrm>
          <a:prstGeom prst="rect">
            <a:avLst/>
          </a:prstGeom>
          <a:noFill/>
        </p:spPr>
        <p:txBody>
          <a:bodyPr wrap="square" rtlCol="0">
            <a:spAutoFit/>
          </a:bodyPr>
          <a:lstStyle/>
          <a:p>
            <a:r>
              <a:rPr lang="en-CA" sz="750" dirty="0">
                <a:latin typeface="Calibri" panose="020F0502020204030204" pitchFamily="34" charset="0"/>
                <a:ea typeface="Calibri" panose="020F0502020204030204" pitchFamily="34" charset="0"/>
              </a:rPr>
              <a:t>Pearson GJ, et al. 2021 CCS Guidelines for the Management of Dyslipidemia for the Prevention of Cardiovascular Disease in the Adult. </a:t>
            </a:r>
            <a:r>
              <a:rPr lang="en-CA" sz="750" i="1" dirty="0">
                <a:latin typeface="Calibri" panose="020F0502020204030204" pitchFamily="34" charset="0"/>
                <a:ea typeface="Calibri" panose="020F0502020204030204" pitchFamily="34" charset="0"/>
              </a:rPr>
              <a:t>CJC</a:t>
            </a:r>
            <a:r>
              <a:rPr lang="en-CA" sz="750" dirty="0">
                <a:latin typeface="Calibri" panose="020F0502020204030204" pitchFamily="34" charset="0"/>
                <a:ea typeface="Calibri" panose="020F0502020204030204" pitchFamily="34" charset="0"/>
              </a:rPr>
              <a:t>. 2021;0(0). doi:</a:t>
            </a:r>
            <a:r>
              <a:rPr lang="en-CA" sz="750" u="sng" dirty="0">
                <a:solidFill>
                  <a:srgbClr val="0563C1"/>
                </a:solidFill>
                <a:latin typeface="Calibri" panose="020F0502020204030204" pitchFamily="34" charset="0"/>
                <a:ea typeface="Calibri" panose="020F0502020204030204" pitchFamily="34" charset="0"/>
                <a:hlinkClick r:id="rId4"/>
              </a:rPr>
              <a:t>10.1016/j.cjca.2021.03.016</a:t>
            </a:r>
            <a:endParaRPr lang="en-CA" sz="75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94687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D860-65C9-4D7A-8870-6E737A6998C3}"/>
              </a:ext>
            </a:extLst>
          </p:cNvPr>
          <p:cNvSpPr>
            <a:spLocks noGrp="1"/>
          </p:cNvSpPr>
          <p:nvPr>
            <p:ph type="title"/>
          </p:nvPr>
        </p:nvSpPr>
        <p:spPr>
          <a:xfrm>
            <a:off x="436728" y="240186"/>
            <a:ext cx="7989722" cy="598998"/>
          </a:xfrm>
        </p:spPr>
        <p:txBody>
          <a:bodyPr/>
          <a:lstStyle/>
          <a:p>
            <a:r>
              <a:rPr lang="fr-FR" b="1" dirty="0"/>
              <a:t>Modification des habitudes de vie</a:t>
            </a:r>
            <a:endParaRPr lang="en-CA" dirty="0"/>
          </a:p>
        </p:txBody>
      </p:sp>
      <p:sp>
        <p:nvSpPr>
          <p:cNvPr id="4" name="TextBox 3">
            <a:extLst>
              <a:ext uri="{FF2B5EF4-FFF2-40B4-BE49-F238E27FC236}">
                <a16:creationId xmlns:a16="http://schemas.microsoft.com/office/drawing/2014/main" id="{22648163-E0C7-432F-8489-D2C7C83DCE64}"/>
              </a:ext>
            </a:extLst>
          </p:cNvPr>
          <p:cNvSpPr txBox="1"/>
          <p:nvPr/>
        </p:nvSpPr>
        <p:spPr>
          <a:xfrm>
            <a:off x="436728" y="4837043"/>
            <a:ext cx="7242156" cy="216982"/>
          </a:xfrm>
          <a:prstGeom prst="rect">
            <a:avLst/>
          </a:prstGeom>
          <a:noFill/>
        </p:spPr>
        <p:txBody>
          <a:bodyPr vert="horz" wrap="square" lIns="0" tIns="45720" rIns="91440" bIns="45720" rtlCol="0" anchor="ctr" anchorCtr="0">
            <a:spAutoFit/>
          </a:bodyPr>
          <a:lstStyle>
            <a:defPPr>
              <a:defRPr lang="en-US"/>
            </a:defPPr>
            <a:lvl1pPr indent="0">
              <a:lnSpc>
                <a:spcPct val="90000"/>
              </a:lnSpc>
              <a:spcBef>
                <a:spcPts val="0"/>
              </a:spcBef>
              <a:spcAft>
                <a:spcPts val="0"/>
              </a:spcAft>
              <a:buClr>
                <a:schemeClr val="accent5"/>
              </a:buClr>
              <a:buSzPct val="100000"/>
              <a:buFontTx/>
              <a:buNone/>
              <a:tabLst/>
              <a:defRPr sz="1000" b="1">
                <a:solidFill>
                  <a:srgbClr val="0000FF"/>
                </a:solidFill>
              </a:defRPr>
            </a:lvl1pPr>
            <a:lvl2pPr marL="342892" indent="0" defTabSz="685800">
              <a:lnSpc>
                <a:spcPct val="90000"/>
              </a:lnSpc>
              <a:spcBef>
                <a:spcPts val="375"/>
              </a:spcBef>
              <a:buClr>
                <a:schemeClr val="accent3"/>
              </a:buClr>
              <a:buFont typeface="Arial" panose="020B0604020202020204" pitchFamily="34" charset="0"/>
              <a:buNone/>
              <a:defRPr>
                <a:cs typeface="Arial" panose="020B0604020202020204" pitchFamily="34" charset="0"/>
              </a:defRPr>
            </a:lvl2pPr>
            <a:lvl3pPr marL="685783" indent="0" defTabSz="685800">
              <a:lnSpc>
                <a:spcPct val="90000"/>
              </a:lnSpc>
              <a:spcBef>
                <a:spcPts val="375"/>
              </a:spcBef>
              <a:buClr>
                <a:schemeClr val="accent3"/>
              </a:buClr>
              <a:buFont typeface="Arial" panose="020B0604020202020204" pitchFamily="34" charset="0"/>
              <a:buNone/>
              <a:defRPr sz="1500">
                <a:cs typeface="Arial" panose="020B0604020202020204" pitchFamily="34" charset="0"/>
              </a:defRPr>
            </a:lvl3pPr>
            <a:lvl4pPr marL="1028675" indent="0" defTabSz="685800">
              <a:lnSpc>
                <a:spcPct val="90000"/>
              </a:lnSpc>
              <a:spcBef>
                <a:spcPts val="375"/>
              </a:spcBef>
              <a:buClr>
                <a:schemeClr val="accent3"/>
              </a:buClr>
              <a:buFont typeface="Arial" panose="020B0604020202020204" pitchFamily="34" charset="0"/>
              <a:buNone/>
              <a:defRPr sz="1350">
                <a:cs typeface="Arial" panose="020B0604020202020204" pitchFamily="34" charset="0"/>
              </a:defRPr>
            </a:lvl4pPr>
            <a:lvl5pPr marL="1371566" indent="0" defTabSz="685800">
              <a:lnSpc>
                <a:spcPct val="90000"/>
              </a:lnSpc>
              <a:spcBef>
                <a:spcPts val="375"/>
              </a:spcBef>
              <a:buClr>
                <a:schemeClr val="accent3"/>
              </a:buClr>
              <a:buFont typeface="Arial" panose="020B0604020202020204" pitchFamily="34" charset="0"/>
              <a:buNone/>
              <a:defRPr sz="135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defTabSz="457189">
              <a:buClr>
                <a:srgbClr val="9E1F63"/>
              </a:buClr>
            </a:pPr>
            <a:r>
              <a:rPr lang="fr-CA" sz="900" b="0" dirty="0">
                <a:solidFill>
                  <a:schemeClr val="tx1"/>
                </a:solidFill>
                <a:latin typeface="Calibri" panose="020F0502020204030204"/>
              </a:rPr>
              <a:t>Fondation canadienne des maladies du cœur: </a:t>
            </a:r>
            <a:r>
              <a:rPr lang="fr-CA" sz="900" b="0" dirty="0">
                <a:solidFill>
                  <a:schemeClr val="tx1"/>
                </a:solidFill>
                <a:latin typeface="Calibri" panose="020F0502020204030204"/>
                <a:hlinkClick r:id="" action="ppaction://noaction">
                  <a:extLst>
                    <a:ext uri="{A12FA001-AC4F-418D-AE19-62706E023703}">
                      <ahyp:hlinkClr xmlns:ahyp="http://schemas.microsoft.com/office/drawing/2018/hyperlinkcolor" val="tx"/>
                    </a:ext>
                  </a:extLst>
                </a:hlinkClick>
              </a:rPr>
              <a:t>https://www.coeuretavc.ca/vivez-sainement/saine-alimentation</a:t>
            </a:r>
            <a:endParaRPr lang="en-CA" sz="900" b="0" dirty="0">
              <a:solidFill>
                <a:schemeClr val="tx1"/>
              </a:solidFill>
              <a:latin typeface="Calibri" panose="020F0502020204030204"/>
            </a:endParaRPr>
          </a:p>
        </p:txBody>
      </p:sp>
      <p:sp>
        <p:nvSpPr>
          <p:cNvPr id="3" name="Content Placeholder 2">
            <a:extLst>
              <a:ext uri="{FF2B5EF4-FFF2-40B4-BE49-F238E27FC236}">
                <a16:creationId xmlns:a16="http://schemas.microsoft.com/office/drawing/2014/main" id="{55FF0813-CFE9-42A0-83C5-2183E9F770D5}"/>
              </a:ext>
            </a:extLst>
          </p:cNvPr>
          <p:cNvSpPr>
            <a:spLocks noGrp="1"/>
          </p:cNvSpPr>
          <p:nvPr>
            <p:ph idx="1"/>
          </p:nvPr>
        </p:nvSpPr>
        <p:spPr>
          <a:xfrm>
            <a:off x="436728" y="1152888"/>
            <a:ext cx="8643206" cy="3684155"/>
          </a:xfrm>
        </p:spPr>
        <p:txBody>
          <a:bodyPr lIns="0" rIns="0">
            <a:normAutofit/>
          </a:bodyPr>
          <a:lstStyle/>
          <a:p>
            <a:pPr>
              <a:lnSpc>
                <a:spcPct val="100000"/>
              </a:lnSpc>
              <a:spcBef>
                <a:spcPts val="900"/>
              </a:spcBef>
            </a:pPr>
            <a:r>
              <a:rPr lang="fr-CA" altLang="en-US" sz="1600" dirty="0">
                <a:solidFill>
                  <a:srgbClr val="44546A"/>
                </a:solidFill>
              </a:rPr>
              <a:t>C</a:t>
            </a:r>
            <a:r>
              <a:rPr lang="fr-CA" altLang="en-US" sz="1600" dirty="0">
                <a:solidFill>
                  <a:schemeClr val="tx2"/>
                </a:solidFill>
              </a:rPr>
              <a:t>onsommation modérée d’alcool</a:t>
            </a:r>
          </a:p>
          <a:p>
            <a:pPr lvl="1">
              <a:lnSpc>
                <a:spcPct val="100000"/>
              </a:lnSpc>
              <a:spcBef>
                <a:spcPts val="0"/>
              </a:spcBef>
              <a:buClr>
                <a:schemeClr val="accent1"/>
              </a:buClr>
              <a:buFont typeface="Wingdings" pitchFamily="2" charset="2"/>
              <a:buChar char="§"/>
              <a:tabLst>
                <a:tab pos="1136621" algn="l"/>
              </a:tabLst>
            </a:pPr>
            <a:r>
              <a:rPr lang="en-CA" altLang="en-US" sz="1400" b="1" dirty="0">
                <a:solidFill>
                  <a:schemeClr val="tx2"/>
                </a:solidFill>
              </a:rPr>
              <a:t>Hommes :</a:t>
            </a:r>
            <a:r>
              <a:rPr lang="en-CA" altLang="en-US" sz="1400" dirty="0">
                <a:solidFill>
                  <a:schemeClr val="tx2"/>
                </a:solidFill>
              </a:rPr>
              <a:t>	&lt;2 </a:t>
            </a:r>
            <a:r>
              <a:rPr lang="en-CA" altLang="en-US" sz="1400" dirty="0" err="1">
                <a:solidFill>
                  <a:schemeClr val="tx2"/>
                </a:solidFill>
              </a:rPr>
              <a:t>consommations</a:t>
            </a:r>
            <a:r>
              <a:rPr lang="en-CA" altLang="en-US" sz="1400" dirty="0">
                <a:solidFill>
                  <a:schemeClr val="tx2"/>
                </a:solidFill>
              </a:rPr>
              <a:t> par jour (&lt;14/</a:t>
            </a:r>
            <a:r>
              <a:rPr lang="en-CA" altLang="en-US" sz="1400" dirty="0" err="1">
                <a:solidFill>
                  <a:schemeClr val="tx2"/>
                </a:solidFill>
              </a:rPr>
              <a:t>semaine</a:t>
            </a:r>
            <a:r>
              <a:rPr lang="en-CA" altLang="en-US" sz="1400" dirty="0">
                <a:solidFill>
                  <a:schemeClr val="tx2"/>
                </a:solidFill>
              </a:rPr>
              <a:t>)</a:t>
            </a:r>
          </a:p>
          <a:p>
            <a:pPr lvl="1">
              <a:lnSpc>
                <a:spcPct val="100000"/>
              </a:lnSpc>
              <a:spcBef>
                <a:spcPts val="0"/>
              </a:spcBef>
              <a:buClr>
                <a:schemeClr val="accent1"/>
              </a:buClr>
              <a:buFont typeface="Wingdings" pitchFamily="2" charset="2"/>
              <a:buChar char="§"/>
              <a:tabLst>
                <a:tab pos="1136621" algn="l"/>
              </a:tabLst>
            </a:pPr>
            <a:r>
              <a:rPr lang="en-CA" altLang="en-US" sz="1400" b="1" dirty="0">
                <a:solidFill>
                  <a:schemeClr val="tx2"/>
                </a:solidFill>
              </a:rPr>
              <a:t>Femmes :</a:t>
            </a:r>
            <a:r>
              <a:rPr lang="en-CA" altLang="en-US" sz="1400" dirty="0">
                <a:solidFill>
                  <a:schemeClr val="tx2"/>
                </a:solidFill>
              </a:rPr>
              <a:t>	&lt;1,5 </a:t>
            </a:r>
            <a:r>
              <a:rPr lang="en-CA" altLang="en-US" sz="1400" dirty="0" err="1">
                <a:solidFill>
                  <a:schemeClr val="tx2"/>
                </a:solidFill>
              </a:rPr>
              <a:t>consommations</a:t>
            </a:r>
            <a:r>
              <a:rPr lang="en-CA" altLang="en-US" sz="1400" dirty="0">
                <a:solidFill>
                  <a:schemeClr val="tx2"/>
                </a:solidFill>
              </a:rPr>
              <a:t> par jour (&lt;9/</a:t>
            </a:r>
            <a:r>
              <a:rPr lang="en-CA" altLang="en-US" sz="1400" dirty="0" err="1">
                <a:solidFill>
                  <a:schemeClr val="tx2"/>
                </a:solidFill>
              </a:rPr>
              <a:t>semaine</a:t>
            </a:r>
            <a:r>
              <a:rPr lang="en-CA" altLang="en-US" sz="1400" dirty="0">
                <a:solidFill>
                  <a:schemeClr val="tx2"/>
                </a:solidFill>
              </a:rPr>
              <a:t>)</a:t>
            </a:r>
          </a:p>
          <a:p>
            <a:pPr lvl="2">
              <a:lnSpc>
                <a:spcPct val="100000"/>
              </a:lnSpc>
              <a:spcBef>
                <a:spcPts val="0"/>
              </a:spcBef>
              <a:buFont typeface="Wingdings" pitchFamily="2" charset="2"/>
              <a:buChar char="§"/>
              <a:tabLst>
                <a:tab pos="1136621" algn="l"/>
              </a:tabLst>
            </a:pPr>
            <a:r>
              <a:rPr lang="en-CA" altLang="en-US" sz="1200" b="1" dirty="0">
                <a:solidFill>
                  <a:schemeClr val="tx2"/>
                </a:solidFill>
              </a:rPr>
              <a:t>1 </a:t>
            </a:r>
            <a:r>
              <a:rPr lang="en-CA" altLang="en-US" sz="1200" b="1" dirty="0" err="1">
                <a:solidFill>
                  <a:schemeClr val="tx2"/>
                </a:solidFill>
              </a:rPr>
              <a:t>consommation</a:t>
            </a:r>
            <a:r>
              <a:rPr lang="en-CA" altLang="en-US" sz="1200" b="1" dirty="0">
                <a:solidFill>
                  <a:schemeClr val="tx2"/>
                </a:solidFill>
              </a:rPr>
              <a:t> </a:t>
            </a:r>
            <a:r>
              <a:rPr lang="en-CA" altLang="en-US" sz="1200" b="1" dirty="0" err="1">
                <a:solidFill>
                  <a:schemeClr val="tx2"/>
                </a:solidFill>
              </a:rPr>
              <a:t>c’est</a:t>
            </a:r>
            <a:r>
              <a:rPr lang="en-CA" altLang="en-US" sz="1200" b="1" dirty="0">
                <a:solidFill>
                  <a:schemeClr val="tx2"/>
                </a:solidFill>
              </a:rPr>
              <a:t> quoi?</a:t>
            </a:r>
          </a:p>
          <a:p>
            <a:pPr lvl="3">
              <a:lnSpc>
                <a:spcPct val="100000"/>
              </a:lnSpc>
              <a:spcBef>
                <a:spcPts val="0"/>
              </a:spcBef>
              <a:tabLst>
                <a:tab pos="1136621" algn="l"/>
              </a:tabLst>
            </a:pPr>
            <a:r>
              <a:rPr lang="fr-CA" sz="1200" dirty="0">
                <a:solidFill>
                  <a:schemeClr val="tx2"/>
                </a:solidFill>
              </a:rPr>
              <a:t>Bière à 5 % : 340 ml (12 oz) soit l’équivalent d’une bouteille régulière</a:t>
            </a:r>
          </a:p>
          <a:p>
            <a:pPr lvl="3">
              <a:lnSpc>
                <a:spcPct val="100000"/>
              </a:lnSpc>
              <a:spcBef>
                <a:spcPts val="0"/>
              </a:spcBef>
              <a:tabLst>
                <a:tab pos="1136621" algn="l"/>
              </a:tabLst>
            </a:pPr>
            <a:r>
              <a:rPr lang="fr-CA" sz="1200" dirty="0">
                <a:solidFill>
                  <a:schemeClr val="tx2"/>
                </a:solidFill>
              </a:rPr>
              <a:t>Vin à 12 % : 140 ml (5 oz) soit environ ½ tasse</a:t>
            </a:r>
          </a:p>
          <a:p>
            <a:pPr lvl="3">
              <a:lnSpc>
                <a:spcPct val="100000"/>
              </a:lnSpc>
              <a:spcBef>
                <a:spcPts val="0"/>
              </a:spcBef>
              <a:tabLst>
                <a:tab pos="1136621" algn="l"/>
              </a:tabLst>
            </a:pPr>
            <a:r>
              <a:rPr lang="fr-CA" sz="1200" dirty="0">
                <a:solidFill>
                  <a:schemeClr val="tx2"/>
                </a:solidFill>
              </a:rPr>
              <a:t>Spiritueux à 40 % : 45 ml (1,5 oz) soit environ 3 cuillères à soupe</a:t>
            </a:r>
          </a:p>
          <a:p>
            <a:pPr>
              <a:lnSpc>
                <a:spcPct val="110000"/>
              </a:lnSpc>
              <a:spcBef>
                <a:spcPts val="900"/>
              </a:spcBef>
            </a:pPr>
            <a:r>
              <a:rPr lang="fr-CA" altLang="en-US" sz="1600" dirty="0">
                <a:solidFill>
                  <a:schemeClr val="tx2"/>
                </a:solidFill>
              </a:rPr>
              <a:t>Cessation tabagique </a:t>
            </a:r>
          </a:p>
          <a:p>
            <a:pPr>
              <a:lnSpc>
                <a:spcPct val="100000"/>
              </a:lnSpc>
              <a:spcBef>
                <a:spcPts val="0"/>
              </a:spcBef>
            </a:pPr>
            <a:r>
              <a:rPr lang="fr-FR" sz="1200" b="0" dirty="0">
                <a:solidFill>
                  <a:schemeClr val="tx2"/>
                </a:solidFill>
              </a:rPr>
              <a:t>L’arrêt tabagique est prioritaire. </a:t>
            </a:r>
            <a:r>
              <a:rPr lang="fr-CA" sz="1200" b="0" dirty="0">
                <a:solidFill>
                  <a:schemeClr val="tx2"/>
                </a:solidFill>
              </a:rPr>
              <a:t>Aucune autre intervention ne diminue davantage le risque cardiovasculaire à court terme </a:t>
            </a:r>
            <a:endParaRPr lang="fr-FR" sz="1200" b="0" dirty="0">
              <a:solidFill>
                <a:schemeClr val="tx2"/>
              </a:solidFill>
            </a:endParaRPr>
          </a:p>
          <a:p>
            <a:pPr marL="231775" indent="-227013">
              <a:lnSpc>
                <a:spcPct val="120000"/>
              </a:lnSpc>
              <a:spcBef>
                <a:spcPts val="900"/>
              </a:spcBef>
            </a:pPr>
            <a:r>
              <a:rPr lang="fr-FR" sz="1600" dirty="0">
                <a:solidFill>
                  <a:schemeClr val="tx2"/>
                </a:solidFill>
              </a:rPr>
              <a:t>Contrôler le poids corporel et le tour de taille</a:t>
            </a:r>
          </a:p>
          <a:p>
            <a:pPr lvl="1">
              <a:lnSpc>
                <a:spcPct val="100000"/>
              </a:lnSpc>
              <a:spcBef>
                <a:spcPts val="0"/>
              </a:spcBef>
              <a:buClr>
                <a:schemeClr val="accent1"/>
              </a:buClr>
              <a:buFont typeface="Wingdings" pitchFamily="2" charset="2"/>
              <a:buChar char="§"/>
            </a:pPr>
            <a:r>
              <a:rPr lang="fr-FR" sz="1200" dirty="0">
                <a:solidFill>
                  <a:schemeClr val="tx2"/>
                </a:solidFill>
              </a:rPr>
              <a:t>Fa</a:t>
            </a:r>
            <a:r>
              <a:rPr lang="fr-CA" sz="1200" dirty="0" err="1">
                <a:solidFill>
                  <a:schemeClr val="tx2"/>
                </a:solidFill>
              </a:rPr>
              <a:t>voriser</a:t>
            </a:r>
            <a:r>
              <a:rPr lang="fr-CA" sz="1200" dirty="0">
                <a:solidFill>
                  <a:schemeClr val="tx2"/>
                </a:solidFill>
              </a:rPr>
              <a:t> une </a:t>
            </a:r>
            <a:r>
              <a:rPr lang="fr-CA" sz="1200" dirty="0">
                <a:solidFill>
                  <a:schemeClr val="tx2"/>
                </a:solidFill>
                <a:cs typeface="Arial" panose="020B0604020202020204" pitchFamily="34" charset="0"/>
              </a:rPr>
              <a:t>perte de 5 à 10 % du poids initial en limitant l’apport énergétique </a:t>
            </a:r>
            <a:r>
              <a:rPr lang="fr-CA" sz="1200" dirty="0" err="1">
                <a:solidFill>
                  <a:schemeClr val="tx2"/>
                </a:solidFill>
                <a:cs typeface="Arial" panose="020B0604020202020204" pitchFamily="34" charset="0"/>
              </a:rPr>
              <a:t>excédentaire</a:t>
            </a:r>
            <a:r>
              <a:rPr lang="fr-CA" sz="1200" dirty="0">
                <a:solidFill>
                  <a:schemeClr val="tx2"/>
                </a:solidFill>
                <a:cs typeface="Arial" panose="020B0604020202020204" pitchFamily="34" charset="0"/>
              </a:rPr>
              <a:t> et les comportements sédentaires</a:t>
            </a:r>
          </a:p>
          <a:p>
            <a:pPr lvl="1">
              <a:lnSpc>
                <a:spcPct val="100000"/>
              </a:lnSpc>
              <a:spcBef>
                <a:spcPts val="0"/>
              </a:spcBef>
              <a:buClr>
                <a:schemeClr val="accent1"/>
              </a:buClr>
              <a:buFont typeface="Wingdings" pitchFamily="2" charset="2"/>
              <a:buChar char="§"/>
            </a:pPr>
            <a:r>
              <a:rPr lang="fr-CA" sz="1200" dirty="0">
                <a:solidFill>
                  <a:schemeClr val="tx2"/>
                </a:solidFill>
              </a:rPr>
              <a:t>Vi</a:t>
            </a:r>
            <a:r>
              <a:rPr lang="fr-CA" sz="1200" b="0" dirty="0">
                <a:solidFill>
                  <a:schemeClr val="tx2"/>
                </a:solidFill>
              </a:rPr>
              <a:t>ser un tour de taille &lt; 94-102 cm (37-41 po) pour les hommes et &lt; 80-88 cm (32-35 po) pour les femmes</a:t>
            </a:r>
          </a:p>
          <a:p>
            <a:pPr>
              <a:lnSpc>
                <a:spcPct val="100000"/>
              </a:lnSpc>
              <a:spcBef>
                <a:spcPts val="900"/>
              </a:spcBef>
              <a:buBlip>
                <a:blip r:embed="rId3"/>
              </a:buBlip>
            </a:pPr>
            <a:r>
              <a:rPr lang="en-CA" sz="1600" dirty="0" err="1">
                <a:solidFill>
                  <a:schemeClr val="tx2"/>
                </a:solidFill>
              </a:rPr>
              <a:t>Activité</a:t>
            </a:r>
            <a:r>
              <a:rPr lang="en-CA" sz="1600" dirty="0">
                <a:solidFill>
                  <a:schemeClr val="tx2"/>
                </a:solidFill>
              </a:rPr>
              <a:t> physique</a:t>
            </a:r>
          </a:p>
          <a:p>
            <a:pPr lvl="1">
              <a:lnSpc>
                <a:spcPct val="100000"/>
              </a:lnSpc>
              <a:spcBef>
                <a:spcPts val="0"/>
              </a:spcBef>
              <a:buClr>
                <a:schemeClr val="accent1"/>
              </a:buClr>
              <a:buBlip>
                <a:blip r:embed="rId4"/>
              </a:buBlip>
            </a:pPr>
            <a:r>
              <a:rPr lang="fr-FR" sz="1200" dirty="0">
                <a:solidFill>
                  <a:schemeClr val="tx2"/>
                </a:solidFill>
              </a:rPr>
              <a:t>Pratiquer chaque jour au moins 30 minutes d’activité physique</a:t>
            </a:r>
          </a:p>
          <a:p>
            <a:pPr lvl="1">
              <a:lnSpc>
                <a:spcPct val="100000"/>
              </a:lnSpc>
              <a:spcBef>
                <a:spcPts val="0"/>
              </a:spcBef>
              <a:buClr>
                <a:schemeClr val="accent1"/>
              </a:buClr>
              <a:buBlip>
                <a:blip r:embed="rId4"/>
              </a:buBlip>
            </a:pPr>
            <a:r>
              <a:rPr lang="fr-FR" sz="1200" dirty="0">
                <a:solidFill>
                  <a:schemeClr val="tx2"/>
                </a:solidFill>
              </a:rPr>
              <a:t>Combattre la sédentarité: 10 000 pas par jour</a:t>
            </a:r>
          </a:p>
        </p:txBody>
      </p:sp>
    </p:spTree>
    <p:extLst>
      <p:ext uri="{BB962C8B-B14F-4D97-AF65-F5344CB8AC3E}">
        <p14:creationId xmlns:p14="http://schemas.microsoft.com/office/powerpoint/2010/main" val="13525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132E729-314B-D04B-82BB-FA9EF93BA065}"/>
              </a:ext>
            </a:extLst>
          </p:cNvPr>
          <p:cNvSpPr>
            <a:spLocks noGrp="1"/>
          </p:cNvSpPr>
          <p:nvPr>
            <p:ph type="title"/>
          </p:nvPr>
        </p:nvSpPr>
        <p:spPr>
          <a:xfrm>
            <a:off x="452438" y="304603"/>
            <a:ext cx="8078247" cy="426372"/>
          </a:xfrm>
        </p:spPr>
        <p:txBody>
          <a:bodyPr>
            <a:noAutofit/>
          </a:bodyPr>
          <a:lstStyle/>
          <a:p>
            <a:r>
              <a:rPr lang="fr-FR" sz="3000" dirty="0"/>
              <a:t>Bouger pour la santé</a:t>
            </a:r>
          </a:p>
        </p:txBody>
      </p:sp>
      <p:sp>
        <p:nvSpPr>
          <p:cNvPr id="3" name="Espace réservé du contenu 2"/>
          <p:cNvSpPr>
            <a:spLocks noGrp="1"/>
          </p:cNvSpPr>
          <p:nvPr>
            <p:ph idx="4294967295"/>
          </p:nvPr>
        </p:nvSpPr>
        <p:spPr>
          <a:xfrm>
            <a:off x="452438" y="1282807"/>
            <a:ext cx="8587390" cy="2865913"/>
          </a:xfrm>
        </p:spPr>
        <p:txBody>
          <a:bodyPr wrap="square" lIns="0" rIns="0" anchor="ctr" anchorCtr="0">
            <a:noAutofit/>
          </a:bodyPr>
          <a:lstStyle/>
          <a:p>
            <a:pPr>
              <a:spcBef>
                <a:spcPts val="1200"/>
              </a:spcBef>
              <a:defRPr/>
            </a:pPr>
            <a:r>
              <a:rPr lang="fr-CA" dirty="0">
                <a:solidFill>
                  <a:schemeClr val="tx2"/>
                </a:solidFill>
              </a:rPr>
              <a:t>NNT est de 12 pour un adulte d’atteindre 150 minutes</a:t>
            </a:r>
          </a:p>
          <a:p>
            <a:pPr>
              <a:spcBef>
                <a:spcPts val="1200"/>
              </a:spcBef>
              <a:defRPr/>
            </a:pPr>
            <a:r>
              <a:rPr lang="fr-CA" dirty="0">
                <a:solidFill>
                  <a:schemeClr val="tx2"/>
                </a:solidFill>
              </a:rPr>
              <a:t>Tabac: NNT 50 à 120 selon l’intensité du tabagisme</a:t>
            </a:r>
          </a:p>
          <a:p>
            <a:pPr>
              <a:spcBef>
                <a:spcPts val="1200"/>
              </a:spcBef>
              <a:defRPr/>
            </a:pPr>
            <a:r>
              <a:rPr lang="fr-CA" dirty="0">
                <a:solidFill>
                  <a:schemeClr val="tx2"/>
                </a:solidFill>
                <a:sym typeface="Symbol" panose="05050102010706020507" pitchFamily="18" charset="2"/>
              </a:rPr>
              <a:t> </a:t>
            </a:r>
            <a:r>
              <a:rPr lang="fr-CA" dirty="0">
                <a:solidFill>
                  <a:schemeClr val="tx2"/>
                </a:solidFill>
              </a:rPr>
              <a:t>25-50% événements majeurs avec 150 minute d'exercice/ semaine</a:t>
            </a:r>
          </a:p>
          <a:p>
            <a:pPr>
              <a:spcBef>
                <a:spcPts val="1200"/>
              </a:spcBef>
              <a:defRPr/>
            </a:pPr>
            <a:r>
              <a:rPr lang="fr-CA" dirty="0">
                <a:solidFill>
                  <a:schemeClr val="tx2"/>
                </a:solidFill>
              </a:rPr>
              <a:t>Chaque 10 minutes par jour</a:t>
            </a:r>
          </a:p>
          <a:p>
            <a:pPr lvl="1">
              <a:spcBef>
                <a:spcPts val="1200"/>
              </a:spcBef>
              <a:defRPr/>
            </a:pPr>
            <a:r>
              <a:rPr lang="fr-CA" dirty="0">
                <a:solidFill>
                  <a:schemeClr val="tx2"/>
                </a:solidFill>
                <a:sym typeface="Symbol" panose="05050102010706020507" pitchFamily="18" charset="2"/>
              </a:rPr>
              <a:t> </a:t>
            </a:r>
            <a:r>
              <a:rPr lang="fr-CA" dirty="0">
                <a:solidFill>
                  <a:schemeClr val="tx2"/>
                </a:solidFill>
              </a:rPr>
              <a:t>10% du risque relatif de mortalité de 32-44% à 150 minutes/semaine </a:t>
            </a:r>
          </a:p>
          <a:p>
            <a:pPr>
              <a:spcBef>
                <a:spcPts val="1200"/>
              </a:spcBef>
              <a:defRPr/>
            </a:pPr>
            <a:r>
              <a:rPr lang="fr-CA" dirty="0">
                <a:solidFill>
                  <a:schemeClr val="tx2"/>
                </a:solidFill>
              </a:rPr>
              <a:t>Impact le plus important :</a:t>
            </a:r>
          </a:p>
          <a:p>
            <a:pPr lvl="1">
              <a:defRPr/>
            </a:pPr>
            <a:r>
              <a:rPr lang="fr-CA" dirty="0">
                <a:solidFill>
                  <a:schemeClr val="tx2"/>
                </a:solidFill>
              </a:rPr>
              <a:t>passer de sédentaire à 75-90 minutes/semaine</a:t>
            </a:r>
            <a:endParaRPr lang="fr-CA" sz="2800" dirty="0">
              <a:solidFill>
                <a:schemeClr val="tx2"/>
              </a:solidFill>
            </a:endParaRPr>
          </a:p>
        </p:txBody>
      </p:sp>
      <p:sp>
        <p:nvSpPr>
          <p:cNvPr id="4" name="ZoneTexte 3"/>
          <p:cNvSpPr txBox="1"/>
          <p:nvPr/>
        </p:nvSpPr>
        <p:spPr>
          <a:xfrm>
            <a:off x="452439" y="4314764"/>
            <a:ext cx="3177592" cy="784830"/>
          </a:xfrm>
          <a:prstGeom prst="rect">
            <a:avLst/>
          </a:prstGeom>
          <a:noFill/>
        </p:spPr>
        <p:txBody>
          <a:bodyPr wrap="square" lIns="0">
            <a:spAutoFit/>
          </a:bodyPr>
          <a:lstStyle/>
          <a:p>
            <a:pPr>
              <a:defRPr/>
            </a:pPr>
            <a:r>
              <a:rPr lang="fr-CA" sz="900" dirty="0" err="1">
                <a:latin typeface="Calibri" panose="020F0502020204030204"/>
              </a:rPr>
              <a:t>Courneya</a:t>
            </a:r>
            <a:r>
              <a:rPr lang="fr-CA" sz="900" dirty="0">
                <a:latin typeface="Calibri" panose="020F0502020204030204"/>
              </a:rPr>
              <a:t> KS et al, </a:t>
            </a:r>
            <a:r>
              <a:rPr lang="fr-CA" sz="900" i="1" dirty="0">
                <a:latin typeface="Calibri" panose="020F0502020204030204"/>
              </a:rPr>
              <a:t>Ann </a:t>
            </a:r>
            <a:r>
              <a:rPr lang="fr-CA" sz="900" i="1" dirty="0" err="1">
                <a:latin typeface="Calibri" panose="020F0502020204030204"/>
              </a:rPr>
              <a:t>Behav</a:t>
            </a:r>
            <a:r>
              <a:rPr lang="fr-CA" sz="900" i="1" dirty="0">
                <a:latin typeface="Calibri" panose="020F0502020204030204"/>
              </a:rPr>
              <a:t> Med</a:t>
            </a:r>
            <a:r>
              <a:rPr lang="fr-CA" sz="900" dirty="0">
                <a:latin typeface="Calibri" panose="020F0502020204030204"/>
              </a:rPr>
              <a:t> 2008;35(1):116-22</a:t>
            </a:r>
          </a:p>
          <a:p>
            <a:pPr>
              <a:defRPr/>
            </a:pPr>
            <a:r>
              <a:rPr lang="fr-CA" sz="900" dirty="0">
                <a:latin typeface="Calibri" panose="020F0502020204030204"/>
              </a:rPr>
              <a:t>Stevens Z et al, </a:t>
            </a:r>
            <a:r>
              <a:rPr lang="fr-CA" sz="900" i="1" dirty="0">
                <a:latin typeface="Calibri" panose="020F0502020204030204"/>
              </a:rPr>
              <a:t>Prim Health Care </a:t>
            </a:r>
            <a:r>
              <a:rPr lang="fr-CA" sz="900" i="1" dirty="0" err="1">
                <a:latin typeface="Calibri" panose="020F0502020204030204"/>
              </a:rPr>
              <a:t>Res</a:t>
            </a:r>
            <a:r>
              <a:rPr lang="fr-CA" sz="900" i="1" dirty="0">
                <a:latin typeface="Calibri" panose="020F0502020204030204"/>
              </a:rPr>
              <a:t> Dev</a:t>
            </a:r>
            <a:r>
              <a:rPr lang="fr-CA" sz="900" dirty="0">
                <a:latin typeface="Calibri" panose="020F0502020204030204"/>
              </a:rPr>
              <a:t> 2015;16(2):201-6 </a:t>
            </a:r>
          </a:p>
          <a:p>
            <a:pPr>
              <a:defRPr/>
            </a:pPr>
            <a:r>
              <a:rPr lang="fr-CA" sz="900" dirty="0">
                <a:latin typeface="Calibri" panose="020F0502020204030204"/>
              </a:rPr>
              <a:t>Gebel K et al, </a:t>
            </a:r>
            <a:r>
              <a:rPr lang="fr-CA" sz="900" i="1" dirty="0">
                <a:latin typeface="Calibri" panose="020F0502020204030204"/>
              </a:rPr>
              <a:t>JAMA </a:t>
            </a:r>
            <a:r>
              <a:rPr lang="fr-CA" sz="900" i="1" dirty="0" err="1">
                <a:latin typeface="Calibri" panose="020F0502020204030204"/>
              </a:rPr>
              <a:t>Intern</a:t>
            </a:r>
            <a:r>
              <a:rPr lang="fr-CA" sz="900" i="1" dirty="0">
                <a:latin typeface="Calibri" panose="020F0502020204030204"/>
              </a:rPr>
              <a:t> Med</a:t>
            </a:r>
            <a:r>
              <a:rPr lang="fr-CA" sz="900" dirty="0">
                <a:latin typeface="Calibri" panose="020F0502020204030204"/>
              </a:rPr>
              <a:t> 2015;175(11):1863-4 </a:t>
            </a:r>
          </a:p>
          <a:p>
            <a:pPr>
              <a:defRPr/>
            </a:pPr>
            <a:r>
              <a:rPr lang="fr-CA" sz="900" dirty="0">
                <a:latin typeface="Calibri" panose="020F0502020204030204"/>
              </a:rPr>
              <a:t>Wen CP et al. </a:t>
            </a:r>
            <a:r>
              <a:rPr lang="fr-CA" sz="900" i="1" dirty="0">
                <a:latin typeface="Calibri" panose="020F0502020204030204"/>
              </a:rPr>
              <a:t>Lancet</a:t>
            </a:r>
            <a:r>
              <a:rPr lang="fr-CA" sz="900" dirty="0">
                <a:latin typeface="Calibri" panose="020F0502020204030204"/>
              </a:rPr>
              <a:t> 2011;378(9798):1244-53</a:t>
            </a:r>
          </a:p>
          <a:p>
            <a:pPr>
              <a:defRPr/>
            </a:pPr>
            <a:r>
              <a:rPr lang="da-DK" sz="900" dirty="0"/>
              <a:t>Joy E (L), et al. Br J Sports Med 2013;47:49-53</a:t>
            </a:r>
          </a:p>
        </p:txBody>
      </p:sp>
    </p:spTree>
    <p:extLst>
      <p:ext uri="{BB962C8B-B14F-4D97-AF65-F5344CB8AC3E}">
        <p14:creationId xmlns:p14="http://schemas.microsoft.com/office/powerpoint/2010/main" val="331973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36728" y="98704"/>
            <a:ext cx="7799696" cy="857250"/>
          </a:xfrm>
        </p:spPr>
        <p:txBody>
          <a:bodyPr>
            <a:noAutofit/>
          </a:bodyPr>
          <a:lstStyle/>
          <a:p>
            <a:pPr eaLnBrk="1" hangingPunct="1">
              <a:lnSpc>
                <a:spcPct val="80000"/>
              </a:lnSpc>
            </a:pPr>
            <a:r>
              <a:rPr lang="fr-CA" altLang="fr-FR" dirty="0">
                <a:ea typeface="ＭＳ Ｐゴシック" panose="020B0600070205080204" pitchFamily="34" charset="-128"/>
              </a:rPr>
              <a:t>Intensité de l’activité physique selon le nombre de pas quotidien</a:t>
            </a:r>
          </a:p>
        </p:txBody>
      </p:sp>
      <p:sp>
        <p:nvSpPr>
          <p:cNvPr id="72707" name="Rectangle 3"/>
          <p:cNvSpPr>
            <a:spLocks noGrp="1" noChangeArrowheads="1"/>
          </p:cNvSpPr>
          <p:nvPr>
            <p:ph type="body" idx="1"/>
          </p:nvPr>
        </p:nvSpPr>
        <p:spPr>
          <a:xfrm>
            <a:off x="1066648" y="1298879"/>
            <a:ext cx="7357653" cy="2584008"/>
          </a:xfrm>
        </p:spPr>
        <p:txBody>
          <a:bodyPr lIns="0">
            <a:normAutofit lnSpcReduction="10000"/>
          </a:bodyPr>
          <a:lstStyle/>
          <a:p>
            <a:pPr eaLnBrk="1" hangingPunct="1"/>
            <a:endParaRPr lang="fr-CA" altLang="fr-FR" sz="2200" dirty="0">
              <a:ea typeface="ＭＳ Ｐゴシック" panose="020B0600070205080204" pitchFamily="34" charset="-128"/>
            </a:endParaRPr>
          </a:p>
          <a:p>
            <a:pPr eaLnBrk="1" hangingPunct="1">
              <a:tabLst>
                <a:tab pos="4127500" algn="l"/>
              </a:tabLst>
            </a:pPr>
            <a:r>
              <a:rPr lang="fr-CA" altLang="fr-FR" sz="2200" dirty="0">
                <a:solidFill>
                  <a:schemeClr val="tx2"/>
                </a:solidFill>
                <a:ea typeface="ＭＳ Ｐゴシック" panose="020B0600070205080204" pitchFamily="34" charset="-128"/>
              </a:rPr>
              <a:t> Mode de vie sédentaire 	</a:t>
            </a:r>
            <a:r>
              <a:rPr lang="fr-CA" altLang="fr-FR" sz="2200" b="0" dirty="0">
                <a:solidFill>
                  <a:schemeClr val="tx2"/>
                </a:solidFill>
                <a:ea typeface="ＭＳ Ｐゴシック" panose="020B0600070205080204" pitchFamily="34" charset="-128"/>
              </a:rPr>
              <a:t>&lt; 5 000</a:t>
            </a:r>
          </a:p>
          <a:p>
            <a:pPr eaLnBrk="1" hangingPunct="1">
              <a:spcBef>
                <a:spcPts val="1350"/>
              </a:spcBef>
              <a:tabLst>
                <a:tab pos="4127500" algn="l"/>
              </a:tabLst>
            </a:pPr>
            <a:r>
              <a:rPr lang="fr-CA" altLang="fr-FR" sz="2200" dirty="0">
                <a:solidFill>
                  <a:schemeClr val="tx2"/>
                </a:solidFill>
                <a:ea typeface="ＭＳ Ｐゴシック" panose="020B0600070205080204" pitchFamily="34" charset="-128"/>
              </a:rPr>
              <a:t> Peu actif	</a:t>
            </a:r>
            <a:r>
              <a:rPr lang="fr-CA" altLang="fr-FR" sz="2200" b="0" dirty="0">
                <a:solidFill>
                  <a:schemeClr val="tx2"/>
                </a:solidFill>
                <a:ea typeface="ＭＳ Ｐゴシック" panose="020B0600070205080204" pitchFamily="34" charset="-128"/>
              </a:rPr>
              <a:t>5 000 – 7 499</a:t>
            </a:r>
          </a:p>
          <a:p>
            <a:pPr eaLnBrk="1" hangingPunct="1">
              <a:spcBef>
                <a:spcPts val="1350"/>
              </a:spcBef>
              <a:tabLst>
                <a:tab pos="4127500" algn="l"/>
              </a:tabLst>
            </a:pPr>
            <a:r>
              <a:rPr lang="fr-CA" altLang="fr-FR" sz="2200" dirty="0">
                <a:solidFill>
                  <a:schemeClr val="tx2"/>
                </a:solidFill>
                <a:ea typeface="ＭＳ Ｐゴシック" panose="020B0600070205080204" pitchFamily="34" charset="-128"/>
              </a:rPr>
              <a:t> Modérément actif	</a:t>
            </a:r>
            <a:r>
              <a:rPr lang="fr-CA" altLang="fr-FR" sz="2200" b="0" dirty="0">
                <a:solidFill>
                  <a:schemeClr val="tx2"/>
                </a:solidFill>
                <a:ea typeface="ＭＳ Ｐゴシック" panose="020B0600070205080204" pitchFamily="34" charset="-128"/>
              </a:rPr>
              <a:t>7 500 – 9 999</a:t>
            </a:r>
          </a:p>
          <a:p>
            <a:pPr eaLnBrk="1" hangingPunct="1">
              <a:spcBef>
                <a:spcPts val="1350"/>
              </a:spcBef>
              <a:tabLst>
                <a:tab pos="4127500" algn="l"/>
              </a:tabLst>
            </a:pPr>
            <a:r>
              <a:rPr lang="fr-CA" altLang="fr-FR" sz="2200" dirty="0">
                <a:solidFill>
                  <a:schemeClr val="tx2"/>
                </a:solidFill>
                <a:ea typeface="ＭＳ Ｐゴシック" panose="020B0600070205080204" pitchFamily="34" charset="-128"/>
              </a:rPr>
              <a:t> Actif	</a:t>
            </a:r>
            <a:r>
              <a:rPr lang="fr-CA" altLang="fr-FR" sz="2200" b="0" dirty="0">
                <a:solidFill>
                  <a:schemeClr val="tx2"/>
                </a:solidFill>
                <a:ea typeface="ＭＳ Ｐゴシック" panose="020B0600070205080204" pitchFamily="34" charset="-128"/>
              </a:rPr>
              <a:t>10 000 et +</a:t>
            </a:r>
          </a:p>
          <a:p>
            <a:pPr eaLnBrk="1" hangingPunct="1">
              <a:spcBef>
                <a:spcPts val="1350"/>
              </a:spcBef>
              <a:tabLst>
                <a:tab pos="4127500" algn="l"/>
              </a:tabLst>
            </a:pPr>
            <a:r>
              <a:rPr lang="fr-CA" altLang="fr-FR" sz="2200" dirty="0">
                <a:solidFill>
                  <a:schemeClr val="tx2"/>
                </a:solidFill>
                <a:ea typeface="ＭＳ Ｐゴシック" panose="020B0600070205080204" pitchFamily="34" charset="-128"/>
              </a:rPr>
              <a:t> Très actif	</a:t>
            </a:r>
            <a:r>
              <a:rPr lang="fr-CA" altLang="fr-FR" sz="2200" b="0" dirty="0">
                <a:solidFill>
                  <a:schemeClr val="tx2"/>
                </a:solidFill>
                <a:ea typeface="ＭＳ Ｐゴシック" panose="020B0600070205080204" pitchFamily="34" charset="-128"/>
              </a:rPr>
              <a:t>12 500 et +</a:t>
            </a:r>
          </a:p>
          <a:p>
            <a:pPr eaLnBrk="1" hangingPunct="1"/>
            <a:endParaRPr lang="fr-CA" altLang="fr-FR" dirty="0">
              <a:solidFill>
                <a:schemeClr val="tx2"/>
              </a:solidFill>
              <a:ea typeface="ＭＳ Ｐゴシック" panose="020B0600070205080204" pitchFamily="34" charset="-128"/>
            </a:endParaRPr>
          </a:p>
          <a:p>
            <a:pPr marL="0" indent="0" eaLnBrk="1" hangingPunct="1">
              <a:buNone/>
            </a:pPr>
            <a:endParaRPr lang="fr-CA" altLang="fr-FR" sz="2800" dirty="0">
              <a:ea typeface="ＭＳ Ｐゴシック" panose="020B0600070205080204" pitchFamily="34" charset="-128"/>
            </a:endParaRPr>
          </a:p>
        </p:txBody>
      </p:sp>
      <p:sp>
        <p:nvSpPr>
          <p:cNvPr id="62468" name="Text Box 4"/>
          <p:cNvSpPr txBox="1">
            <a:spLocks noChangeArrowheads="1"/>
          </p:cNvSpPr>
          <p:nvPr/>
        </p:nvSpPr>
        <p:spPr bwMode="auto">
          <a:xfrm>
            <a:off x="436728" y="4683981"/>
            <a:ext cx="3180160" cy="230832"/>
          </a:xfrm>
          <a:prstGeom prst="rect">
            <a:avLst/>
          </a:prstGeom>
          <a:noFill/>
          <a:ln w="9525">
            <a:noFill/>
            <a:miter lim="800000"/>
            <a:headEnd/>
            <a:tailEnd/>
          </a:ln>
        </p:spPr>
        <p:txBody>
          <a:bodyPr lIns="0">
            <a:spAutoFit/>
          </a:bodyPr>
          <a:lstStyle/>
          <a:p>
            <a:pPr>
              <a:spcBef>
                <a:spcPct val="50000"/>
              </a:spcBef>
              <a:defRPr/>
            </a:pPr>
            <a:r>
              <a:rPr lang="en-CA" sz="900" dirty="0">
                <a:latin typeface="Calibri" panose="020F0502020204030204"/>
              </a:rPr>
              <a:t>Tudor-Locke, </a:t>
            </a:r>
            <a:r>
              <a:rPr lang="fr-CA" sz="900" dirty="0">
                <a:latin typeface="Calibri" panose="020F0502020204030204"/>
              </a:rPr>
              <a:t>Sports Med. 2004;34(1):1-8</a:t>
            </a:r>
          </a:p>
        </p:txBody>
      </p:sp>
    </p:spTree>
    <p:extLst>
      <p:ext uri="{BB962C8B-B14F-4D97-AF65-F5344CB8AC3E}">
        <p14:creationId xmlns:p14="http://schemas.microsoft.com/office/powerpoint/2010/main" val="160045067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AB4EF-ABF4-4219-87F6-A5F4714CF053}"/>
              </a:ext>
            </a:extLst>
          </p:cNvPr>
          <p:cNvSpPr>
            <a:spLocks noGrp="1"/>
          </p:cNvSpPr>
          <p:nvPr>
            <p:ph type="title"/>
          </p:nvPr>
        </p:nvSpPr>
        <p:spPr>
          <a:xfrm>
            <a:off x="423894" y="294316"/>
            <a:ext cx="8091456" cy="426372"/>
          </a:xfrm>
        </p:spPr>
        <p:txBody>
          <a:bodyPr>
            <a:noAutofit/>
          </a:bodyPr>
          <a:lstStyle/>
          <a:p>
            <a:pPr>
              <a:lnSpc>
                <a:spcPct val="80000"/>
              </a:lnSpc>
            </a:pPr>
            <a:r>
              <a:rPr lang="fr-CA" b="1" dirty="0"/>
              <a:t>Maladies cardiovasculaires : une préoccupation majeur en matière de santé publique au Canada</a:t>
            </a:r>
            <a:endParaRPr lang="en-CA" b="1" dirty="0"/>
          </a:p>
        </p:txBody>
      </p:sp>
      <p:sp>
        <p:nvSpPr>
          <p:cNvPr id="3" name="Content Placeholder 2">
            <a:extLst>
              <a:ext uri="{FF2B5EF4-FFF2-40B4-BE49-F238E27FC236}">
                <a16:creationId xmlns:a16="http://schemas.microsoft.com/office/drawing/2014/main" id="{611DEE03-CE81-459D-8BEC-49B168239569}"/>
              </a:ext>
            </a:extLst>
          </p:cNvPr>
          <p:cNvSpPr>
            <a:spLocks noGrp="1"/>
          </p:cNvSpPr>
          <p:nvPr>
            <p:ph idx="1"/>
          </p:nvPr>
        </p:nvSpPr>
        <p:spPr>
          <a:xfrm>
            <a:off x="423894" y="1473360"/>
            <a:ext cx="8461922" cy="2753200"/>
          </a:xfrm>
        </p:spPr>
        <p:txBody>
          <a:bodyPr lIns="0">
            <a:normAutofit/>
          </a:bodyPr>
          <a:lstStyle/>
          <a:p>
            <a:r>
              <a:rPr lang="fr-FR" sz="2200" dirty="0">
                <a:solidFill>
                  <a:schemeClr val="tx2"/>
                </a:solidFill>
              </a:rPr>
              <a:t>En 2017, presque 50 % des décès dus à des maladies cardiovasculaires ont été attribués à des </a:t>
            </a:r>
            <a:r>
              <a:rPr lang="fr-FR" sz="2800" u="sng" dirty="0">
                <a:solidFill>
                  <a:srgbClr val="034566"/>
                </a:solidFill>
                <a:hlinkClick r:id="rId3">
                  <a:extLst>
                    <a:ext uri="{A12FA001-AC4F-418D-AE19-62706E023703}">
                      <ahyp:hlinkClr xmlns:ahyp="http://schemas.microsoft.com/office/drawing/2018/hyperlinkcolor" val="tx"/>
                    </a:ext>
                  </a:extLst>
                </a:hlinkClick>
              </a:rPr>
              <a:t>risques liés à l’alimentation</a:t>
            </a:r>
            <a:r>
              <a:rPr lang="fr-FR" dirty="0">
                <a:solidFill>
                  <a:schemeClr val="tx2"/>
                </a:solidFill>
              </a:rPr>
              <a:t>.</a:t>
            </a:r>
            <a:r>
              <a:rPr lang="fr-FR" baseline="30000" dirty="0">
                <a:solidFill>
                  <a:schemeClr val="tx2"/>
                </a:solidFill>
              </a:rPr>
              <a:t> 1</a:t>
            </a:r>
            <a:r>
              <a:rPr lang="fr-FR" baseline="30000" dirty="0"/>
              <a:t> </a:t>
            </a:r>
            <a:r>
              <a:rPr lang="fr-FR" dirty="0"/>
              <a:t> </a:t>
            </a:r>
          </a:p>
          <a:p>
            <a:pPr>
              <a:spcBef>
                <a:spcPts val="2400"/>
              </a:spcBef>
            </a:pPr>
            <a:r>
              <a:rPr lang="fr-FR" sz="2200" dirty="0">
                <a:solidFill>
                  <a:schemeClr val="tx2"/>
                </a:solidFill>
              </a:rPr>
              <a:t>Parmi ces risques, on compte une </a:t>
            </a:r>
            <a:r>
              <a:rPr lang="fr-FR" sz="2800" u="sng" dirty="0">
                <a:solidFill>
                  <a:srgbClr val="9A4171"/>
                </a:solidFill>
              </a:rPr>
              <a:t>faible consommation</a:t>
            </a:r>
            <a:r>
              <a:rPr lang="fr-FR" sz="2800" dirty="0">
                <a:solidFill>
                  <a:srgbClr val="9A4171"/>
                </a:solidFill>
              </a:rPr>
              <a:t> </a:t>
            </a:r>
            <a:r>
              <a:rPr lang="fr-FR" sz="2200" dirty="0">
                <a:solidFill>
                  <a:schemeClr val="tx2"/>
                </a:solidFill>
              </a:rPr>
              <a:t>de certains aliments de haute valeur nutritive, comme les légumes et les fruits. On observe constamment une faible consommation de légumes et de fruits au Canada.</a:t>
            </a:r>
            <a:r>
              <a:rPr lang="fr-FR" sz="2200" baseline="30000" dirty="0">
                <a:solidFill>
                  <a:schemeClr val="tx2"/>
                </a:solidFill>
              </a:rPr>
              <a:t> 2 </a:t>
            </a:r>
            <a:endParaRPr lang="fr-FR" sz="2200" dirty="0">
              <a:solidFill>
                <a:schemeClr val="tx2"/>
              </a:solidFill>
            </a:endParaRPr>
          </a:p>
          <a:p>
            <a:endParaRPr lang="en-CA" dirty="0"/>
          </a:p>
        </p:txBody>
      </p:sp>
      <p:sp>
        <p:nvSpPr>
          <p:cNvPr id="4" name="TextBox 3">
            <a:extLst>
              <a:ext uri="{FF2B5EF4-FFF2-40B4-BE49-F238E27FC236}">
                <a16:creationId xmlns:a16="http://schemas.microsoft.com/office/drawing/2014/main" id="{0AF4DF50-21C2-479D-BAE0-D8B69516F7A6}"/>
              </a:ext>
            </a:extLst>
          </p:cNvPr>
          <p:cNvSpPr txBox="1"/>
          <p:nvPr/>
        </p:nvSpPr>
        <p:spPr>
          <a:xfrm>
            <a:off x="336550" y="4744748"/>
            <a:ext cx="8820150" cy="341632"/>
          </a:xfrm>
          <a:prstGeom prst="rect">
            <a:avLst/>
          </a:prstGeom>
          <a:noFill/>
        </p:spPr>
        <p:txBody>
          <a:bodyPr vert="horz" wrap="square" lIns="0" tIns="45720" rIns="0" bIns="45720" rtlCol="0" anchor="b" anchorCtr="0">
            <a:spAutoFit/>
          </a:bodyPr>
          <a:lstStyle>
            <a:defPPr>
              <a:defRPr lang="en-US"/>
            </a:defPPr>
            <a:lvl1pPr indent="0">
              <a:lnSpc>
                <a:spcPct val="90000"/>
              </a:lnSpc>
              <a:spcBef>
                <a:spcPts val="0"/>
              </a:spcBef>
              <a:spcAft>
                <a:spcPts val="0"/>
              </a:spcAft>
              <a:buClr>
                <a:schemeClr val="accent5"/>
              </a:buClr>
              <a:buSzPct val="100000"/>
              <a:buFontTx/>
              <a:buNone/>
              <a:tabLst/>
              <a:defRPr sz="1000" b="1">
                <a:solidFill>
                  <a:srgbClr val="0000FF"/>
                </a:solidFill>
              </a:defRPr>
            </a:lvl1pPr>
            <a:lvl2pPr marL="342892" indent="0" defTabSz="685800">
              <a:lnSpc>
                <a:spcPct val="90000"/>
              </a:lnSpc>
              <a:spcBef>
                <a:spcPts val="375"/>
              </a:spcBef>
              <a:buClr>
                <a:schemeClr val="accent3"/>
              </a:buClr>
              <a:buFont typeface="Arial" panose="020B0604020202020204" pitchFamily="34" charset="0"/>
              <a:buNone/>
              <a:defRPr>
                <a:cs typeface="Arial" panose="020B0604020202020204" pitchFamily="34" charset="0"/>
              </a:defRPr>
            </a:lvl2pPr>
            <a:lvl3pPr marL="685783" indent="0" defTabSz="685800">
              <a:lnSpc>
                <a:spcPct val="90000"/>
              </a:lnSpc>
              <a:spcBef>
                <a:spcPts val="375"/>
              </a:spcBef>
              <a:buClr>
                <a:schemeClr val="accent3"/>
              </a:buClr>
              <a:buFont typeface="Arial" panose="020B0604020202020204" pitchFamily="34" charset="0"/>
              <a:buNone/>
              <a:defRPr sz="1500">
                <a:cs typeface="Arial" panose="020B0604020202020204" pitchFamily="34" charset="0"/>
              </a:defRPr>
            </a:lvl3pPr>
            <a:lvl4pPr marL="1028675" indent="0" defTabSz="685800">
              <a:lnSpc>
                <a:spcPct val="90000"/>
              </a:lnSpc>
              <a:spcBef>
                <a:spcPts val="375"/>
              </a:spcBef>
              <a:buClr>
                <a:schemeClr val="accent3"/>
              </a:buClr>
              <a:buFont typeface="Arial" panose="020B0604020202020204" pitchFamily="34" charset="0"/>
              <a:buNone/>
              <a:defRPr sz="1350">
                <a:cs typeface="Arial" panose="020B0604020202020204" pitchFamily="34" charset="0"/>
              </a:defRPr>
            </a:lvl4pPr>
            <a:lvl5pPr marL="1371566" indent="0" defTabSz="685800">
              <a:lnSpc>
                <a:spcPct val="90000"/>
              </a:lnSpc>
              <a:spcBef>
                <a:spcPts val="375"/>
              </a:spcBef>
              <a:buClr>
                <a:schemeClr val="accent3"/>
              </a:buClr>
              <a:buFont typeface="Arial" panose="020B0604020202020204" pitchFamily="34" charset="0"/>
              <a:buNone/>
              <a:defRPr sz="135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defTabSz="457189">
              <a:buClr>
                <a:srgbClr val="9E1F63"/>
              </a:buClr>
            </a:pPr>
            <a:r>
              <a:rPr lang="en-CA" sz="900" b="0" baseline="30000" dirty="0">
                <a:solidFill>
                  <a:schemeClr val="tx1"/>
                </a:solidFill>
                <a:latin typeface="Calibri" panose="020F0502020204030204"/>
              </a:rPr>
              <a:t>1</a:t>
            </a:r>
            <a:r>
              <a:rPr lang="en-CA" sz="900" b="0" dirty="0">
                <a:solidFill>
                  <a:schemeClr val="tx1"/>
                </a:solidFill>
                <a:latin typeface="Calibri" panose="020F0502020204030204"/>
              </a:rPr>
              <a:t>Institute for Health Metrics and Evaluation [</a:t>
            </a:r>
            <a:r>
              <a:rPr lang="en-CA" sz="900" b="0" dirty="0" err="1">
                <a:solidFill>
                  <a:schemeClr val="tx1"/>
                </a:solidFill>
                <a:latin typeface="Calibri" panose="020F0502020204030204"/>
              </a:rPr>
              <a:t>En</a:t>
            </a:r>
            <a:r>
              <a:rPr lang="en-CA" sz="900" b="0" dirty="0">
                <a:solidFill>
                  <a:schemeClr val="tx1"/>
                </a:solidFill>
                <a:latin typeface="Calibri" panose="020F0502020204030204"/>
              </a:rPr>
              <a:t> </a:t>
            </a:r>
            <a:r>
              <a:rPr lang="en-CA" sz="900" b="0" dirty="0" err="1">
                <a:solidFill>
                  <a:schemeClr val="tx1"/>
                </a:solidFill>
                <a:latin typeface="Calibri" panose="020F0502020204030204"/>
              </a:rPr>
              <a:t>ligne</a:t>
            </a:r>
            <a:r>
              <a:rPr lang="en-CA" sz="900" b="0" dirty="0">
                <a:solidFill>
                  <a:schemeClr val="tx1"/>
                </a:solidFill>
                <a:latin typeface="Calibri" panose="020F0502020204030204"/>
              </a:rPr>
              <a:t>]. Seattle : Institute for Health Metrics and Evaluation; 2018 [</a:t>
            </a:r>
            <a:r>
              <a:rPr lang="en-CA" sz="900" b="0" dirty="0" err="1">
                <a:solidFill>
                  <a:schemeClr val="tx1"/>
                </a:solidFill>
                <a:latin typeface="Calibri" panose="020F0502020204030204"/>
              </a:rPr>
              <a:t>cité</a:t>
            </a:r>
            <a:r>
              <a:rPr lang="en-CA" sz="900" b="0" dirty="0">
                <a:solidFill>
                  <a:schemeClr val="tx1"/>
                </a:solidFill>
                <a:latin typeface="Calibri" panose="020F0502020204030204"/>
              </a:rPr>
              <a:t> le 28 </a:t>
            </a:r>
            <a:r>
              <a:rPr lang="en-CA" sz="900" b="0" dirty="0" err="1">
                <a:solidFill>
                  <a:schemeClr val="tx1"/>
                </a:solidFill>
                <a:latin typeface="Calibri" panose="020F0502020204030204"/>
              </a:rPr>
              <a:t>nov.</a:t>
            </a:r>
            <a:r>
              <a:rPr lang="en-CA" sz="900" b="0" dirty="0">
                <a:solidFill>
                  <a:schemeClr val="tx1"/>
                </a:solidFill>
                <a:latin typeface="Calibri" panose="020F0502020204030204"/>
              </a:rPr>
              <a:t> 2018]. </a:t>
            </a:r>
            <a:r>
              <a:rPr lang="en-CA" sz="900" b="0" dirty="0">
                <a:solidFill>
                  <a:schemeClr val="tx1"/>
                </a:solidFill>
                <a:latin typeface="Calibri" panose="020F0502020204030204"/>
                <a:hlinkClick r:id="rId4">
                  <a:extLst>
                    <a:ext uri="{A12FA001-AC4F-418D-AE19-62706E023703}">
                      <ahyp:hlinkClr xmlns:ahyp="http://schemas.microsoft.com/office/drawing/2018/hyperlinkcolor" val="tx"/>
                    </a:ext>
                  </a:extLst>
                </a:hlinkClick>
              </a:rPr>
              <a:t>GBD Compare | Viz Hub</a:t>
            </a:r>
            <a:r>
              <a:rPr lang="en-CA" sz="900" b="0" dirty="0">
                <a:solidFill>
                  <a:schemeClr val="tx1"/>
                </a:solidFill>
                <a:latin typeface="Calibri" panose="020F0502020204030204"/>
              </a:rPr>
              <a:t>.</a:t>
            </a:r>
          </a:p>
          <a:p>
            <a:pPr defTabSz="457189">
              <a:buClr>
                <a:srgbClr val="9E1F63"/>
              </a:buClr>
            </a:pPr>
            <a:r>
              <a:rPr lang="fr-FR" sz="900" b="0" baseline="30000" dirty="0">
                <a:solidFill>
                  <a:schemeClr val="tx1"/>
                </a:solidFill>
                <a:latin typeface="Calibri" panose="020F0502020204030204"/>
              </a:rPr>
              <a:t>2</a:t>
            </a:r>
            <a:r>
              <a:rPr lang="fr-FR" sz="900" b="0" dirty="0">
                <a:solidFill>
                  <a:schemeClr val="tx1"/>
                </a:solidFill>
                <a:latin typeface="Calibri" panose="020F0502020204030204"/>
              </a:rPr>
              <a:t>Colapinto CK, Graham J, St-Pierre S. Tendances et corrélations de la fréquence de la consommation de fruits et de légumes, 2007 à 2014. 2018. Rapports sur la santé. 2018; 29(1) : 9-14.</a:t>
            </a:r>
            <a:endParaRPr lang="en-CA" sz="900" b="0" dirty="0">
              <a:solidFill>
                <a:schemeClr val="tx1"/>
              </a:solidFill>
              <a:latin typeface="Calibri" panose="020F0502020204030204"/>
            </a:endParaRPr>
          </a:p>
        </p:txBody>
      </p:sp>
    </p:spTree>
    <p:extLst>
      <p:ext uri="{BB962C8B-B14F-4D97-AF65-F5344CB8AC3E}">
        <p14:creationId xmlns:p14="http://schemas.microsoft.com/office/powerpoint/2010/main" val="2599668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E28D7-E287-4BA1-85C4-5ADF9A38AEC9}"/>
              </a:ext>
            </a:extLst>
          </p:cNvPr>
          <p:cNvSpPr>
            <a:spLocks noGrp="1"/>
          </p:cNvSpPr>
          <p:nvPr>
            <p:ph type="title"/>
          </p:nvPr>
        </p:nvSpPr>
        <p:spPr>
          <a:xfrm>
            <a:off x="552450" y="232181"/>
            <a:ext cx="7886700" cy="557430"/>
          </a:xfrm>
        </p:spPr>
        <p:txBody>
          <a:bodyPr>
            <a:normAutofit/>
          </a:bodyPr>
          <a:lstStyle/>
          <a:p>
            <a:r>
              <a:rPr lang="fr-FR" b="1" dirty="0"/>
              <a:t>Habitudes</a:t>
            </a:r>
            <a:r>
              <a:rPr lang="fr-FR" b="1" dirty="0">
                <a:effectLst/>
              </a:rPr>
              <a:t> alimentaires tous les jours</a:t>
            </a:r>
            <a:endParaRPr lang="en-CA" b="1" dirty="0"/>
          </a:p>
        </p:txBody>
      </p:sp>
      <p:sp>
        <p:nvSpPr>
          <p:cNvPr id="6" name="TextBox 10">
            <a:extLst>
              <a:ext uri="{FF2B5EF4-FFF2-40B4-BE49-F238E27FC236}">
                <a16:creationId xmlns:a16="http://schemas.microsoft.com/office/drawing/2014/main" id="{5BC62C4A-485C-F14B-881D-D61AC60485DF}"/>
              </a:ext>
            </a:extLst>
          </p:cNvPr>
          <p:cNvSpPr txBox="1"/>
          <p:nvPr/>
        </p:nvSpPr>
        <p:spPr>
          <a:xfrm>
            <a:off x="227446" y="4637341"/>
            <a:ext cx="8042564" cy="341632"/>
          </a:xfrm>
          <a:prstGeom prst="rect">
            <a:avLst/>
          </a:prstGeom>
          <a:noFill/>
        </p:spPr>
        <p:txBody>
          <a:bodyPr vert="horz" wrap="square" lIns="0" tIns="45720" rIns="91440" bIns="45720" rtlCol="0" anchor="b" anchorCtr="0">
            <a:spAutoFit/>
          </a:bodyPr>
          <a:lstStyle>
            <a:defPPr>
              <a:defRPr lang="en-US"/>
            </a:defPPr>
            <a:lvl1pPr indent="0">
              <a:lnSpc>
                <a:spcPct val="90000"/>
              </a:lnSpc>
              <a:spcBef>
                <a:spcPts val="0"/>
              </a:spcBef>
              <a:spcAft>
                <a:spcPts val="0"/>
              </a:spcAft>
              <a:buClr>
                <a:schemeClr val="accent5"/>
              </a:buClr>
              <a:buSzPct val="100000"/>
              <a:buFontTx/>
              <a:buNone/>
              <a:tabLst/>
              <a:defRPr sz="1000" b="1">
                <a:solidFill>
                  <a:srgbClr val="0000FF"/>
                </a:solidFill>
              </a:defRPr>
            </a:lvl1pPr>
            <a:lvl2pPr marL="342892" indent="0" defTabSz="685800">
              <a:lnSpc>
                <a:spcPct val="90000"/>
              </a:lnSpc>
              <a:spcBef>
                <a:spcPts val="375"/>
              </a:spcBef>
              <a:buClr>
                <a:schemeClr val="accent3"/>
              </a:buClr>
              <a:buFont typeface="Arial" panose="020B0604020202020204" pitchFamily="34" charset="0"/>
              <a:buNone/>
              <a:defRPr>
                <a:cs typeface="Arial" panose="020B0604020202020204" pitchFamily="34" charset="0"/>
              </a:defRPr>
            </a:lvl2pPr>
            <a:lvl3pPr marL="685783" indent="0" defTabSz="685800">
              <a:lnSpc>
                <a:spcPct val="90000"/>
              </a:lnSpc>
              <a:spcBef>
                <a:spcPts val="375"/>
              </a:spcBef>
              <a:buClr>
                <a:schemeClr val="accent3"/>
              </a:buClr>
              <a:buFont typeface="Arial" panose="020B0604020202020204" pitchFamily="34" charset="0"/>
              <a:buNone/>
              <a:defRPr sz="1500">
                <a:cs typeface="Arial" panose="020B0604020202020204" pitchFamily="34" charset="0"/>
              </a:defRPr>
            </a:lvl3pPr>
            <a:lvl4pPr marL="1028675" indent="0" defTabSz="685800">
              <a:lnSpc>
                <a:spcPct val="90000"/>
              </a:lnSpc>
              <a:spcBef>
                <a:spcPts val="375"/>
              </a:spcBef>
              <a:buClr>
                <a:schemeClr val="accent3"/>
              </a:buClr>
              <a:buFont typeface="Arial" panose="020B0604020202020204" pitchFamily="34" charset="0"/>
              <a:buNone/>
              <a:defRPr sz="1350">
                <a:cs typeface="Arial" panose="020B0604020202020204" pitchFamily="34" charset="0"/>
              </a:defRPr>
            </a:lvl4pPr>
            <a:lvl5pPr marL="1371566" indent="0" defTabSz="685800">
              <a:lnSpc>
                <a:spcPct val="90000"/>
              </a:lnSpc>
              <a:spcBef>
                <a:spcPts val="375"/>
              </a:spcBef>
              <a:buClr>
                <a:schemeClr val="accent3"/>
              </a:buClr>
              <a:buFont typeface="Arial" panose="020B0604020202020204" pitchFamily="34" charset="0"/>
              <a:buNone/>
              <a:defRPr sz="135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defTabSz="457189">
              <a:buClr>
                <a:srgbClr val="9E1F63"/>
              </a:buClr>
            </a:pPr>
            <a:r>
              <a:rPr lang="fr-CA" sz="900" b="0" dirty="0">
                <a:solidFill>
                  <a:schemeClr val="tx1"/>
                </a:solidFill>
                <a:latin typeface="Calibri" panose="020F0502020204030204"/>
              </a:rPr>
              <a:t>Guide alimentaire canadien 2018 </a:t>
            </a:r>
            <a:br>
              <a:rPr lang="fr-CA" sz="900" b="0" dirty="0">
                <a:solidFill>
                  <a:schemeClr val="tx1"/>
                </a:solidFill>
                <a:latin typeface="Calibri" panose="020F0502020204030204"/>
              </a:rPr>
            </a:br>
            <a:r>
              <a:rPr lang="fr-CA" sz="900" b="0" dirty="0">
                <a:solidFill>
                  <a:schemeClr val="tx1"/>
                </a:solidFill>
                <a:latin typeface="Calibri" panose="020F0502020204030204"/>
                <a:hlinkClick r:id="rId3">
                  <a:extLst>
                    <a:ext uri="{A12FA001-AC4F-418D-AE19-62706E023703}">
                      <ahyp:hlinkClr xmlns:ahyp="http://schemas.microsoft.com/office/drawing/2018/hyperlinkcolor" val="tx"/>
                    </a:ext>
                  </a:extLst>
                </a:hlinkClick>
              </a:rPr>
              <a:t>https://www.canada.ca/content/dam/hc-sc/documents/services/canada-food-guide/resources/stakeholder-toolkit/canada-food-guide-presentation-fra.pdf</a:t>
            </a:r>
            <a:endParaRPr lang="en-CA" sz="900" b="0" dirty="0">
              <a:solidFill>
                <a:schemeClr val="tx1"/>
              </a:solidFill>
              <a:latin typeface="Calibri" panose="020F0502020204030204"/>
            </a:endParaRPr>
          </a:p>
        </p:txBody>
      </p:sp>
      <p:sp>
        <p:nvSpPr>
          <p:cNvPr id="8" name="ZoneTexte 7">
            <a:extLst>
              <a:ext uri="{FF2B5EF4-FFF2-40B4-BE49-F238E27FC236}">
                <a16:creationId xmlns:a16="http://schemas.microsoft.com/office/drawing/2014/main" id="{256F638F-EDD1-A848-9F78-080766A8429F}"/>
              </a:ext>
            </a:extLst>
          </p:cNvPr>
          <p:cNvSpPr txBox="1"/>
          <p:nvPr/>
        </p:nvSpPr>
        <p:spPr>
          <a:xfrm>
            <a:off x="4518354" y="1874267"/>
            <a:ext cx="4306957" cy="1200329"/>
          </a:xfrm>
          <a:prstGeom prst="rect">
            <a:avLst/>
          </a:prstGeom>
          <a:noFill/>
        </p:spPr>
        <p:txBody>
          <a:bodyPr wrap="square" lIns="0" rIns="0" rtlCol="0">
            <a:spAutoFit/>
          </a:bodyPr>
          <a:lstStyle/>
          <a:p>
            <a:pPr defTabSz="457189"/>
            <a:r>
              <a:rPr lang="fr-FR" b="1" dirty="0">
                <a:solidFill>
                  <a:schemeClr val="tx2"/>
                </a:solidFill>
                <a:latin typeface="Calibri" panose="020F0502020204030204"/>
              </a:rPr>
              <a:t>Mangez moins souvent et en petite quantité:</a:t>
            </a:r>
          </a:p>
          <a:p>
            <a:pPr marL="285750" indent="-285750" defTabSz="457189">
              <a:buBlip>
                <a:blip r:embed="rId4"/>
              </a:buBlip>
            </a:pPr>
            <a:r>
              <a:rPr lang="fr-FR" dirty="0">
                <a:solidFill>
                  <a:schemeClr val="tx2"/>
                </a:solidFill>
                <a:latin typeface="Calibri" panose="020F0502020204030204"/>
              </a:rPr>
              <a:t>Aliments hautement transformés</a:t>
            </a:r>
          </a:p>
          <a:p>
            <a:pPr marL="285750" indent="-285750" defTabSz="457189">
              <a:buBlip>
                <a:blip r:embed="rId4"/>
              </a:buBlip>
            </a:pPr>
            <a:r>
              <a:rPr lang="fr-FR" dirty="0">
                <a:solidFill>
                  <a:schemeClr val="tx2"/>
                </a:solidFill>
                <a:latin typeface="Calibri" panose="020F0502020204030204"/>
              </a:rPr>
              <a:t>Aliments à haute teneur en sodium, sucre, gras saturés</a:t>
            </a:r>
          </a:p>
        </p:txBody>
      </p:sp>
      <p:sp>
        <p:nvSpPr>
          <p:cNvPr id="9" name="ZoneTexte 8">
            <a:extLst>
              <a:ext uri="{FF2B5EF4-FFF2-40B4-BE49-F238E27FC236}">
                <a16:creationId xmlns:a16="http://schemas.microsoft.com/office/drawing/2014/main" id="{16E4454C-CCD2-1746-A6B0-4B9D5CDA66DD}"/>
              </a:ext>
            </a:extLst>
          </p:cNvPr>
          <p:cNvSpPr txBox="1"/>
          <p:nvPr/>
        </p:nvSpPr>
        <p:spPr>
          <a:xfrm>
            <a:off x="1986109" y="3313103"/>
            <a:ext cx="4467570" cy="1200329"/>
          </a:xfrm>
          <a:prstGeom prst="rect">
            <a:avLst/>
          </a:prstGeom>
          <a:noFill/>
        </p:spPr>
        <p:txBody>
          <a:bodyPr wrap="none" lIns="0" rIns="0" rtlCol="0">
            <a:spAutoFit/>
          </a:bodyPr>
          <a:lstStyle/>
          <a:p>
            <a:pPr defTabSz="457189"/>
            <a:r>
              <a:rPr lang="fr-FR" b="1" dirty="0">
                <a:solidFill>
                  <a:schemeClr val="tx2"/>
                </a:solidFill>
                <a:latin typeface="Calibri" panose="020F0502020204030204"/>
              </a:rPr>
              <a:t>Suggestions:</a:t>
            </a:r>
          </a:p>
          <a:p>
            <a:pPr marL="285750" indent="-285750" defTabSz="457189">
              <a:buClr>
                <a:schemeClr val="accent1"/>
              </a:buClr>
              <a:buFont typeface="Wingdings" pitchFamily="2" charset="2"/>
              <a:buChar char="§"/>
            </a:pPr>
            <a:r>
              <a:rPr lang="fr-FR" dirty="0">
                <a:solidFill>
                  <a:schemeClr val="tx2"/>
                </a:solidFill>
                <a:latin typeface="Calibri" panose="020F0502020204030204"/>
              </a:rPr>
              <a:t>Remplacez les boissons sucrées par de l’eau</a:t>
            </a:r>
          </a:p>
          <a:p>
            <a:pPr marL="285750" indent="-285750" defTabSz="457189">
              <a:buClr>
                <a:schemeClr val="accent1"/>
              </a:buClr>
              <a:buFont typeface="Wingdings" pitchFamily="2" charset="2"/>
              <a:buChar char="§"/>
            </a:pPr>
            <a:r>
              <a:rPr lang="fr-FR" dirty="0">
                <a:solidFill>
                  <a:schemeClr val="tx2"/>
                </a:solidFill>
                <a:latin typeface="Calibri" panose="020F0502020204030204"/>
              </a:rPr>
              <a:t>Lisez les étiquettes des aliments</a:t>
            </a:r>
          </a:p>
          <a:p>
            <a:pPr marL="285750" indent="-285750" defTabSz="457189">
              <a:buClr>
                <a:schemeClr val="accent1"/>
              </a:buClr>
              <a:buFont typeface="Wingdings" pitchFamily="2" charset="2"/>
              <a:buChar char="§"/>
            </a:pPr>
            <a:r>
              <a:rPr lang="fr-FR" dirty="0">
                <a:solidFill>
                  <a:schemeClr val="tx2"/>
                </a:solidFill>
                <a:latin typeface="Calibri" panose="020F0502020204030204"/>
              </a:rPr>
              <a:t>Restez vigilant face au marketing alimentaire</a:t>
            </a:r>
          </a:p>
        </p:txBody>
      </p:sp>
      <p:pic>
        <p:nvPicPr>
          <p:cNvPr id="19" name="Image 18">
            <a:extLst>
              <a:ext uri="{FF2B5EF4-FFF2-40B4-BE49-F238E27FC236}">
                <a16:creationId xmlns:a16="http://schemas.microsoft.com/office/drawing/2014/main" id="{C6A53F93-1FAA-D648-B2C5-59FDA1D3C59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54405" y="3388859"/>
            <a:ext cx="1330482" cy="1087093"/>
          </a:xfrm>
          <a:prstGeom prst="rect">
            <a:avLst/>
          </a:prstGeom>
        </p:spPr>
      </p:pic>
      <p:pic>
        <p:nvPicPr>
          <p:cNvPr id="27" name="Image 26">
            <a:extLst>
              <a:ext uri="{FF2B5EF4-FFF2-40B4-BE49-F238E27FC236}">
                <a16:creationId xmlns:a16="http://schemas.microsoft.com/office/drawing/2014/main" id="{20203D0B-277C-9849-BAE9-577600FF696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711332" y="3270494"/>
            <a:ext cx="928858" cy="1337556"/>
          </a:xfrm>
          <a:prstGeom prst="rect">
            <a:avLst/>
          </a:prstGeom>
        </p:spPr>
      </p:pic>
      <p:grpSp>
        <p:nvGrpSpPr>
          <p:cNvPr id="5" name="Group 4">
            <a:extLst>
              <a:ext uri="{FF2B5EF4-FFF2-40B4-BE49-F238E27FC236}">
                <a16:creationId xmlns:a16="http://schemas.microsoft.com/office/drawing/2014/main" id="{400D0F3C-27E3-2A4B-B10B-ED4F8D75E107}"/>
              </a:ext>
            </a:extLst>
          </p:cNvPr>
          <p:cNvGrpSpPr/>
          <p:nvPr/>
        </p:nvGrpSpPr>
        <p:grpSpPr>
          <a:xfrm>
            <a:off x="454402" y="1106123"/>
            <a:ext cx="801060" cy="800014"/>
            <a:chOff x="2547080" y="1072993"/>
            <a:chExt cx="801060" cy="800014"/>
          </a:xfrm>
          <a:solidFill>
            <a:srgbClr val="034566"/>
          </a:solidFill>
        </p:grpSpPr>
        <p:sp>
          <p:nvSpPr>
            <p:cNvPr id="11" name="Ellipse 4">
              <a:extLst>
                <a:ext uri="{FF2B5EF4-FFF2-40B4-BE49-F238E27FC236}">
                  <a16:creationId xmlns:a16="http://schemas.microsoft.com/office/drawing/2014/main" id="{5A53CD6D-6D2D-7D45-9100-06BFEFE30E6A}"/>
                </a:ext>
              </a:extLst>
            </p:cNvPr>
            <p:cNvSpPr/>
            <p:nvPr/>
          </p:nvSpPr>
          <p:spPr>
            <a:xfrm>
              <a:off x="2547080" y="1072993"/>
              <a:ext cx="801060" cy="800014"/>
            </a:xfrm>
            <a:prstGeom prst="ellipse">
              <a:avLst/>
            </a:prstGeom>
            <a:grpFill/>
            <a:ln w="38100">
              <a:solidFill>
                <a:schemeClr val="tx1"/>
              </a:solidFill>
            </a:ln>
            <a:scene3d>
              <a:camera prst="orthographicFront"/>
              <a:lightRig rig="threePt" dir="t"/>
            </a:scene3d>
            <a:sp3d prstMaterial="dkEdge">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dirty="0"/>
            </a:p>
          </p:txBody>
        </p:sp>
        <p:sp>
          <p:nvSpPr>
            <p:cNvPr id="4" name="TextBox 3">
              <a:extLst>
                <a:ext uri="{FF2B5EF4-FFF2-40B4-BE49-F238E27FC236}">
                  <a16:creationId xmlns:a16="http://schemas.microsoft.com/office/drawing/2014/main" id="{741FE7E5-5BCD-2D48-8E4A-71BD5E2CE6DF}"/>
                </a:ext>
              </a:extLst>
            </p:cNvPr>
            <p:cNvSpPr txBox="1"/>
            <p:nvPr/>
          </p:nvSpPr>
          <p:spPr>
            <a:xfrm>
              <a:off x="2607249" y="1145091"/>
              <a:ext cx="680722" cy="609600"/>
            </a:xfrm>
            <a:prstGeom prst="rect">
              <a:avLst/>
            </a:prstGeom>
            <a:noFill/>
            <a:ln w="38100">
              <a:noFill/>
            </a:ln>
          </p:spPr>
          <p:txBody>
            <a:bodyPr wrap="square" lIns="0" tIns="0" rIns="0" bIns="0" rtlCol="0" anchor="ctr" anchorCtr="0">
              <a:noAutofit/>
            </a:bodyPr>
            <a:lstStyle/>
            <a:p>
              <a:pPr algn="ctr"/>
              <a:r>
                <a:rPr lang="fr-CA" sz="7200" b="1" dirty="0">
                  <a:solidFill>
                    <a:schemeClr val="bg1"/>
                  </a:solidFill>
                </a:rPr>
                <a:t>+</a:t>
              </a:r>
              <a:endParaRPr sz="7200" b="1" dirty="0">
                <a:solidFill>
                  <a:schemeClr val="bg1"/>
                </a:solidFill>
              </a:endParaRPr>
            </a:p>
          </p:txBody>
        </p:sp>
      </p:grpSp>
      <p:grpSp>
        <p:nvGrpSpPr>
          <p:cNvPr id="15" name="Group 14">
            <a:extLst>
              <a:ext uri="{FF2B5EF4-FFF2-40B4-BE49-F238E27FC236}">
                <a16:creationId xmlns:a16="http://schemas.microsoft.com/office/drawing/2014/main" id="{1204294A-2727-0540-BEEE-4A945F521E86}"/>
              </a:ext>
            </a:extLst>
          </p:cNvPr>
          <p:cNvGrpSpPr/>
          <p:nvPr/>
        </p:nvGrpSpPr>
        <p:grpSpPr>
          <a:xfrm>
            <a:off x="4518355" y="1106123"/>
            <a:ext cx="801060" cy="800014"/>
            <a:chOff x="2547080" y="1072993"/>
            <a:chExt cx="801060" cy="800014"/>
          </a:xfrm>
        </p:grpSpPr>
        <p:sp>
          <p:nvSpPr>
            <p:cNvPr id="16" name="Ellipse 4">
              <a:extLst>
                <a:ext uri="{FF2B5EF4-FFF2-40B4-BE49-F238E27FC236}">
                  <a16:creationId xmlns:a16="http://schemas.microsoft.com/office/drawing/2014/main" id="{2FEDBEC0-5443-8A44-A303-DD4D2A7563B1}"/>
                </a:ext>
              </a:extLst>
            </p:cNvPr>
            <p:cNvSpPr/>
            <p:nvPr/>
          </p:nvSpPr>
          <p:spPr>
            <a:xfrm>
              <a:off x="2547080" y="1072993"/>
              <a:ext cx="801060" cy="800014"/>
            </a:xfrm>
            <a:prstGeom prst="ellipse">
              <a:avLst/>
            </a:prstGeom>
            <a:solidFill>
              <a:srgbClr val="CD0039"/>
            </a:solidFill>
            <a:ln w="38100">
              <a:solidFill>
                <a:schemeClr val="tx1"/>
              </a:solidFill>
            </a:ln>
            <a:scene3d>
              <a:camera prst="orthographicFront"/>
              <a:lightRig rig="threePt" dir="t"/>
            </a:scene3d>
            <a:sp3d prstMaterial="dkEdge">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dirty="0"/>
            </a:p>
          </p:txBody>
        </p:sp>
        <p:sp>
          <p:nvSpPr>
            <p:cNvPr id="17" name="TextBox 16">
              <a:extLst>
                <a:ext uri="{FF2B5EF4-FFF2-40B4-BE49-F238E27FC236}">
                  <a16:creationId xmlns:a16="http://schemas.microsoft.com/office/drawing/2014/main" id="{FFB4F47B-43C1-E04E-83BF-F4FB41D925ED}"/>
                </a:ext>
              </a:extLst>
            </p:cNvPr>
            <p:cNvSpPr txBox="1"/>
            <p:nvPr/>
          </p:nvSpPr>
          <p:spPr>
            <a:xfrm>
              <a:off x="2607249" y="1120188"/>
              <a:ext cx="680722" cy="609600"/>
            </a:xfrm>
            <a:prstGeom prst="rect">
              <a:avLst/>
            </a:prstGeom>
            <a:noFill/>
            <a:ln w="38100">
              <a:noFill/>
            </a:ln>
          </p:spPr>
          <p:txBody>
            <a:bodyPr wrap="square" lIns="0" tIns="0" rIns="0" bIns="0" rtlCol="0" anchor="ctr" anchorCtr="0">
              <a:noAutofit/>
            </a:bodyPr>
            <a:lstStyle/>
            <a:p>
              <a:pPr algn="ctr"/>
              <a:r>
                <a:rPr lang="fr-CA" sz="7200" b="1" dirty="0">
                  <a:solidFill>
                    <a:schemeClr val="bg1"/>
                  </a:solidFill>
                </a:rPr>
                <a:t>–</a:t>
              </a:r>
              <a:endParaRPr sz="7200" b="1" dirty="0">
                <a:solidFill>
                  <a:schemeClr val="bg1"/>
                </a:solidFill>
              </a:endParaRPr>
            </a:p>
          </p:txBody>
        </p:sp>
      </p:grpSp>
      <p:sp>
        <p:nvSpPr>
          <p:cNvPr id="3" name="ZoneTexte 2">
            <a:extLst>
              <a:ext uri="{FF2B5EF4-FFF2-40B4-BE49-F238E27FC236}">
                <a16:creationId xmlns:a16="http://schemas.microsoft.com/office/drawing/2014/main" id="{27A024F1-A3A1-A848-82F8-690F2E750FD2}"/>
              </a:ext>
            </a:extLst>
          </p:cNvPr>
          <p:cNvSpPr txBox="1"/>
          <p:nvPr/>
        </p:nvSpPr>
        <p:spPr>
          <a:xfrm>
            <a:off x="454402" y="1874266"/>
            <a:ext cx="3958572" cy="1200329"/>
          </a:xfrm>
          <a:prstGeom prst="rect">
            <a:avLst/>
          </a:prstGeom>
          <a:noFill/>
        </p:spPr>
        <p:txBody>
          <a:bodyPr wrap="square" lIns="0" rIns="0" rtlCol="0">
            <a:spAutoFit/>
          </a:bodyPr>
          <a:lstStyle/>
          <a:p>
            <a:pPr defTabSz="457189"/>
            <a:r>
              <a:rPr lang="fr-FR" b="1" dirty="0">
                <a:solidFill>
                  <a:schemeClr val="tx2"/>
                </a:solidFill>
                <a:latin typeface="Calibri" panose="020F0502020204030204"/>
              </a:rPr>
              <a:t>Mangez en abondance:</a:t>
            </a:r>
          </a:p>
          <a:p>
            <a:pPr marL="285750" indent="-285750" defTabSz="457189">
              <a:buBlip>
                <a:blip r:embed="rId4"/>
              </a:buBlip>
            </a:pPr>
            <a:r>
              <a:rPr lang="fr-FR" dirty="0">
                <a:solidFill>
                  <a:schemeClr val="tx2"/>
                </a:solidFill>
                <a:latin typeface="Calibri" panose="020F0502020204030204"/>
              </a:rPr>
              <a:t>Fruits &amp; légumes</a:t>
            </a:r>
          </a:p>
          <a:p>
            <a:pPr marL="285750" indent="-285750" defTabSz="457189">
              <a:buBlip>
                <a:blip r:embed="rId4"/>
              </a:buBlip>
            </a:pPr>
            <a:r>
              <a:rPr lang="fr-FR" dirty="0">
                <a:solidFill>
                  <a:schemeClr val="tx2"/>
                </a:solidFill>
                <a:latin typeface="Calibri" panose="020F0502020204030204"/>
              </a:rPr>
              <a:t>Aliments à grains entier</a:t>
            </a:r>
          </a:p>
          <a:p>
            <a:pPr marL="285750" indent="-285750" defTabSz="457189">
              <a:buBlip>
                <a:blip r:embed="rId4"/>
              </a:buBlip>
            </a:pPr>
            <a:r>
              <a:rPr lang="fr-FR" dirty="0">
                <a:solidFill>
                  <a:schemeClr val="tx2"/>
                </a:solidFill>
                <a:latin typeface="Calibri" panose="020F0502020204030204"/>
              </a:rPr>
              <a:t>Aliments protéinés d’origine végétale</a:t>
            </a:r>
          </a:p>
        </p:txBody>
      </p:sp>
    </p:spTree>
    <p:extLst>
      <p:ext uri="{BB962C8B-B14F-4D97-AF65-F5344CB8AC3E}">
        <p14:creationId xmlns:p14="http://schemas.microsoft.com/office/powerpoint/2010/main" val="3521489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48806-B9DD-4FB6-9295-2F0BD05DE804}"/>
              </a:ext>
            </a:extLst>
          </p:cNvPr>
          <p:cNvSpPr>
            <a:spLocks noGrp="1"/>
          </p:cNvSpPr>
          <p:nvPr>
            <p:ph type="title"/>
          </p:nvPr>
        </p:nvSpPr>
        <p:spPr>
          <a:xfrm>
            <a:off x="436728" y="200850"/>
            <a:ext cx="8146861" cy="549778"/>
          </a:xfrm>
        </p:spPr>
        <p:txBody>
          <a:bodyPr/>
          <a:lstStyle/>
          <a:p>
            <a:r>
              <a:rPr lang="en-CA" b="1" dirty="0" err="1"/>
              <a:t>Recommandations</a:t>
            </a:r>
            <a:r>
              <a:rPr lang="en-CA" b="1" dirty="0"/>
              <a:t> </a:t>
            </a:r>
            <a:r>
              <a:rPr lang="en-CA" b="1" dirty="0" err="1"/>
              <a:t>nutritionnelles</a:t>
            </a:r>
            <a:endParaRPr lang="en-CA" dirty="0"/>
          </a:p>
        </p:txBody>
      </p:sp>
      <p:sp>
        <p:nvSpPr>
          <p:cNvPr id="3" name="Content Placeholder 2">
            <a:extLst>
              <a:ext uri="{FF2B5EF4-FFF2-40B4-BE49-F238E27FC236}">
                <a16:creationId xmlns:a16="http://schemas.microsoft.com/office/drawing/2014/main" id="{1C934874-763B-4251-A488-24F43224193E}"/>
              </a:ext>
            </a:extLst>
          </p:cNvPr>
          <p:cNvSpPr>
            <a:spLocks noGrp="1"/>
          </p:cNvSpPr>
          <p:nvPr>
            <p:ph idx="1"/>
          </p:nvPr>
        </p:nvSpPr>
        <p:spPr>
          <a:xfrm>
            <a:off x="436727" y="1228237"/>
            <a:ext cx="8042565" cy="3391907"/>
          </a:xfrm>
        </p:spPr>
        <p:txBody>
          <a:bodyPr lIns="0" rIns="0">
            <a:normAutofit/>
          </a:bodyPr>
          <a:lstStyle/>
          <a:p>
            <a:pPr marL="0" indent="0">
              <a:buNone/>
            </a:pPr>
            <a:r>
              <a:rPr lang="fr-CA" b="1" dirty="0">
                <a:solidFill>
                  <a:schemeClr val="tx2"/>
                </a:solidFill>
              </a:rPr>
              <a:t>Mettre l’emphase sur les </a:t>
            </a:r>
            <a:r>
              <a:rPr lang="fr-FR" b="1" dirty="0">
                <a:solidFill>
                  <a:schemeClr val="tx2"/>
                </a:solidFill>
              </a:rPr>
              <a:t>nouvelles habitudes alimentaires plutôt que de mettre l'emphase sur les restrictions (diète)</a:t>
            </a:r>
          </a:p>
          <a:p>
            <a:pPr>
              <a:spcBef>
                <a:spcPts val="1350"/>
              </a:spcBef>
            </a:pPr>
            <a:r>
              <a:rPr lang="fr-FR" sz="1800" dirty="0">
                <a:solidFill>
                  <a:schemeClr val="tx2"/>
                </a:solidFill>
              </a:rPr>
              <a:t>Modification progressive des habitudes de vie qui, une fois implantées, le sont pour la vie</a:t>
            </a:r>
          </a:p>
          <a:p>
            <a:pPr lvl="1">
              <a:buFont typeface="Wingdings" pitchFamily="2" charset="2"/>
              <a:buChar char="§"/>
            </a:pPr>
            <a:r>
              <a:rPr lang="fr-FR" dirty="0">
                <a:solidFill>
                  <a:schemeClr val="tx2"/>
                </a:solidFill>
              </a:rPr>
              <a:t>Comme se laver les mains…</a:t>
            </a:r>
          </a:p>
          <a:p>
            <a:pPr lvl="1">
              <a:buFont typeface="Wingdings" pitchFamily="2" charset="2"/>
              <a:buChar char="§"/>
            </a:pPr>
            <a:r>
              <a:rPr lang="fr-FR" b="0" dirty="0">
                <a:solidFill>
                  <a:schemeClr val="tx2"/>
                </a:solidFill>
              </a:rPr>
              <a:t>Mettre sa ceinture de sécurité en voiture…</a:t>
            </a:r>
          </a:p>
          <a:p>
            <a:pPr>
              <a:spcBef>
                <a:spcPts val="1350"/>
              </a:spcBef>
            </a:pPr>
            <a:r>
              <a:rPr lang="fr-FR" sz="1800" dirty="0">
                <a:solidFill>
                  <a:schemeClr val="tx2"/>
                </a:solidFill>
              </a:rPr>
              <a:t>Important de souligner qu’en plus d’aider à la prise en charge de la dyslipidémie</a:t>
            </a:r>
          </a:p>
          <a:p>
            <a:pPr lvl="1">
              <a:buFont typeface="Wingdings" pitchFamily="2" charset="2"/>
              <a:buChar char="§"/>
            </a:pPr>
            <a:r>
              <a:rPr lang="fr-FR" dirty="0">
                <a:solidFill>
                  <a:schemeClr val="tx2"/>
                </a:solidFill>
              </a:rPr>
              <a:t>U</a:t>
            </a:r>
            <a:r>
              <a:rPr lang="fr-FR" b="0" dirty="0">
                <a:solidFill>
                  <a:schemeClr val="tx2"/>
                </a:solidFill>
              </a:rPr>
              <a:t>ne saine alimentation favorise la prise en charge de la santé en général</a:t>
            </a:r>
          </a:p>
          <a:p>
            <a:pPr lvl="1">
              <a:buFont typeface="Wingdings" pitchFamily="2" charset="2"/>
              <a:buChar char="§"/>
            </a:pPr>
            <a:r>
              <a:rPr lang="fr-FR" dirty="0">
                <a:solidFill>
                  <a:schemeClr val="tx2"/>
                </a:solidFill>
              </a:rPr>
              <a:t>On mange tous les jours donc intervention très importante</a:t>
            </a:r>
            <a:endParaRPr lang="fr-FR" b="0" dirty="0">
              <a:solidFill>
                <a:schemeClr val="tx2"/>
              </a:solidFill>
            </a:endParaRPr>
          </a:p>
        </p:txBody>
      </p:sp>
      <p:sp>
        <p:nvSpPr>
          <p:cNvPr id="11" name="TextBox 10">
            <a:extLst>
              <a:ext uri="{FF2B5EF4-FFF2-40B4-BE49-F238E27FC236}">
                <a16:creationId xmlns:a16="http://schemas.microsoft.com/office/drawing/2014/main" id="{0056BFAC-B638-4E68-9D84-79B549831030}"/>
              </a:ext>
            </a:extLst>
          </p:cNvPr>
          <p:cNvSpPr txBox="1"/>
          <p:nvPr/>
        </p:nvSpPr>
        <p:spPr>
          <a:xfrm>
            <a:off x="375982" y="4620144"/>
            <a:ext cx="8042564" cy="341632"/>
          </a:xfrm>
          <a:prstGeom prst="rect">
            <a:avLst/>
          </a:prstGeom>
          <a:noFill/>
        </p:spPr>
        <p:txBody>
          <a:bodyPr vert="horz" wrap="square" lIns="0" tIns="45720" rIns="91440" bIns="45720" rtlCol="0" anchor="b" anchorCtr="0">
            <a:spAutoFit/>
          </a:bodyPr>
          <a:lstStyle>
            <a:defPPr>
              <a:defRPr lang="en-US"/>
            </a:defPPr>
            <a:lvl1pPr indent="0">
              <a:lnSpc>
                <a:spcPct val="90000"/>
              </a:lnSpc>
              <a:spcBef>
                <a:spcPts val="0"/>
              </a:spcBef>
              <a:spcAft>
                <a:spcPts val="0"/>
              </a:spcAft>
              <a:buClr>
                <a:schemeClr val="accent5"/>
              </a:buClr>
              <a:buSzPct val="100000"/>
              <a:buFontTx/>
              <a:buNone/>
              <a:tabLst/>
              <a:defRPr sz="1000" b="1">
                <a:solidFill>
                  <a:srgbClr val="0000FF"/>
                </a:solidFill>
              </a:defRPr>
            </a:lvl1pPr>
            <a:lvl2pPr marL="342892" indent="0" defTabSz="685800">
              <a:lnSpc>
                <a:spcPct val="90000"/>
              </a:lnSpc>
              <a:spcBef>
                <a:spcPts val="375"/>
              </a:spcBef>
              <a:buClr>
                <a:schemeClr val="accent3"/>
              </a:buClr>
              <a:buFont typeface="Arial" panose="020B0604020202020204" pitchFamily="34" charset="0"/>
              <a:buNone/>
              <a:defRPr>
                <a:cs typeface="Arial" panose="020B0604020202020204" pitchFamily="34" charset="0"/>
              </a:defRPr>
            </a:lvl2pPr>
            <a:lvl3pPr marL="685783" indent="0" defTabSz="685800">
              <a:lnSpc>
                <a:spcPct val="90000"/>
              </a:lnSpc>
              <a:spcBef>
                <a:spcPts val="375"/>
              </a:spcBef>
              <a:buClr>
                <a:schemeClr val="accent3"/>
              </a:buClr>
              <a:buFont typeface="Arial" panose="020B0604020202020204" pitchFamily="34" charset="0"/>
              <a:buNone/>
              <a:defRPr sz="1500">
                <a:cs typeface="Arial" panose="020B0604020202020204" pitchFamily="34" charset="0"/>
              </a:defRPr>
            </a:lvl3pPr>
            <a:lvl4pPr marL="1028675" indent="0" defTabSz="685800">
              <a:lnSpc>
                <a:spcPct val="90000"/>
              </a:lnSpc>
              <a:spcBef>
                <a:spcPts val="375"/>
              </a:spcBef>
              <a:buClr>
                <a:schemeClr val="accent3"/>
              </a:buClr>
              <a:buFont typeface="Arial" panose="020B0604020202020204" pitchFamily="34" charset="0"/>
              <a:buNone/>
              <a:defRPr sz="1350">
                <a:cs typeface="Arial" panose="020B0604020202020204" pitchFamily="34" charset="0"/>
              </a:defRPr>
            </a:lvl4pPr>
            <a:lvl5pPr marL="1371566" indent="0" defTabSz="685800">
              <a:lnSpc>
                <a:spcPct val="90000"/>
              </a:lnSpc>
              <a:spcBef>
                <a:spcPts val="375"/>
              </a:spcBef>
              <a:buClr>
                <a:schemeClr val="accent3"/>
              </a:buClr>
              <a:buFont typeface="Arial" panose="020B0604020202020204" pitchFamily="34" charset="0"/>
              <a:buNone/>
              <a:defRPr sz="135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defTabSz="457189">
              <a:buClr>
                <a:srgbClr val="9E1F63"/>
              </a:buClr>
            </a:pPr>
            <a:r>
              <a:rPr lang="fr-CA" sz="900" b="0" dirty="0">
                <a:solidFill>
                  <a:schemeClr val="tx1"/>
                </a:solidFill>
                <a:latin typeface="Calibri" panose="020F0502020204030204"/>
              </a:rPr>
              <a:t>Guide alimentaire canadien 2018 </a:t>
            </a:r>
            <a:br>
              <a:rPr lang="fr-CA" sz="900" b="0" dirty="0">
                <a:solidFill>
                  <a:schemeClr val="tx1"/>
                </a:solidFill>
                <a:latin typeface="Calibri" panose="020F0502020204030204"/>
              </a:rPr>
            </a:br>
            <a:r>
              <a:rPr lang="fr-CA" sz="900" b="0" dirty="0">
                <a:solidFill>
                  <a:schemeClr val="tx1"/>
                </a:solidFill>
                <a:latin typeface="Calibri" panose="020F0502020204030204"/>
                <a:hlinkClick r:id="rId3">
                  <a:extLst>
                    <a:ext uri="{A12FA001-AC4F-418D-AE19-62706E023703}">
                      <ahyp:hlinkClr xmlns:ahyp="http://schemas.microsoft.com/office/drawing/2018/hyperlinkcolor" val="tx"/>
                    </a:ext>
                  </a:extLst>
                </a:hlinkClick>
              </a:rPr>
              <a:t>https://www.canada.ca/content/dam/hc-sc/documents/services/canada-food-guide/resources/stakeholder-toolkit/canada-food-guide-presentation-fra.pdf</a:t>
            </a:r>
            <a:endParaRPr lang="en-CA" sz="900" b="0" dirty="0">
              <a:solidFill>
                <a:schemeClr val="tx1"/>
              </a:solidFill>
              <a:latin typeface="Calibri" panose="020F0502020204030204"/>
            </a:endParaRPr>
          </a:p>
        </p:txBody>
      </p:sp>
    </p:spTree>
    <p:extLst>
      <p:ext uri="{BB962C8B-B14F-4D97-AF65-F5344CB8AC3E}">
        <p14:creationId xmlns:p14="http://schemas.microsoft.com/office/powerpoint/2010/main" val="3589804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dirty="0"/>
              <a:t>Quoi manger plus simplement…</a:t>
            </a:r>
          </a:p>
        </p:txBody>
      </p:sp>
      <p:sp>
        <p:nvSpPr>
          <p:cNvPr id="3" name="Espace réservé du contenu 2"/>
          <p:cNvSpPr>
            <a:spLocks noGrp="1"/>
          </p:cNvSpPr>
          <p:nvPr>
            <p:ph idx="1"/>
          </p:nvPr>
        </p:nvSpPr>
        <p:spPr>
          <a:xfrm>
            <a:off x="423894" y="1369219"/>
            <a:ext cx="7964456" cy="3263504"/>
          </a:xfrm>
        </p:spPr>
        <p:txBody>
          <a:bodyPr lIns="0" rIns="0">
            <a:noAutofit/>
          </a:bodyPr>
          <a:lstStyle/>
          <a:p>
            <a:pPr>
              <a:spcBef>
                <a:spcPts val="1350"/>
              </a:spcBef>
            </a:pPr>
            <a:r>
              <a:rPr lang="fr-CA" sz="2200" dirty="0">
                <a:solidFill>
                  <a:schemeClr val="tx2"/>
                </a:solidFill>
              </a:rPr>
              <a:t>Manger ce qui pousse</a:t>
            </a:r>
          </a:p>
          <a:p>
            <a:pPr>
              <a:spcBef>
                <a:spcPts val="1350"/>
              </a:spcBef>
            </a:pPr>
            <a:r>
              <a:rPr lang="fr-CA" sz="2200" dirty="0">
                <a:solidFill>
                  <a:schemeClr val="tx2"/>
                </a:solidFill>
              </a:rPr>
              <a:t>Manger ce qui vole</a:t>
            </a:r>
          </a:p>
          <a:p>
            <a:pPr>
              <a:spcBef>
                <a:spcPts val="1350"/>
              </a:spcBef>
            </a:pPr>
            <a:r>
              <a:rPr lang="fr-CA" sz="2200" dirty="0">
                <a:solidFill>
                  <a:schemeClr val="tx2"/>
                </a:solidFill>
              </a:rPr>
              <a:t>Manger ce qui nage</a:t>
            </a:r>
          </a:p>
          <a:p>
            <a:pPr>
              <a:spcBef>
                <a:spcPts val="1350"/>
              </a:spcBef>
            </a:pPr>
            <a:r>
              <a:rPr lang="fr-CA" sz="2200" dirty="0">
                <a:solidFill>
                  <a:schemeClr val="tx2"/>
                </a:solidFill>
              </a:rPr>
              <a:t>Éviter de manger ce qui marche à 4 pattes</a:t>
            </a:r>
          </a:p>
          <a:p>
            <a:pPr>
              <a:spcBef>
                <a:spcPts val="1350"/>
              </a:spcBef>
            </a:pPr>
            <a:r>
              <a:rPr lang="fr-CA" sz="2200" dirty="0">
                <a:solidFill>
                  <a:schemeClr val="tx2"/>
                </a:solidFill>
              </a:rPr>
              <a:t>Éviter les excès</a:t>
            </a:r>
          </a:p>
          <a:p>
            <a:pPr>
              <a:spcBef>
                <a:spcPts val="1350"/>
              </a:spcBef>
            </a:pPr>
            <a:r>
              <a:rPr lang="fr-CA" sz="2200" dirty="0">
                <a:solidFill>
                  <a:schemeClr val="tx2"/>
                </a:solidFill>
              </a:rPr>
              <a:t>Faites-vous plaisir de temps en temps</a:t>
            </a:r>
          </a:p>
          <a:p>
            <a:pPr>
              <a:spcBef>
                <a:spcPts val="1350"/>
              </a:spcBef>
            </a:pPr>
            <a:r>
              <a:rPr lang="fr-CA" sz="2200" dirty="0">
                <a:solidFill>
                  <a:schemeClr val="tx2"/>
                </a:solidFill>
              </a:rPr>
              <a:t>Une consultation en nutrition n’est pas négligeable</a:t>
            </a:r>
          </a:p>
          <a:p>
            <a:pPr marL="519113" lvl="1"/>
            <a:r>
              <a:rPr lang="fr-CA" sz="2000" dirty="0">
                <a:solidFill>
                  <a:schemeClr val="tx2"/>
                </a:solidFill>
              </a:rPr>
              <a:t>Les patients voient leur pharmacien tous les mois</a:t>
            </a:r>
          </a:p>
        </p:txBody>
      </p:sp>
      <p:sp>
        <p:nvSpPr>
          <p:cNvPr id="4" name="TextBox 3">
            <a:extLst>
              <a:ext uri="{FF2B5EF4-FFF2-40B4-BE49-F238E27FC236}">
                <a16:creationId xmlns:a16="http://schemas.microsoft.com/office/drawing/2014/main" id="{5656F655-AE0D-4E2B-B7C7-EE8A9159D021}"/>
              </a:ext>
            </a:extLst>
          </p:cNvPr>
          <p:cNvSpPr txBox="1"/>
          <p:nvPr/>
        </p:nvSpPr>
        <p:spPr>
          <a:xfrm>
            <a:off x="6708913" y="4184374"/>
            <a:ext cx="2196548" cy="300082"/>
          </a:xfrm>
          <a:prstGeom prst="rect">
            <a:avLst/>
          </a:prstGeom>
          <a:noFill/>
        </p:spPr>
        <p:txBody>
          <a:bodyPr wrap="square" rtlCol="0">
            <a:spAutoFit/>
          </a:bodyPr>
          <a:lstStyle/>
          <a:p>
            <a:endParaRPr lang="en-CA" sz="1350" dirty="0"/>
          </a:p>
        </p:txBody>
      </p:sp>
      <p:grpSp>
        <p:nvGrpSpPr>
          <p:cNvPr id="8" name="Group 7">
            <a:extLst>
              <a:ext uri="{FF2B5EF4-FFF2-40B4-BE49-F238E27FC236}">
                <a16:creationId xmlns:a16="http://schemas.microsoft.com/office/drawing/2014/main" id="{0066E047-1433-AD47-B3D2-C0E5A5814E42}"/>
              </a:ext>
            </a:extLst>
          </p:cNvPr>
          <p:cNvGrpSpPr/>
          <p:nvPr/>
        </p:nvGrpSpPr>
        <p:grpSpPr>
          <a:xfrm>
            <a:off x="6631988" y="1230399"/>
            <a:ext cx="2320562" cy="3541144"/>
            <a:chOff x="6460434" y="697835"/>
            <a:chExt cx="2408859" cy="3675885"/>
          </a:xfrm>
        </p:grpSpPr>
        <p:pic>
          <p:nvPicPr>
            <p:cNvPr id="5" name="Image 4"/>
            <p:cNvPicPr>
              <a:picLocks noChangeAspect="1"/>
            </p:cNvPicPr>
            <p:nvPr/>
          </p:nvPicPr>
          <p:blipFill rotWithShape="1">
            <a:blip r:embed="rId3"/>
            <a:srcRect l="1978"/>
            <a:stretch/>
          </p:blipFill>
          <p:spPr>
            <a:xfrm>
              <a:off x="6460434" y="697835"/>
              <a:ext cx="2408859" cy="3632651"/>
            </a:xfrm>
            <a:prstGeom prst="rect">
              <a:avLst/>
            </a:prstGeom>
          </p:spPr>
        </p:pic>
        <p:sp>
          <p:nvSpPr>
            <p:cNvPr id="6" name="TextBox 5">
              <a:extLst>
                <a:ext uri="{FF2B5EF4-FFF2-40B4-BE49-F238E27FC236}">
                  <a16:creationId xmlns:a16="http://schemas.microsoft.com/office/drawing/2014/main" id="{DD875F04-3A2D-43BA-9390-9025242C2CF7}"/>
                </a:ext>
              </a:extLst>
            </p:cNvPr>
            <p:cNvSpPr txBox="1"/>
            <p:nvPr/>
          </p:nvSpPr>
          <p:spPr>
            <a:xfrm>
              <a:off x="6460434" y="3658139"/>
              <a:ext cx="2408859" cy="715581"/>
            </a:xfrm>
            <a:prstGeom prst="rect">
              <a:avLst/>
            </a:prstGeom>
            <a:solidFill>
              <a:schemeClr val="bg1"/>
            </a:solidFill>
          </p:spPr>
          <p:txBody>
            <a:bodyPr wrap="square" rtlCol="0">
              <a:spAutoFit/>
            </a:bodyPr>
            <a:lstStyle/>
            <a:p>
              <a:pPr algn="ctr"/>
              <a:r>
                <a:rPr lang="fr-CA" sz="1350" i="1" dirty="0"/>
                <a:t>« Il m’arrive parfois de suivre une diète.  Celle-ci dépend si j’aime la nourriture ou non »</a:t>
              </a:r>
              <a:endParaRPr lang="en-CA" sz="1350" i="1" dirty="0"/>
            </a:p>
          </p:txBody>
        </p:sp>
      </p:grpSp>
      <p:sp>
        <p:nvSpPr>
          <p:cNvPr id="10" name="Speech Bubble: Oval 9">
            <a:extLst>
              <a:ext uri="{FF2B5EF4-FFF2-40B4-BE49-F238E27FC236}">
                <a16:creationId xmlns:a16="http://schemas.microsoft.com/office/drawing/2014/main" id="{6808E6E9-E5FA-4E60-95B7-DA35D2EAC234}"/>
              </a:ext>
            </a:extLst>
          </p:cNvPr>
          <p:cNvSpPr/>
          <p:nvPr/>
        </p:nvSpPr>
        <p:spPr>
          <a:xfrm>
            <a:off x="7957750" y="49713"/>
            <a:ext cx="1089929" cy="879551"/>
          </a:xfrm>
          <a:prstGeom prst="wedgeEllipse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1D0E6A9A-FE6E-435D-9AD7-79FF19C52F10}"/>
              </a:ext>
            </a:extLst>
          </p:cNvPr>
          <p:cNvSpPr txBox="1"/>
          <p:nvPr/>
        </p:nvSpPr>
        <p:spPr>
          <a:xfrm>
            <a:off x="8044246" y="139867"/>
            <a:ext cx="1003433" cy="646331"/>
          </a:xfrm>
          <a:prstGeom prst="rect">
            <a:avLst/>
          </a:prstGeom>
          <a:noFill/>
        </p:spPr>
        <p:txBody>
          <a:bodyPr wrap="square" rtlCol="0">
            <a:spAutoFit/>
          </a:bodyPr>
          <a:lstStyle/>
          <a:p>
            <a:pPr algn="ctr"/>
            <a:r>
              <a:rPr lang="fr-CA" sz="3600" dirty="0">
                <a:solidFill>
                  <a:schemeClr val="bg1"/>
                </a:solidFill>
                <a:latin typeface="AR JULIAN" panose="02000000000000000000" pitchFamily="2" charset="0"/>
              </a:rPr>
              <a:t>D</a:t>
            </a:r>
            <a:endParaRPr lang="en-CA" sz="3600" dirty="0">
              <a:solidFill>
                <a:schemeClr val="bg1"/>
              </a:solidFill>
              <a:latin typeface="AR JULIAN" panose="02000000000000000000" pitchFamily="2" charset="0"/>
            </a:endParaRPr>
          </a:p>
        </p:txBody>
      </p:sp>
    </p:spTree>
    <p:extLst>
      <p:ext uri="{BB962C8B-B14F-4D97-AF65-F5344CB8AC3E}">
        <p14:creationId xmlns:p14="http://schemas.microsoft.com/office/powerpoint/2010/main" val="328625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3A96-27E2-413E-95E8-606F3207ABB3}"/>
              </a:ext>
            </a:extLst>
          </p:cNvPr>
          <p:cNvSpPr>
            <a:spLocks noGrp="1"/>
          </p:cNvSpPr>
          <p:nvPr>
            <p:ph type="title"/>
          </p:nvPr>
        </p:nvSpPr>
        <p:spPr/>
        <p:txBody>
          <a:bodyPr/>
          <a:lstStyle/>
          <a:p>
            <a:r>
              <a:rPr lang="fr-CA" dirty="0"/>
              <a:t>Répertoire de ressources sur les bonnes habitudes alimentaires et de vie au Québec</a:t>
            </a:r>
            <a:endParaRPr lang="en-CA" dirty="0"/>
          </a:p>
        </p:txBody>
      </p:sp>
      <p:sp>
        <p:nvSpPr>
          <p:cNvPr id="3" name="Content Placeholder 2">
            <a:extLst>
              <a:ext uri="{FF2B5EF4-FFF2-40B4-BE49-F238E27FC236}">
                <a16:creationId xmlns:a16="http://schemas.microsoft.com/office/drawing/2014/main" id="{A55DC279-C90E-4102-9C96-A0C9824DB6D0}"/>
              </a:ext>
            </a:extLst>
          </p:cNvPr>
          <p:cNvSpPr>
            <a:spLocks noGrp="1"/>
          </p:cNvSpPr>
          <p:nvPr>
            <p:ph idx="1"/>
          </p:nvPr>
        </p:nvSpPr>
        <p:spPr/>
        <p:txBody>
          <a:bodyPr/>
          <a:lstStyle/>
          <a:p>
            <a:r>
              <a:rPr lang="fr-CA" sz="2000" dirty="0">
                <a:solidFill>
                  <a:schemeClr val="tx2"/>
                </a:solidFill>
              </a:rPr>
              <a:t>Ressources répertoriées par région du Québec</a:t>
            </a:r>
          </a:p>
          <a:p>
            <a:pPr lvl="1"/>
            <a:r>
              <a:rPr lang="fr-CA" sz="1700" dirty="0">
                <a:solidFill>
                  <a:schemeClr val="tx2"/>
                </a:solidFill>
              </a:rPr>
              <a:t>Habitudes Alimentaires</a:t>
            </a:r>
          </a:p>
          <a:p>
            <a:pPr lvl="1"/>
            <a:r>
              <a:rPr lang="fr-CA" sz="1700" dirty="0">
                <a:solidFill>
                  <a:schemeClr val="tx2"/>
                </a:solidFill>
              </a:rPr>
              <a:t>Ressources d’activité physique et habitudes de vie par région</a:t>
            </a:r>
          </a:p>
          <a:p>
            <a:pPr lvl="1"/>
            <a:endParaRPr lang="fr-CA" sz="1700" dirty="0">
              <a:solidFill>
                <a:schemeClr val="tx2"/>
              </a:solidFill>
            </a:endParaRPr>
          </a:p>
          <a:p>
            <a:r>
              <a:rPr lang="fr-CA" sz="2000" dirty="0">
                <a:solidFill>
                  <a:schemeClr val="tx2"/>
                </a:solidFill>
              </a:rPr>
              <a:t>Chaque région avec hyperliens</a:t>
            </a:r>
          </a:p>
          <a:p>
            <a:pPr marL="0" indent="0">
              <a:buNone/>
            </a:pPr>
            <a:endParaRPr lang="fr-CA" sz="2000" dirty="0">
              <a:solidFill>
                <a:schemeClr val="tx2"/>
              </a:solidFill>
            </a:endParaRPr>
          </a:p>
          <a:p>
            <a:r>
              <a:rPr lang="fr-CA" sz="2000" dirty="0">
                <a:solidFill>
                  <a:schemeClr val="tx2"/>
                </a:solidFill>
              </a:rPr>
              <a:t>Portail résidant sur le site de la FMOQ pour les médecins participant au programme de formation en hypercholestérolémie</a:t>
            </a:r>
          </a:p>
          <a:p>
            <a:pPr lvl="1"/>
            <a:r>
              <a:rPr lang="fr-CA" sz="1700" u="sng" dirty="0">
                <a:hlinkClick r:id="rId3"/>
              </a:rPr>
              <a:t>https://www.fmoq.org/formation/repertoire-des-ressources-pour-le-programme-en-hypercholesterolemie/</a:t>
            </a:r>
            <a:endParaRPr lang="en-CA" sz="1700" dirty="0"/>
          </a:p>
          <a:p>
            <a:pPr lvl="1"/>
            <a:endParaRPr lang="fr-CA" sz="1700" dirty="0">
              <a:solidFill>
                <a:schemeClr val="tx2"/>
              </a:solidFill>
            </a:endParaRPr>
          </a:p>
          <a:p>
            <a:endParaRPr lang="fr-CA" sz="2000" dirty="0">
              <a:solidFill>
                <a:schemeClr val="tx2"/>
              </a:solidFill>
            </a:endParaRPr>
          </a:p>
          <a:p>
            <a:endParaRPr lang="en-CA" dirty="0"/>
          </a:p>
        </p:txBody>
      </p:sp>
    </p:spTree>
    <p:extLst>
      <p:ext uri="{BB962C8B-B14F-4D97-AF65-F5344CB8AC3E}">
        <p14:creationId xmlns:p14="http://schemas.microsoft.com/office/powerpoint/2010/main" val="1782563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77" y="218016"/>
            <a:ext cx="8383563" cy="495034"/>
          </a:xfrm>
        </p:spPr>
        <p:txBody>
          <a:bodyPr vert="horz" lIns="0" tIns="45720" rIns="91440" bIns="45720" rtlCol="0" anchor="ctr">
            <a:noAutofit/>
          </a:bodyPr>
          <a:lstStyle/>
          <a:p>
            <a:r>
              <a:rPr lang="fr-CA" dirty="0"/>
              <a:t>Divulgation de l’enseignant/du présentateur</a:t>
            </a:r>
          </a:p>
        </p:txBody>
      </p:sp>
      <p:sp>
        <p:nvSpPr>
          <p:cNvPr id="3" name="Content Placeholder 2"/>
          <p:cNvSpPr>
            <a:spLocks noGrp="1"/>
          </p:cNvSpPr>
          <p:nvPr>
            <p:ph idx="1"/>
          </p:nvPr>
        </p:nvSpPr>
        <p:spPr>
          <a:xfrm>
            <a:off x="445477" y="1283495"/>
            <a:ext cx="8383563" cy="3394472"/>
          </a:xfrm>
        </p:spPr>
        <p:txBody>
          <a:bodyPr lIns="0" rtlCol="0">
            <a:normAutofit/>
          </a:bodyPr>
          <a:lstStyle/>
          <a:p>
            <a:pPr>
              <a:defRPr/>
            </a:pPr>
            <a:r>
              <a:rPr lang="fr-CA" sz="2200" dirty="0">
                <a:solidFill>
                  <a:schemeClr val="tx2"/>
                </a:solidFill>
              </a:rPr>
              <a:t>Enseignant : Dr. Simon-Pierre Veilleux</a:t>
            </a:r>
          </a:p>
          <a:p>
            <a:pPr>
              <a:spcBef>
                <a:spcPts val="1350"/>
              </a:spcBef>
              <a:defRPr/>
            </a:pPr>
            <a:r>
              <a:rPr lang="fr-CA" sz="2200" dirty="0">
                <a:solidFill>
                  <a:schemeClr val="tx2"/>
                </a:solidFill>
              </a:rPr>
              <a:t>Relations avec des intérêts commerciaux :</a:t>
            </a:r>
          </a:p>
          <a:p>
            <a:pPr lvl="1">
              <a:spcBef>
                <a:spcPts val="975"/>
              </a:spcBef>
              <a:buClr>
                <a:schemeClr val="tx1"/>
              </a:buClr>
              <a:defRPr/>
            </a:pPr>
            <a:r>
              <a:rPr lang="fr-CA" sz="2200" b="1" dirty="0">
                <a:solidFill>
                  <a:srgbClr val="06567E"/>
                </a:solidFill>
              </a:rPr>
              <a:t>Membre d’un comité consultatif : Astra Zeneca, Novartis, </a:t>
            </a:r>
            <a:r>
              <a:rPr lang="fr-CA" sz="2200" b="1" dirty="0" err="1">
                <a:solidFill>
                  <a:srgbClr val="06567E"/>
                </a:solidFill>
              </a:rPr>
              <a:t>Servier</a:t>
            </a:r>
            <a:endParaRPr lang="fr-CA" sz="2200" b="1" dirty="0">
              <a:solidFill>
                <a:srgbClr val="06567E"/>
              </a:solidFill>
            </a:endParaRPr>
          </a:p>
          <a:p>
            <a:pPr lvl="1">
              <a:spcBef>
                <a:spcPts val="975"/>
              </a:spcBef>
              <a:buClr>
                <a:schemeClr val="tx1"/>
              </a:buClr>
              <a:buNone/>
              <a:defRPr/>
            </a:pPr>
            <a:endParaRPr lang="fr-CA" sz="2200" b="1" dirty="0">
              <a:solidFill>
                <a:srgbClr val="06567E"/>
              </a:solidFill>
            </a:endParaRPr>
          </a:p>
          <a:p>
            <a:pPr lvl="1">
              <a:buClr>
                <a:schemeClr val="tx1"/>
              </a:buClr>
              <a:defRPr/>
            </a:pPr>
            <a:r>
              <a:rPr lang="fr-CA" sz="2200" b="1" u="sng" dirty="0">
                <a:solidFill>
                  <a:srgbClr val="06567E"/>
                </a:solidFill>
              </a:rPr>
              <a:t>Honoraires</a:t>
            </a:r>
            <a:r>
              <a:rPr lang="fr-CA" sz="2200" b="1" dirty="0">
                <a:solidFill>
                  <a:srgbClr val="06567E"/>
                </a:solidFill>
              </a:rPr>
              <a:t> : Amgen, Astra Zeneca, Bayer, BMS/Pfizer, </a:t>
            </a:r>
            <a:r>
              <a:rPr lang="fr-CA" sz="2200" b="1" dirty="0" err="1">
                <a:solidFill>
                  <a:srgbClr val="06567E"/>
                </a:solidFill>
              </a:rPr>
              <a:t>Boehringer</a:t>
            </a:r>
            <a:r>
              <a:rPr lang="fr-CA" sz="2200" b="1" dirty="0">
                <a:solidFill>
                  <a:srgbClr val="06567E"/>
                </a:solidFill>
              </a:rPr>
              <a:t> </a:t>
            </a:r>
            <a:r>
              <a:rPr lang="fr-CA" sz="2200" b="1" dirty="0" err="1">
                <a:solidFill>
                  <a:srgbClr val="06567E"/>
                </a:solidFill>
              </a:rPr>
              <a:t>Ingelheim</a:t>
            </a:r>
            <a:r>
              <a:rPr lang="fr-CA" sz="2200" b="1" dirty="0">
                <a:solidFill>
                  <a:srgbClr val="06567E"/>
                </a:solidFill>
              </a:rPr>
              <a:t>, HLS </a:t>
            </a:r>
            <a:r>
              <a:rPr lang="fr-CA" sz="2200" b="1" dirty="0" err="1">
                <a:solidFill>
                  <a:srgbClr val="06567E"/>
                </a:solidFill>
              </a:rPr>
              <a:t>Therapeutics</a:t>
            </a:r>
            <a:r>
              <a:rPr lang="fr-CA" sz="2200" b="1" dirty="0">
                <a:solidFill>
                  <a:srgbClr val="06567E"/>
                </a:solidFill>
              </a:rPr>
              <a:t>, Novartis, </a:t>
            </a:r>
            <a:r>
              <a:rPr lang="fr-CA" sz="2200" b="1" dirty="0" err="1">
                <a:solidFill>
                  <a:srgbClr val="06567E"/>
                </a:solidFill>
              </a:rPr>
              <a:t>Novonordisk</a:t>
            </a:r>
            <a:r>
              <a:rPr lang="fr-CA" sz="2200" b="1" dirty="0">
                <a:solidFill>
                  <a:srgbClr val="06567E"/>
                </a:solidFill>
              </a:rPr>
              <a:t>, </a:t>
            </a:r>
            <a:r>
              <a:rPr lang="fr-CA" sz="2200" b="1" dirty="0" err="1">
                <a:solidFill>
                  <a:srgbClr val="06567E"/>
                </a:solidFill>
              </a:rPr>
              <a:t>Servier</a:t>
            </a:r>
            <a:endParaRPr lang="fr-CA" sz="2200" b="1" dirty="0">
              <a:solidFill>
                <a:srgbClr val="06567E"/>
              </a:solidFill>
            </a:endParaRPr>
          </a:p>
          <a:p>
            <a:pPr lvl="1">
              <a:buClr>
                <a:schemeClr val="tx1"/>
              </a:buClr>
              <a:buNone/>
              <a:defRPr/>
            </a:pPr>
            <a:endParaRPr lang="fr-CA" sz="2200" b="1" dirty="0">
              <a:solidFill>
                <a:schemeClr val="accent1"/>
              </a:solidFill>
            </a:endParaRPr>
          </a:p>
          <a:p>
            <a:pPr lvl="2">
              <a:buClr>
                <a:schemeClr val="accent5"/>
              </a:buClr>
              <a:defRPr/>
            </a:pPr>
            <a:endParaRPr lang="fr-CA" sz="2200" dirty="0">
              <a:solidFill>
                <a:schemeClr val="accent1"/>
              </a:solidFill>
            </a:endParaRPr>
          </a:p>
          <a:p>
            <a:pPr marL="0" indent="0">
              <a:buNone/>
              <a:defRPr/>
            </a:pPr>
            <a:endParaRPr lang="fr-CA" sz="2200" dirty="0"/>
          </a:p>
        </p:txBody>
      </p:sp>
    </p:spTree>
    <p:extLst>
      <p:ext uri="{BB962C8B-B14F-4D97-AF65-F5344CB8AC3E}">
        <p14:creationId xmlns:p14="http://schemas.microsoft.com/office/powerpoint/2010/main" val="4089291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AFA0D-4038-BC47-A33A-3D62AAB14CC3}"/>
              </a:ext>
            </a:extLst>
          </p:cNvPr>
          <p:cNvSpPr>
            <a:spLocks noGrp="1"/>
          </p:cNvSpPr>
          <p:nvPr>
            <p:ph type="title"/>
          </p:nvPr>
        </p:nvSpPr>
        <p:spPr>
          <a:xfrm>
            <a:off x="436727" y="139783"/>
            <a:ext cx="8523028" cy="702954"/>
          </a:xfrm>
        </p:spPr>
        <p:txBody>
          <a:bodyPr anchor="ctr" anchorCtr="0">
            <a:noAutofit/>
          </a:bodyPr>
          <a:lstStyle/>
          <a:p>
            <a:r>
              <a:rPr lang="en-GB" sz="2300" dirty="0"/>
              <a:t>Les </a:t>
            </a:r>
            <a:r>
              <a:rPr lang="en-GB" sz="2300" dirty="0" err="1"/>
              <a:t>polymorphismes</a:t>
            </a:r>
            <a:r>
              <a:rPr lang="en-GB" sz="2300" dirty="0"/>
              <a:t> du LDL-C </a:t>
            </a:r>
            <a:r>
              <a:rPr lang="en-GB" sz="2300" dirty="0" err="1"/>
              <a:t>sont</a:t>
            </a:r>
            <a:r>
              <a:rPr lang="en-GB" sz="2300" dirty="0"/>
              <a:t> </a:t>
            </a:r>
            <a:r>
              <a:rPr lang="en-GB" sz="2300" dirty="0" err="1"/>
              <a:t>associés</a:t>
            </a:r>
            <a:r>
              <a:rPr lang="en-GB" sz="2300" dirty="0"/>
              <a:t> à </a:t>
            </a:r>
            <a:r>
              <a:rPr lang="en-GB" sz="2300" dirty="0" err="1"/>
              <a:t>une</a:t>
            </a:r>
            <a:r>
              <a:rPr lang="en-GB" sz="2300" dirty="0"/>
              <a:t> </a:t>
            </a:r>
            <a:r>
              <a:rPr lang="en-GB" sz="2300" dirty="0" err="1"/>
              <a:t>réduction</a:t>
            </a:r>
            <a:r>
              <a:rPr lang="en-GB" sz="2300" dirty="0"/>
              <a:t> du </a:t>
            </a:r>
            <a:r>
              <a:rPr lang="en-GB" sz="2300" dirty="0" err="1"/>
              <a:t>risque</a:t>
            </a:r>
            <a:r>
              <a:rPr lang="en-GB" sz="2300" dirty="0"/>
              <a:t> CV plus </a:t>
            </a:r>
            <a:r>
              <a:rPr lang="en-GB" sz="2300" dirty="0" err="1"/>
              <a:t>importante</a:t>
            </a:r>
            <a:r>
              <a:rPr lang="en-GB" sz="2300" dirty="0"/>
              <a:t> que </a:t>
            </a:r>
            <a:r>
              <a:rPr lang="en-GB" sz="2300" dirty="0" err="1"/>
              <a:t>celle</a:t>
            </a:r>
            <a:r>
              <a:rPr lang="en-GB" sz="2300" dirty="0"/>
              <a:t> </a:t>
            </a:r>
            <a:r>
              <a:rPr lang="en-GB" sz="2300" dirty="0" err="1"/>
              <a:t>observée</a:t>
            </a:r>
            <a:r>
              <a:rPr lang="en-GB" sz="2300" dirty="0"/>
              <a:t> dans les </a:t>
            </a:r>
            <a:r>
              <a:rPr lang="en-GB" sz="2300" dirty="0" err="1"/>
              <a:t>essais</a:t>
            </a:r>
            <a:r>
              <a:rPr lang="en-GB" sz="2300" dirty="0"/>
              <a:t> </a:t>
            </a:r>
            <a:r>
              <a:rPr lang="en-GB" sz="2300" dirty="0" err="1"/>
              <a:t>cliniques</a:t>
            </a:r>
            <a:endParaRPr lang="en-CA" sz="2300" dirty="0"/>
          </a:p>
        </p:txBody>
      </p:sp>
      <p:cxnSp>
        <p:nvCxnSpPr>
          <p:cNvPr id="5" name="Straight Connector 4">
            <a:extLst>
              <a:ext uri="{FF2B5EF4-FFF2-40B4-BE49-F238E27FC236}">
                <a16:creationId xmlns:a16="http://schemas.microsoft.com/office/drawing/2014/main" id="{42DC57CB-CE17-0846-809A-52A3B81708C7}"/>
              </a:ext>
            </a:extLst>
          </p:cNvPr>
          <p:cNvCxnSpPr>
            <a:cxnSpLocks/>
          </p:cNvCxnSpPr>
          <p:nvPr/>
        </p:nvCxnSpPr>
        <p:spPr bwMode="auto">
          <a:xfrm flipH="1">
            <a:off x="1583289" y="1141737"/>
            <a:ext cx="5026597" cy="3025248"/>
          </a:xfrm>
          <a:prstGeom prst="line">
            <a:avLst/>
          </a:prstGeom>
          <a:solidFill>
            <a:schemeClr val="accent1"/>
          </a:solidFill>
          <a:ln w="19050" cap="flat" cmpd="sng" algn="ctr">
            <a:solidFill>
              <a:schemeClr val="accent1"/>
            </a:solidFill>
            <a:prstDash val="sysDash"/>
            <a:round/>
            <a:headEnd type="stealth" w="lg" len="lg"/>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 name="TextBox 5">
            <a:extLst>
              <a:ext uri="{FF2B5EF4-FFF2-40B4-BE49-F238E27FC236}">
                <a16:creationId xmlns:a16="http://schemas.microsoft.com/office/drawing/2014/main" id="{B2F45F43-3256-AA48-B948-E6A6C85BA3B9}"/>
              </a:ext>
            </a:extLst>
          </p:cNvPr>
          <p:cNvSpPr txBox="1"/>
          <p:nvPr/>
        </p:nvSpPr>
        <p:spPr>
          <a:xfrm rot="16200000">
            <a:off x="-713694" y="2648587"/>
            <a:ext cx="3250006" cy="386766"/>
          </a:xfrm>
          <a:prstGeom prst="rect">
            <a:avLst/>
          </a:prstGeom>
          <a:noFill/>
        </p:spPr>
        <p:txBody>
          <a:bodyPr wrap="none" lIns="0" tIns="0" rIns="0" bIns="0" rtlCol="0">
            <a:noAutofit/>
          </a:bodyPr>
          <a:lstStyle/>
          <a:p>
            <a:pPr algn="ctr" defTabSz="685800">
              <a:defRPr/>
            </a:pPr>
            <a:r>
              <a:rPr lang="en-US" sz="1200" dirty="0" err="1">
                <a:solidFill>
                  <a:schemeClr val="tx2"/>
                </a:solidFill>
                <a:latin typeface="Arial" panose="020B0604020202020204" pitchFamily="34" charset="0"/>
              </a:rPr>
              <a:t>Échelle</a:t>
            </a:r>
            <a:r>
              <a:rPr lang="en-US" sz="1200" dirty="0">
                <a:solidFill>
                  <a:schemeClr val="tx2"/>
                </a:solidFill>
                <a:latin typeface="Arial" panose="020B0604020202020204" pitchFamily="34" charset="0"/>
              </a:rPr>
              <a:t> </a:t>
            </a:r>
            <a:r>
              <a:rPr lang="en-US" sz="1200" dirty="0" err="1">
                <a:solidFill>
                  <a:schemeClr val="tx2"/>
                </a:solidFill>
                <a:latin typeface="Arial" panose="020B0604020202020204" pitchFamily="34" charset="0"/>
              </a:rPr>
              <a:t>logarithmique</a:t>
            </a:r>
            <a:r>
              <a:rPr lang="en-US" sz="1200" dirty="0">
                <a:solidFill>
                  <a:schemeClr val="tx2"/>
                </a:solidFill>
                <a:latin typeface="Arial" panose="020B0604020202020204" pitchFamily="34" charset="0"/>
              </a:rPr>
              <a:t> de </a:t>
            </a:r>
            <a:r>
              <a:rPr lang="en-US" sz="1200" dirty="0" err="1">
                <a:solidFill>
                  <a:schemeClr val="tx2"/>
                </a:solidFill>
                <a:latin typeface="Arial" panose="020B0604020202020204" pitchFamily="34" charset="0"/>
              </a:rPr>
              <a:t>réduction</a:t>
            </a:r>
            <a:r>
              <a:rPr lang="en-US" sz="1200" dirty="0">
                <a:solidFill>
                  <a:schemeClr val="tx2"/>
                </a:solidFill>
                <a:latin typeface="Arial" panose="020B0604020202020204" pitchFamily="34" charset="0"/>
              </a:rPr>
              <a:t> </a:t>
            </a:r>
          </a:p>
          <a:p>
            <a:pPr algn="ctr" defTabSz="685800">
              <a:defRPr/>
            </a:pPr>
            <a:r>
              <a:rPr lang="en-US" sz="1200" dirty="0">
                <a:solidFill>
                  <a:schemeClr val="tx2"/>
                </a:solidFill>
                <a:latin typeface="Arial" panose="020B0604020202020204" pitchFamily="34" charset="0"/>
              </a:rPr>
              <a:t>du </a:t>
            </a:r>
            <a:r>
              <a:rPr lang="en-US" sz="1200" dirty="0" err="1">
                <a:solidFill>
                  <a:schemeClr val="tx2"/>
                </a:solidFill>
                <a:latin typeface="Arial" panose="020B0604020202020204" pitchFamily="34" charset="0"/>
              </a:rPr>
              <a:t>risque</a:t>
            </a:r>
            <a:r>
              <a:rPr lang="en-US" sz="1200" dirty="0">
                <a:solidFill>
                  <a:schemeClr val="tx2"/>
                </a:solidFill>
                <a:latin typeface="Arial" panose="020B0604020202020204" pitchFamily="34" charset="0"/>
              </a:rPr>
              <a:t> </a:t>
            </a:r>
            <a:r>
              <a:rPr lang="en-US" sz="1200" dirty="0" err="1">
                <a:solidFill>
                  <a:schemeClr val="tx2"/>
                </a:solidFill>
                <a:latin typeface="Arial" panose="020B0604020202020204" pitchFamily="34" charset="0"/>
              </a:rPr>
              <a:t>proportionnel</a:t>
            </a:r>
            <a:r>
              <a:rPr lang="en-US" sz="1200" dirty="0">
                <a:solidFill>
                  <a:schemeClr val="tx2"/>
                </a:solidFill>
                <a:latin typeface="Arial" panose="020B0604020202020204" pitchFamily="34" charset="0"/>
              </a:rPr>
              <a:t> (ES) (%)</a:t>
            </a:r>
          </a:p>
        </p:txBody>
      </p:sp>
      <p:grpSp>
        <p:nvGrpSpPr>
          <p:cNvPr id="8" name="Group 7">
            <a:extLst>
              <a:ext uri="{FF2B5EF4-FFF2-40B4-BE49-F238E27FC236}">
                <a16:creationId xmlns:a16="http://schemas.microsoft.com/office/drawing/2014/main" id="{BF5AE30D-C727-4C4A-8333-E788FBCC13DB}"/>
              </a:ext>
            </a:extLst>
          </p:cNvPr>
          <p:cNvGrpSpPr/>
          <p:nvPr/>
        </p:nvGrpSpPr>
        <p:grpSpPr>
          <a:xfrm>
            <a:off x="1146371" y="1152034"/>
            <a:ext cx="7021826" cy="3571199"/>
            <a:chOff x="1528494" y="1394108"/>
            <a:chExt cx="9613673" cy="4889366"/>
          </a:xfrm>
        </p:grpSpPr>
        <p:cxnSp>
          <p:nvCxnSpPr>
            <p:cNvPr id="9" name="Straight Connector 8">
              <a:extLst>
                <a:ext uri="{FF2B5EF4-FFF2-40B4-BE49-F238E27FC236}">
                  <a16:creationId xmlns:a16="http://schemas.microsoft.com/office/drawing/2014/main" id="{AD786F56-6E5C-F245-8381-54F440F367CE}"/>
                </a:ext>
              </a:extLst>
            </p:cNvPr>
            <p:cNvCxnSpPr/>
            <p:nvPr/>
          </p:nvCxnSpPr>
          <p:spPr>
            <a:xfrm>
              <a:off x="2122353" y="1433627"/>
              <a:ext cx="0" cy="408828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423F4F1-1E5F-9A47-BF78-C6DAAAE64153}"/>
                </a:ext>
              </a:extLst>
            </p:cNvPr>
            <p:cNvCxnSpPr/>
            <p:nvPr/>
          </p:nvCxnSpPr>
          <p:spPr>
            <a:xfrm>
              <a:off x="2122354" y="5507798"/>
              <a:ext cx="799978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3D79F7-1FD1-C84E-8FDB-ACEFAC301378}"/>
                </a:ext>
              </a:extLst>
            </p:cNvPr>
            <p:cNvCxnSpPr/>
            <p:nvPr/>
          </p:nvCxnSpPr>
          <p:spPr>
            <a:xfrm>
              <a:off x="1998633" y="1476874"/>
              <a:ext cx="12372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EA8702-072A-E34E-9BCB-17F7A250EDD1}"/>
                </a:ext>
              </a:extLst>
            </p:cNvPr>
            <p:cNvCxnSpPr/>
            <p:nvPr/>
          </p:nvCxnSpPr>
          <p:spPr>
            <a:xfrm>
              <a:off x="1998633" y="4169643"/>
              <a:ext cx="12372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D017CD-1367-6D4F-8716-F1AD18D943C9}"/>
                </a:ext>
              </a:extLst>
            </p:cNvPr>
            <p:cNvCxnSpPr/>
            <p:nvPr/>
          </p:nvCxnSpPr>
          <p:spPr>
            <a:xfrm>
              <a:off x="1998633" y="5507798"/>
              <a:ext cx="12372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E8ED2EE-E494-1A4B-A5FA-DA5987934D5D}"/>
                </a:ext>
              </a:extLst>
            </p:cNvPr>
            <p:cNvSpPr txBox="1"/>
            <p:nvPr/>
          </p:nvSpPr>
          <p:spPr>
            <a:xfrm>
              <a:off x="1528494" y="4097495"/>
              <a:ext cx="531999" cy="303966"/>
            </a:xfrm>
            <a:prstGeom prst="rect">
              <a:avLst/>
            </a:prstGeom>
            <a:noFill/>
            <a:ln w="12700">
              <a:solidFill>
                <a:schemeClr val="tx1"/>
              </a:solidFill>
            </a:ln>
          </p:spPr>
          <p:txBody>
            <a:bodyPr wrap="square" rtlCol="0">
              <a:noAutofit/>
            </a:bodyPr>
            <a:lstStyle/>
            <a:p>
              <a:pPr algn="r" defTabSz="685800">
                <a:defRPr/>
              </a:pPr>
              <a:r>
                <a:rPr lang="en-CA" sz="1050" dirty="0">
                  <a:solidFill>
                    <a:srgbClr val="44546A"/>
                  </a:solidFill>
                  <a:latin typeface="Arial" panose="020B0604020202020204" pitchFamily="34" charset="0"/>
                </a:rPr>
                <a:t>10</a:t>
              </a:r>
            </a:p>
          </p:txBody>
        </p:sp>
        <p:sp>
          <p:nvSpPr>
            <p:cNvPr id="15" name="TextBox 14">
              <a:extLst>
                <a:ext uri="{FF2B5EF4-FFF2-40B4-BE49-F238E27FC236}">
                  <a16:creationId xmlns:a16="http://schemas.microsoft.com/office/drawing/2014/main" id="{E5209FDA-6E43-D944-AB40-BAD749AF4021}"/>
                </a:ext>
              </a:extLst>
            </p:cNvPr>
            <p:cNvSpPr txBox="1"/>
            <p:nvPr/>
          </p:nvSpPr>
          <p:spPr>
            <a:xfrm>
              <a:off x="1528494" y="2750725"/>
              <a:ext cx="531999" cy="303966"/>
            </a:xfrm>
            <a:prstGeom prst="rect">
              <a:avLst/>
            </a:prstGeom>
            <a:noFill/>
            <a:ln w="12700">
              <a:solidFill>
                <a:schemeClr val="tx1"/>
              </a:solidFill>
            </a:ln>
          </p:spPr>
          <p:txBody>
            <a:bodyPr wrap="square" rtlCol="0">
              <a:noAutofit/>
            </a:bodyPr>
            <a:lstStyle/>
            <a:p>
              <a:pPr algn="r" defTabSz="685800">
                <a:defRPr/>
              </a:pPr>
              <a:r>
                <a:rPr lang="en-CA" sz="1050" dirty="0">
                  <a:solidFill>
                    <a:srgbClr val="44546A"/>
                  </a:solidFill>
                  <a:latin typeface="Arial" panose="020B0604020202020204" pitchFamily="34" charset="0"/>
                </a:rPr>
                <a:t>20</a:t>
              </a:r>
            </a:p>
          </p:txBody>
        </p:sp>
        <p:sp>
          <p:nvSpPr>
            <p:cNvPr id="16" name="TextBox 15">
              <a:extLst>
                <a:ext uri="{FF2B5EF4-FFF2-40B4-BE49-F238E27FC236}">
                  <a16:creationId xmlns:a16="http://schemas.microsoft.com/office/drawing/2014/main" id="{7EE6D813-8693-7543-8008-B810190E2231}"/>
                </a:ext>
              </a:extLst>
            </p:cNvPr>
            <p:cNvSpPr txBox="1"/>
            <p:nvPr/>
          </p:nvSpPr>
          <p:spPr>
            <a:xfrm>
              <a:off x="1528494" y="1394108"/>
              <a:ext cx="531999" cy="303966"/>
            </a:xfrm>
            <a:prstGeom prst="rect">
              <a:avLst/>
            </a:prstGeom>
            <a:noFill/>
            <a:ln w="12700">
              <a:solidFill>
                <a:schemeClr val="tx1"/>
              </a:solidFill>
            </a:ln>
          </p:spPr>
          <p:txBody>
            <a:bodyPr wrap="square" rtlCol="0">
              <a:noAutofit/>
            </a:bodyPr>
            <a:lstStyle/>
            <a:p>
              <a:pPr algn="r" defTabSz="685800">
                <a:defRPr/>
              </a:pPr>
              <a:r>
                <a:rPr lang="en-CA" sz="1050" dirty="0">
                  <a:solidFill>
                    <a:srgbClr val="44546A"/>
                  </a:solidFill>
                  <a:latin typeface="Arial" panose="020B0604020202020204" pitchFamily="34" charset="0"/>
                </a:rPr>
                <a:t>30</a:t>
              </a:r>
            </a:p>
          </p:txBody>
        </p:sp>
        <p:cxnSp>
          <p:nvCxnSpPr>
            <p:cNvPr id="17" name="Straight Connector 16">
              <a:extLst>
                <a:ext uri="{FF2B5EF4-FFF2-40B4-BE49-F238E27FC236}">
                  <a16:creationId xmlns:a16="http://schemas.microsoft.com/office/drawing/2014/main" id="{24DDFF5F-D841-B04F-9F76-997A28D53776}"/>
                </a:ext>
              </a:extLst>
            </p:cNvPr>
            <p:cNvCxnSpPr/>
            <p:nvPr/>
          </p:nvCxnSpPr>
          <p:spPr>
            <a:xfrm>
              <a:off x="2122353"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AE248D-73E4-9D4C-8E81-9C12B8A5ABC9}"/>
                </a:ext>
              </a:extLst>
            </p:cNvPr>
            <p:cNvCxnSpPr/>
            <p:nvPr/>
          </p:nvCxnSpPr>
          <p:spPr>
            <a:xfrm>
              <a:off x="2493515"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A39FB72-B6C1-774B-9907-ACFAC375BA36}"/>
                </a:ext>
              </a:extLst>
            </p:cNvPr>
            <p:cNvCxnSpPr/>
            <p:nvPr/>
          </p:nvCxnSpPr>
          <p:spPr>
            <a:xfrm>
              <a:off x="2874574"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A9D5BFA-D16D-224F-81F9-23834EC82E4B}"/>
                </a:ext>
              </a:extLst>
            </p:cNvPr>
            <p:cNvCxnSpPr/>
            <p:nvPr/>
          </p:nvCxnSpPr>
          <p:spPr>
            <a:xfrm>
              <a:off x="3235838"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ECD7CEF-0F67-374B-AEDB-57B306DED149}"/>
                </a:ext>
              </a:extLst>
            </p:cNvPr>
            <p:cNvCxnSpPr/>
            <p:nvPr/>
          </p:nvCxnSpPr>
          <p:spPr>
            <a:xfrm>
              <a:off x="3611949"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0A39D1-FE30-1E4B-8FF2-576D3E5712ED}"/>
                </a:ext>
              </a:extLst>
            </p:cNvPr>
            <p:cNvCxnSpPr/>
            <p:nvPr/>
          </p:nvCxnSpPr>
          <p:spPr>
            <a:xfrm>
              <a:off x="3993009"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D4DA52E-430C-B146-A344-C6386ED0EBDE}"/>
                </a:ext>
              </a:extLst>
            </p:cNvPr>
            <p:cNvCxnSpPr/>
            <p:nvPr/>
          </p:nvCxnSpPr>
          <p:spPr>
            <a:xfrm>
              <a:off x="4354274"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03AD419-16EB-304E-B8B4-C1239C0B9BE0}"/>
                </a:ext>
              </a:extLst>
            </p:cNvPr>
            <p:cNvCxnSpPr/>
            <p:nvPr/>
          </p:nvCxnSpPr>
          <p:spPr>
            <a:xfrm>
              <a:off x="4735334"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C10DA1A-9306-854D-A980-4A34717FF649}"/>
                </a:ext>
              </a:extLst>
            </p:cNvPr>
            <p:cNvCxnSpPr/>
            <p:nvPr/>
          </p:nvCxnSpPr>
          <p:spPr>
            <a:xfrm>
              <a:off x="5099074"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7D9070D-16F4-4640-8B8E-79B57424ACE8}"/>
                </a:ext>
              </a:extLst>
            </p:cNvPr>
            <p:cNvCxnSpPr/>
            <p:nvPr/>
          </p:nvCxnSpPr>
          <p:spPr>
            <a:xfrm>
              <a:off x="5470235"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407D5C9-6FF4-9243-AEB0-4F42309FC723}"/>
                </a:ext>
              </a:extLst>
            </p:cNvPr>
            <p:cNvCxnSpPr/>
            <p:nvPr/>
          </p:nvCxnSpPr>
          <p:spPr>
            <a:xfrm>
              <a:off x="5846346"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3A401D5-424D-0C43-A1A0-3E161D2F3C4C}"/>
                </a:ext>
              </a:extLst>
            </p:cNvPr>
            <p:cNvCxnSpPr/>
            <p:nvPr/>
          </p:nvCxnSpPr>
          <p:spPr>
            <a:xfrm>
              <a:off x="6219984"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35E645-45C0-B54D-BF74-7F4289E592BB}"/>
                </a:ext>
              </a:extLst>
            </p:cNvPr>
            <p:cNvCxnSpPr/>
            <p:nvPr/>
          </p:nvCxnSpPr>
          <p:spPr>
            <a:xfrm>
              <a:off x="6593621"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8FBF9B-19C7-BF46-8979-C25F3BD8E44F}"/>
                </a:ext>
              </a:extLst>
            </p:cNvPr>
            <p:cNvCxnSpPr/>
            <p:nvPr/>
          </p:nvCxnSpPr>
          <p:spPr>
            <a:xfrm>
              <a:off x="6957360"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FDE4F3-61FA-9F4B-B23E-251223D5C605}"/>
                </a:ext>
              </a:extLst>
            </p:cNvPr>
            <p:cNvCxnSpPr/>
            <p:nvPr/>
          </p:nvCxnSpPr>
          <p:spPr>
            <a:xfrm>
              <a:off x="7330997"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B41D70-CE4D-4547-9D2F-A3D592AA20EC}"/>
                </a:ext>
              </a:extLst>
            </p:cNvPr>
            <p:cNvCxnSpPr/>
            <p:nvPr/>
          </p:nvCxnSpPr>
          <p:spPr>
            <a:xfrm>
              <a:off x="7697210"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2EE35F-A140-2548-B15B-510B41825921}"/>
                </a:ext>
              </a:extLst>
            </p:cNvPr>
            <p:cNvCxnSpPr/>
            <p:nvPr/>
          </p:nvCxnSpPr>
          <p:spPr>
            <a:xfrm>
              <a:off x="8073320"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2C3546A-973B-AB4A-BBA6-0C5B68E512AC}"/>
                </a:ext>
              </a:extLst>
            </p:cNvPr>
            <p:cNvCxnSpPr/>
            <p:nvPr/>
          </p:nvCxnSpPr>
          <p:spPr>
            <a:xfrm>
              <a:off x="8456854"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8BB8C51-A10E-484B-95DB-EF751431C675}"/>
                </a:ext>
              </a:extLst>
            </p:cNvPr>
            <p:cNvCxnSpPr/>
            <p:nvPr/>
          </p:nvCxnSpPr>
          <p:spPr>
            <a:xfrm>
              <a:off x="8815644"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22144E6-7B94-CB4F-AB49-717AC40353F2}"/>
                </a:ext>
              </a:extLst>
            </p:cNvPr>
            <p:cNvCxnSpPr/>
            <p:nvPr/>
          </p:nvCxnSpPr>
          <p:spPr>
            <a:xfrm>
              <a:off x="9194229"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C799906-0F25-7D43-9973-2F566BBAD704}"/>
                </a:ext>
              </a:extLst>
            </p:cNvPr>
            <p:cNvCxnSpPr/>
            <p:nvPr/>
          </p:nvCxnSpPr>
          <p:spPr>
            <a:xfrm>
              <a:off x="9565392"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BA06A4A-1709-AA4E-8E79-973175EC5777}"/>
                </a:ext>
              </a:extLst>
            </p:cNvPr>
            <p:cNvCxnSpPr/>
            <p:nvPr/>
          </p:nvCxnSpPr>
          <p:spPr>
            <a:xfrm>
              <a:off x="9941503" y="5507799"/>
              <a:ext cx="0" cy="10583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8E05C23-FBF2-354D-A1EC-30B260AEAFA8}"/>
                </a:ext>
              </a:extLst>
            </p:cNvPr>
            <p:cNvSpPr txBox="1"/>
            <p:nvPr/>
          </p:nvSpPr>
          <p:spPr>
            <a:xfrm>
              <a:off x="2231227"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.026</a:t>
              </a:r>
            </a:p>
          </p:txBody>
        </p:sp>
        <p:sp>
          <p:nvSpPr>
            <p:cNvPr id="40" name="TextBox 39">
              <a:extLst>
                <a:ext uri="{FF2B5EF4-FFF2-40B4-BE49-F238E27FC236}">
                  <a16:creationId xmlns:a16="http://schemas.microsoft.com/office/drawing/2014/main" id="{1F33CCE5-D14D-5743-9703-9531564CAF70}"/>
                </a:ext>
              </a:extLst>
            </p:cNvPr>
            <p:cNvSpPr txBox="1"/>
            <p:nvPr/>
          </p:nvSpPr>
          <p:spPr>
            <a:xfrm>
              <a:off x="2609811"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.052</a:t>
              </a:r>
            </a:p>
          </p:txBody>
        </p:sp>
        <p:sp>
          <p:nvSpPr>
            <p:cNvPr id="41" name="TextBox 40">
              <a:extLst>
                <a:ext uri="{FF2B5EF4-FFF2-40B4-BE49-F238E27FC236}">
                  <a16:creationId xmlns:a16="http://schemas.microsoft.com/office/drawing/2014/main" id="{FB010A14-F5C3-A64B-9FF9-C062D9E3C363}"/>
                </a:ext>
              </a:extLst>
            </p:cNvPr>
            <p:cNvSpPr txBox="1"/>
            <p:nvPr/>
          </p:nvSpPr>
          <p:spPr>
            <a:xfrm>
              <a:off x="2968600"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.078</a:t>
              </a:r>
            </a:p>
          </p:txBody>
        </p:sp>
        <p:sp>
          <p:nvSpPr>
            <p:cNvPr id="42" name="TextBox 41">
              <a:extLst>
                <a:ext uri="{FF2B5EF4-FFF2-40B4-BE49-F238E27FC236}">
                  <a16:creationId xmlns:a16="http://schemas.microsoft.com/office/drawing/2014/main" id="{0D2FE7FB-38B8-C941-A265-C775FBCEBE5B}"/>
                </a:ext>
              </a:extLst>
            </p:cNvPr>
            <p:cNvSpPr txBox="1"/>
            <p:nvPr/>
          </p:nvSpPr>
          <p:spPr>
            <a:xfrm>
              <a:off x="3349657"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.103</a:t>
              </a:r>
            </a:p>
          </p:txBody>
        </p:sp>
        <p:sp>
          <p:nvSpPr>
            <p:cNvPr id="43" name="TextBox 42">
              <a:extLst>
                <a:ext uri="{FF2B5EF4-FFF2-40B4-BE49-F238E27FC236}">
                  <a16:creationId xmlns:a16="http://schemas.microsoft.com/office/drawing/2014/main" id="{ED628B56-3286-664F-A7A3-FD99129F401E}"/>
                </a:ext>
              </a:extLst>
            </p:cNvPr>
            <p:cNvSpPr txBox="1"/>
            <p:nvPr/>
          </p:nvSpPr>
          <p:spPr>
            <a:xfrm>
              <a:off x="3723291"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.129</a:t>
              </a:r>
            </a:p>
          </p:txBody>
        </p:sp>
        <p:sp>
          <p:nvSpPr>
            <p:cNvPr id="44" name="TextBox 43">
              <a:extLst>
                <a:ext uri="{FF2B5EF4-FFF2-40B4-BE49-F238E27FC236}">
                  <a16:creationId xmlns:a16="http://schemas.microsoft.com/office/drawing/2014/main" id="{64A6A687-58C2-EC4E-B516-D937AF2DF77D}"/>
                </a:ext>
              </a:extLst>
            </p:cNvPr>
            <p:cNvSpPr txBox="1"/>
            <p:nvPr/>
          </p:nvSpPr>
          <p:spPr>
            <a:xfrm>
              <a:off x="4091977"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.155</a:t>
              </a:r>
            </a:p>
          </p:txBody>
        </p:sp>
        <p:sp>
          <p:nvSpPr>
            <p:cNvPr id="45" name="TextBox 44">
              <a:extLst>
                <a:ext uri="{FF2B5EF4-FFF2-40B4-BE49-F238E27FC236}">
                  <a16:creationId xmlns:a16="http://schemas.microsoft.com/office/drawing/2014/main" id="{A214C6C6-3A66-7A4D-A41B-4F02AE28D158}"/>
                </a:ext>
              </a:extLst>
            </p:cNvPr>
            <p:cNvSpPr txBox="1"/>
            <p:nvPr/>
          </p:nvSpPr>
          <p:spPr>
            <a:xfrm>
              <a:off x="4466864"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.181</a:t>
              </a:r>
            </a:p>
          </p:txBody>
        </p:sp>
        <p:sp>
          <p:nvSpPr>
            <p:cNvPr id="46" name="TextBox 45">
              <a:extLst>
                <a:ext uri="{FF2B5EF4-FFF2-40B4-BE49-F238E27FC236}">
                  <a16:creationId xmlns:a16="http://schemas.microsoft.com/office/drawing/2014/main" id="{3ABB7BC1-6ECD-0845-A337-A583962038DB}"/>
                </a:ext>
              </a:extLst>
            </p:cNvPr>
            <p:cNvSpPr txBox="1"/>
            <p:nvPr/>
          </p:nvSpPr>
          <p:spPr>
            <a:xfrm>
              <a:off x="4836785"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.207</a:t>
              </a:r>
            </a:p>
          </p:txBody>
        </p:sp>
        <p:sp>
          <p:nvSpPr>
            <p:cNvPr id="47" name="TextBox 46">
              <a:extLst>
                <a:ext uri="{FF2B5EF4-FFF2-40B4-BE49-F238E27FC236}">
                  <a16:creationId xmlns:a16="http://schemas.microsoft.com/office/drawing/2014/main" id="{F5FC07E9-4D34-DD4B-8AEE-91AACBB53487}"/>
                </a:ext>
              </a:extLst>
            </p:cNvPr>
            <p:cNvSpPr txBox="1"/>
            <p:nvPr/>
          </p:nvSpPr>
          <p:spPr>
            <a:xfrm>
              <a:off x="5205477"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.233</a:t>
              </a:r>
            </a:p>
          </p:txBody>
        </p:sp>
        <p:sp>
          <p:nvSpPr>
            <p:cNvPr id="48" name="TextBox 47">
              <a:extLst>
                <a:ext uri="{FF2B5EF4-FFF2-40B4-BE49-F238E27FC236}">
                  <a16:creationId xmlns:a16="http://schemas.microsoft.com/office/drawing/2014/main" id="{8575E032-3956-814F-AF90-74D01D30156A}"/>
                </a:ext>
              </a:extLst>
            </p:cNvPr>
            <p:cNvSpPr txBox="1"/>
            <p:nvPr/>
          </p:nvSpPr>
          <p:spPr>
            <a:xfrm>
              <a:off x="5581593"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.259</a:t>
              </a:r>
            </a:p>
          </p:txBody>
        </p:sp>
        <p:sp>
          <p:nvSpPr>
            <p:cNvPr id="49" name="TextBox 48">
              <a:extLst>
                <a:ext uri="{FF2B5EF4-FFF2-40B4-BE49-F238E27FC236}">
                  <a16:creationId xmlns:a16="http://schemas.microsoft.com/office/drawing/2014/main" id="{7470EB55-AC5E-104D-BACF-D92FDB784FCB}"/>
                </a:ext>
              </a:extLst>
            </p:cNvPr>
            <p:cNvSpPr txBox="1"/>
            <p:nvPr/>
          </p:nvSpPr>
          <p:spPr>
            <a:xfrm>
              <a:off x="5955230"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.284</a:t>
              </a:r>
            </a:p>
          </p:txBody>
        </p:sp>
        <p:sp>
          <p:nvSpPr>
            <p:cNvPr id="50" name="TextBox 49">
              <a:extLst>
                <a:ext uri="{FF2B5EF4-FFF2-40B4-BE49-F238E27FC236}">
                  <a16:creationId xmlns:a16="http://schemas.microsoft.com/office/drawing/2014/main" id="{1EC9F354-E663-A04A-9543-4FEE1FF49479}"/>
                </a:ext>
              </a:extLst>
            </p:cNvPr>
            <p:cNvSpPr txBox="1"/>
            <p:nvPr/>
          </p:nvSpPr>
          <p:spPr>
            <a:xfrm>
              <a:off x="6326395"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.310</a:t>
              </a:r>
            </a:p>
          </p:txBody>
        </p:sp>
        <p:sp>
          <p:nvSpPr>
            <p:cNvPr id="51" name="TextBox 50">
              <a:extLst>
                <a:ext uri="{FF2B5EF4-FFF2-40B4-BE49-F238E27FC236}">
                  <a16:creationId xmlns:a16="http://schemas.microsoft.com/office/drawing/2014/main" id="{1BC77B87-C020-7548-9188-F1A87D555DC3}"/>
                </a:ext>
              </a:extLst>
            </p:cNvPr>
            <p:cNvSpPr txBox="1"/>
            <p:nvPr/>
          </p:nvSpPr>
          <p:spPr>
            <a:xfrm>
              <a:off x="6690124"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.336</a:t>
              </a:r>
            </a:p>
          </p:txBody>
        </p:sp>
        <p:sp>
          <p:nvSpPr>
            <p:cNvPr id="52" name="TextBox 51">
              <a:extLst>
                <a:ext uri="{FF2B5EF4-FFF2-40B4-BE49-F238E27FC236}">
                  <a16:creationId xmlns:a16="http://schemas.microsoft.com/office/drawing/2014/main" id="{59F50643-E47A-F241-9C6F-AE5CAD3D2E6F}"/>
                </a:ext>
              </a:extLst>
            </p:cNvPr>
            <p:cNvSpPr txBox="1"/>
            <p:nvPr/>
          </p:nvSpPr>
          <p:spPr>
            <a:xfrm>
              <a:off x="7061286"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.362</a:t>
              </a:r>
            </a:p>
          </p:txBody>
        </p:sp>
        <p:sp>
          <p:nvSpPr>
            <p:cNvPr id="53" name="TextBox 52">
              <a:extLst>
                <a:ext uri="{FF2B5EF4-FFF2-40B4-BE49-F238E27FC236}">
                  <a16:creationId xmlns:a16="http://schemas.microsoft.com/office/drawing/2014/main" id="{1FD1AC0F-F9E7-A348-A123-05783997CDDF}"/>
                </a:ext>
              </a:extLst>
            </p:cNvPr>
            <p:cNvSpPr txBox="1"/>
            <p:nvPr/>
          </p:nvSpPr>
          <p:spPr>
            <a:xfrm>
              <a:off x="7432445"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.388</a:t>
              </a:r>
            </a:p>
          </p:txBody>
        </p:sp>
        <p:sp>
          <p:nvSpPr>
            <p:cNvPr id="54" name="TextBox 53">
              <a:extLst>
                <a:ext uri="{FF2B5EF4-FFF2-40B4-BE49-F238E27FC236}">
                  <a16:creationId xmlns:a16="http://schemas.microsoft.com/office/drawing/2014/main" id="{9F4DD1C1-0226-B844-8E87-3E6007B87C89}"/>
                </a:ext>
              </a:extLst>
            </p:cNvPr>
            <p:cNvSpPr txBox="1"/>
            <p:nvPr/>
          </p:nvSpPr>
          <p:spPr>
            <a:xfrm>
              <a:off x="7808558"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.414</a:t>
              </a:r>
            </a:p>
          </p:txBody>
        </p:sp>
        <p:sp>
          <p:nvSpPr>
            <p:cNvPr id="55" name="TextBox 54">
              <a:extLst>
                <a:ext uri="{FF2B5EF4-FFF2-40B4-BE49-F238E27FC236}">
                  <a16:creationId xmlns:a16="http://schemas.microsoft.com/office/drawing/2014/main" id="{0E19C1F7-CBD1-6D4E-AF45-59569C608F25}"/>
                </a:ext>
              </a:extLst>
            </p:cNvPr>
            <p:cNvSpPr txBox="1"/>
            <p:nvPr/>
          </p:nvSpPr>
          <p:spPr>
            <a:xfrm>
              <a:off x="8190856"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.440</a:t>
              </a:r>
            </a:p>
          </p:txBody>
        </p:sp>
        <p:sp>
          <p:nvSpPr>
            <p:cNvPr id="56" name="TextBox 55">
              <a:extLst>
                <a:ext uri="{FF2B5EF4-FFF2-40B4-BE49-F238E27FC236}">
                  <a16:creationId xmlns:a16="http://schemas.microsoft.com/office/drawing/2014/main" id="{74B85019-3B2B-3049-887E-B294515E722A}"/>
                </a:ext>
              </a:extLst>
            </p:cNvPr>
            <p:cNvSpPr txBox="1"/>
            <p:nvPr/>
          </p:nvSpPr>
          <p:spPr>
            <a:xfrm>
              <a:off x="8548415"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.466</a:t>
              </a:r>
            </a:p>
          </p:txBody>
        </p:sp>
        <p:sp>
          <p:nvSpPr>
            <p:cNvPr id="57" name="TextBox 56">
              <a:extLst>
                <a:ext uri="{FF2B5EF4-FFF2-40B4-BE49-F238E27FC236}">
                  <a16:creationId xmlns:a16="http://schemas.microsoft.com/office/drawing/2014/main" id="{F88BAC16-3E9D-5B4A-9090-28B0B85D9574}"/>
                </a:ext>
              </a:extLst>
            </p:cNvPr>
            <p:cNvSpPr txBox="1"/>
            <p:nvPr/>
          </p:nvSpPr>
          <p:spPr>
            <a:xfrm>
              <a:off x="8929467"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.491</a:t>
              </a:r>
            </a:p>
          </p:txBody>
        </p:sp>
        <p:sp>
          <p:nvSpPr>
            <p:cNvPr id="58" name="TextBox 57">
              <a:extLst>
                <a:ext uri="{FF2B5EF4-FFF2-40B4-BE49-F238E27FC236}">
                  <a16:creationId xmlns:a16="http://schemas.microsoft.com/office/drawing/2014/main" id="{6C51D6B3-4196-124D-BC29-AC120DB76958}"/>
                </a:ext>
              </a:extLst>
            </p:cNvPr>
            <p:cNvSpPr txBox="1"/>
            <p:nvPr/>
          </p:nvSpPr>
          <p:spPr>
            <a:xfrm>
              <a:off x="9299391"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.517</a:t>
              </a:r>
            </a:p>
          </p:txBody>
        </p:sp>
        <p:sp>
          <p:nvSpPr>
            <p:cNvPr id="59" name="TextBox 58">
              <a:extLst>
                <a:ext uri="{FF2B5EF4-FFF2-40B4-BE49-F238E27FC236}">
                  <a16:creationId xmlns:a16="http://schemas.microsoft.com/office/drawing/2014/main" id="{04CD9B7B-398B-2244-87AB-96D7F38275B1}"/>
                </a:ext>
              </a:extLst>
            </p:cNvPr>
            <p:cNvSpPr txBox="1"/>
            <p:nvPr/>
          </p:nvSpPr>
          <p:spPr>
            <a:xfrm>
              <a:off x="9677352"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.543</a:t>
              </a:r>
            </a:p>
          </p:txBody>
        </p:sp>
        <p:sp>
          <p:nvSpPr>
            <p:cNvPr id="60" name="TextBox 59">
              <a:extLst>
                <a:ext uri="{FF2B5EF4-FFF2-40B4-BE49-F238E27FC236}">
                  <a16:creationId xmlns:a16="http://schemas.microsoft.com/office/drawing/2014/main" id="{72581451-DA5E-8448-8AB3-C7A72701A848}"/>
                </a:ext>
              </a:extLst>
            </p:cNvPr>
            <p:cNvSpPr txBox="1"/>
            <p:nvPr/>
          </p:nvSpPr>
          <p:spPr>
            <a:xfrm>
              <a:off x="1861922" y="5590228"/>
              <a:ext cx="529525" cy="258371"/>
            </a:xfrm>
            <a:prstGeom prst="rect">
              <a:avLst/>
            </a:prstGeom>
            <a:noFill/>
            <a:ln w="12700">
              <a:solidFill>
                <a:schemeClr val="tx1"/>
              </a:solidFill>
            </a:ln>
          </p:spPr>
          <p:txBody>
            <a:bodyPr wrap="square" rtlCol="0">
              <a:noAutofit/>
            </a:bodyPr>
            <a:lstStyle/>
            <a:p>
              <a:pPr algn="ctr" defTabSz="685800">
                <a:defRPr/>
              </a:pPr>
              <a:r>
                <a:rPr lang="en-CA" sz="825" dirty="0">
                  <a:solidFill>
                    <a:srgbClr val="44546A"/>
                  </a:solidFill>
                  <a:latin typeface="Arial" panose="020B0604020202020204" pitchFamily="34" charset="0"/>
                </a:rPr>
                <a:t>0</a:t>
              </a:r>
            </a:p>
          </p:txBody>
        </p:sp>
        <p:cxnSp>
          <p:nvCxnSpPr>
            <p:cNvPr id="61" name="Straight Connector 60">
              <a:extLst>
                <a:ext uri="{FF2B5EF4-FFF2-40B4-BE49-F238E27FC236}">
                  <a16:creationId xmlns:a16="http://schemas.microsoft.com/office/drawing/2014/main" id="{AEA22CB6-303E-F54A-9A2D-5745F498DFA5}"/>
                </a:ext>
              </a:extLst>
            </p:cNvPr>
            <p:cNvCxnSpPr/>
            <p:nvPr/>
          </p:nvCxnSpPr>
          <p:spPr bwMode="auto">
            <a:xfrm flipH="1">
              <a:off x="2129272" y="4169641"/>
              <a:ext cx="8068581" cy="1328749"/>
            </a:xfrm>
            <a:prstGeom prst="line">
              <a:avLst/>
            </a:prstGeom>
            <a:solidFill>
              <a:schemeClr val="accent1"/>
            </a:solidFill>
            <a:ln w="12700" cap="flat" cmpd="sng" algn="ctr">
              <a:solidFill>
                <a:schemeClr val="accent1"/>
              </a:solidFill>
              <a:prstDash val="solid"/>
              <a:round/>
              <a:headEnd type="stealth" w="lg" len="lg"/>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2" name="TextBox 61">
              <a:extLst>
                <a:ext uri="{FF2B5EF4-FFF2-40B4-BE49-F238E27FC236}">
                  <a16:creationId xmlns:a16="http://schemas.microsoft.com/office/drawing/2014/main" id="{A8D04AD9-A41F-4344-BD74-5EDF5467B852}"/>
                </a:ext>
              </a:extLst>
            </p:cNvPr>
            <p:cNvSpPr txBox="1"/>
            <p:nvPr/>
          </p:nvSpPr>
          <p:spPr>
            <a:xfrm>
              <a:off x="4996390" y="6025104"/>
              <a:ext cx="2173587" cy="258370"/>
            </a:xfrm>
            <a:prstGeom prst="rect">
              <a:avLst/>
            </a:prstGeom>
            <a:noFill/>
            <a:ln w="12700">
              <a:solidFill>
                <a:schemeClr val="tx1"/>
              </a:solidFill>
            </a:ln>
          </p:spPr>
          <p:txBody>
            <a:bodyPr wrap="none" lIns="0" tIns="0" rIns="0" bIns="0" rtlCol="0">
              <a:noAutofit/>
            </a:bodyPr>
            <a:lstStyle/>
            <a:p>
              <a:pPr algn="ctr" defTabSz="685800">
                <a:defRPr/>
              </a:pPr>
              <a:r>
                <a:rPr lang="en-US" sz="1050" dirty="0">
                  <a:solidFill>
                    <a:srgbClr val="44546A"/>
                  </a:solidFill>
                  <a:latin typeface="Arial" panose="020B0604020202020204" pitchFamily="34" charset="0"/>
                </a:rPr>
                <a:t>Plus bas C-LDL (mmol/L)</a:t>
              </a:r>
            </a:p>
          </p:txBody>
        </p:sp>
        <p:cxnSp>
          <p:nvCxnSpPr>
            <p:cNvPr id="63" name="Straight Arrow Connector 62">
              <a:extLst>
                <a:ext uri="{FF2B5EF4-FFF2-40B4-BE49-F238E27FC236}">
                  <a16:creationId xmlns:a16="http://schemas.microsoft.com/office/drawing/2014/main" id="{38DFF424-E371-1245-B179-FF5289C7BB06}"/>
                </a:ext>
              </a:extLst>
            </p:cNvPr>
            <p:cNvCxnSpPr/>
            <p:nvPr/>
          </p:nvCxnSpPr>
          <p:spPr>
            <a:xfrm>
              <a:off x="7855567" y="1564599"/>
              <a:ext cx="0" cy="1431516"/>
            </a:xfrm>
            <a:prstGeom prst="straightConnector1">
              <a:avLst/>
            </a:prstGeom>
            <a:solidFill>
              <a:schemeClr val="accent1"/>
            </a:solidFill>
            <a:ln w="12700" cap="flat" cmpd="sng" algn="ctr">
              <a:solidFill>
                <a:schemeClr val="accent5"/>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4" name="Rectangle 63">
              <a:extLst>
                <a:ext uri="{FF2B5EF4-FFF2-40B4-BE49-F238E27FC236}">
                  <a16:creationId xmlns:a16="http://schemas.microsoft.com/office/drawing/2014/main" id="{D8CDDA53-AC77-E44E-BB39-A259FBCEF9A8}"/>
                </a:ext>
              </a:extLst>
            </p:cNvPr>
            <p:cNvSpPr/>
            <p:nvPr/>
          </p:nvSpPr>
          <p:spPr>
            <a:xfrm>
              <a:off x="7796184" y="2224735"/>
              <a:ext cx="118773" cy="112885"/>
            </a:xfrm>
            <a:prstGeom prst="rect">
              <a:avLst/>
            </a:prstGeom>
            <a:solidFill>
              <a:schemeClr val="accent5">
                <a:lumMod val="60000"/>
                <a:lumOff val="4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defRPr/>
              </a:pPr>
              <a:endParaRPr lang="en-CA" sz="1350" dirty="0">
                <a:solidFill>
                  <a:srgbClr val="44546A">
                    <a:lumMod val="50000"/>
                  </a:srgbClr>
                </a:solidFill>
                <a:latin typeface="Arial" panose="020B0604020202020204" pitchFamily="34" charset="0"/>
              </a:endParaRPr>
            </a:p>
          </p:txBody>
        </p:sp>
        <p:sp>
          <p:nvSpPr>
            <p:cNvPr id="65" name="Rectangle 64">
              <a:extLst>
                <a:ext uri="{FF2B5EF4-FFF2-40B4-BE49-F238E27FC236}">
                  <a16:creationId xmlns:a16="http://schemas.microsoft.com/office/drawing/2014/main" id="{8E3FAC0D-B19D-FE47-A135-ED0CDD15C0E8}"/>
                </a:ext>
              </a:extLst>
            </p:cNvPr>
            <p:cNvSpPr/>
            <p:nvPr/>
          </p:nvSpPr>
          <p:spPr>
            <a:xfrm>
              <a:off x="9803235" y="4463616"/>
              <a:ext cx="138562" cy="145809"/>
            </a:xfrm>
            <a:prstGeom prst="rect">
              <a:avLst/>
            </a:prstGeom>
            <a:solidFill>
              <a:schemeClr val="accent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defRPr/>
              </a:pPr>
              <a:endParaRPr lang="en-CA" sz="1350" dirty="0">
                <a:solidFill>
                  <a:srgbClr val="44546A">
                    <a:lumMod val="50000"/>
                  </a:srgbClr>
                </a:solidFill>
                <a:latin typeface="Arial" panose="020B0604020202020204" pitchFamily="34" charset="0"/>
              </a:endParaRPr>
            </a:p>
          </p:txBody>
        </p:sp>
        <p:cxnSp>
          <p:nvCxnSpPr>
            <p:cNvPr id="66" name="Straight Connector 65">
              <a:extLst>
                <a:ext uri="{FF2B5EF4-FFF2-40B4-BE49-F238E27FC236}">
                  <a16:creationId xmlns:a16="http://schemas.microsoft.com/office/drawing/2014/main" id="{CD8957CF-9B1A-AE4E-9664-C403ED52E9E2}"/>
                </a:ext>
              </a:extLst>
            </p:cNvPr>
            <p:cNvCxnSpPr/>
            <p:nvPr/>
          </p:nvCxnSpPr>
          <p:spPr>
            <a:xfrm>
              <a:off x="9880444" y="3833343"/>
              <a:ext cx="0" cy="138284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91B7749B-B4C9-1841-AD56-90962B038C13}"/>
                </a:ext>
              </a:extLst>
            </p:cNvPr>
            <p:cNvSpPr txBox="1"/>
            <p:nvPr/>
          </p:nvSpPr>
          <p:spPr>
            <a:xfrm>
              <a:off x="7882691" y="2140042"/>
              <a:ext cx="1143901" cy="395155"/>
            </a:xfrm>
            <a:prstGeom prst="rect">
              <a:avLst/>
            </a:prstGeom>
            <a:noFill/>
            <a:ln w="12700">
              <a:solidFill>
                <a:schemeClr val="tx1"/>
              </a:solidFill>
            </a:ln>
          </p:spPr>
          <p:txBody>
            <a:bodyPr wrap="square" lIns="18288" tIns="18288" rIns="18288" bIns="18288" rtlCol="0" anchor="ctr" anchorCtr="0">
              <a:noAutofit/>
            </a:bodyPr>
            <a:lstStyle/>
            <a:p>
              <a:pPr defTabSz="685800">
                <a:defRPr/>
              </a:pPr>
              <a:r>
                <a:rPr lang="en-CA" sz="750" dirty="0">
                  <a:solidFill>
                    <a:srgbClr val="44546A">
                      <a:lumMod val="50000"/>
                    </a:srgbClr>
                  </a:solidFill>
                  <a:latin typeface="Arial" panose="020B0604020202020204" pitchFamily="34" charset="0"/>
                </a:rPr>
                <a:t>PCSK9 46L</a:t>
              </a:r>
            </a:p>
            <a:p>
              <a:pPr defTabSz="685800">
                <a:defRPr/>
              </a:pPr>
              <a:r>
                <a:rPr lang="en-CA" sz="750" dirty="0">
                  <a:solidFill>
                    <a:srgbClr val="44546A">
                      <a:lumMod val="50000"/>
                    </a:srgbClr>
                  </a:solidFill>
                  <a:latin typeface="Arial" panose="020B0604020202020204" pitchFamily="34" charset="0"/>
                </a:rPr>
                <a:t>rs11591147</a:t>
              </a:r>
            </a:p>
          </p:txBody>
        </p:sp>
        <p:sp>
          <p:nvSpPr>
            <p:cNvPr id="68" name="TextBox 67">
              <a:extLst>
                <a:ext uri="{FF2B5EF4-FFF2-40B4-BE49-F238E27FC236}">
                  <a16:creationId xmlns:a16="http://schemas.microsoft.com/office/drawing/2014/main" id="{9C6BEB42-61CF-984A-A439-62598AD9E157}"/>
                </a:ext>
              </a:extLst>
            </p:cNvPr>
            <p:cNvSpPr txBox="1"/>
            <p:nvPr/>
          </p:nvSpPr>
          <p:spPr>
            <a:xfrm>
              <a:off x="9998266" y="4474206"/>
              <a:ext cx="1143901" cy="136958"/>
            </a:xfrm>
            <a:prstGeom prst="rect">
              <a:avLst/>
            </a:prstGeom>
            <a:noFill/>
            <a:ln w="12700">
              <a:solidFill>
                <a:schemeClr val="tx1"/>
              </a:solidFill>
            </a:ln>
          </p:spPr>
          <p:txBody>
            <a:bodyPr wrap="square" lIns="18288" tIns="18288" rIns="18288" bIns="18288" rtlCol="0" anchor="ctr" anchorCtr="0">
              <a:noAutofit/>
            </a:bodyPr>
            <a:lstStyle/>
            <a:p>
              <a:pPr defTabSz="685800">
                <a:defRPr/>
              </a:pPr>
              <a:r>
                <a:rPr lang="en-CA" sz="750" dirty="0">
                  <a:solidFill>
                    <a:srgbClr val="44546A">
                      <a:lumMod val="50000"/>
                    </a:srgbClr>
                  </a:solidFill>
                  <a:latin typeface="Arial" panose="020B0604020202020204" pitchFamily="34" charset="0"/>
                </a:rPr>
                <a:t>ALLHAT-LLT</a:t>
              </a:r>
            </a:p>
          </p:txBody>
        </p:sp>
        <p:cxnSp>
          <p:nvCxnSpPr>
            <p:cNvPr id="69" name="Straight Connector 68">
              <a:extLst>
                <a:ext uri="{FF2B5EF4-FFF2-40B4-BE49-F238E27FC236}">
                  <a16:creationId xmlns:a16="http://schemas.microsoft.com/office/drawing/2014/main" id="{1E4F46A0-3820-2444-9CE4-B38D619EDCC4}"/>
                </a:ext>
              </a:extLst>
            </p:cNvPr>
            <p:cNvCxnSpPr/>
            <p:nvPr/>
          </p:nvCxnSpPr>
          <p:spPr>
            <a:xfrm>
              <a:off x="7707107" y="4264091"/>
              <a:ext cx="0" cy="1102602"/>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47EABB71-CB5C-ED4E-8528-90F261494786}"/>
                </a:ext>
              </a:extLst>
            </p:cNvPr>
            <p:cNvSpPr/>
            <p:nvPr/>
          </p:nvSpPr>
          <p:spPr>
            <a:xfrm>
              <a:off x="7590812" y="4678798"/>
              <a:ext cx="217747" cy="222247"/>
            </a:xfrm>
            <a:prstGeom prst="rect">
              <a:avLst/>
            </a:prstGeom>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defRPr/>
              </a:pPr>
              <a:endParaRPr lang="en-CA" sz="1350" dirty="0">
                <a:solidFill>
                  <a:srgbClr val="44546A">
                    <a:lumMod val="50000"/>
                  </a:srgbClr>
                </a:solidFill>
                <a:latin typeface="Arial" panose="020B0604020202020204" pitchFamily="34" charset="0"/>
              </a:endParaRPr>
            </a:p>
          </p:txBody>
        </p:sp>
        <p:cxnSp>
          <p:nvCxnSpPr>
            <p:cNvPr id="72" name="Straight Connector 71">
              <a:extLst>
                <a:ext uri="{FF2B5EF4-FFF2-40B4-BE49-F238E27FC236}">
                  <a16:creationId xmlns:a16="http://schemas.microsoft.com/office/drawing/2014/main" id="{9B5C086D-DC72-0D42-9DBA-A9E86205BE56}"/>
                </a:ext>
              </a:extLst>
            </p:cNvPr>
            <p:cNvCxnSpPr/>
            <p:nvPr/>
          </p:nvCxnSpPr>
          <p:spPr>
            <a:xfrm>
              <a:off x="7142940" y="3142673"/>
              <a:ext cx="0" cy="189221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1A701BCE-42C1-D14B-BE18-CBB9D97A2B16}"/>
                </a:ext>
              </a:extLst>
            </p:cNvPr>
            <p:cNvSpPr/>
            <p:nvPr/>
          </p:nvSpPr>
          <p:spPr>
            <a:xfrm>
              <a:off x="7088505" y="3977862"/>
              <a:ext cx="107140" cy="109354"/>
            </a:xfrm>
            <a:prstGeom prst="rect">
              <a:avLst/>
            </a:prstGeom>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defRPr/>
              </a:pPr>
              <a:endParaRPr lang="en-CA" sz="1350" dirty="0">
                <a:solidFill>
                  <a:srgbClr val="44546A">
                    <a:lumMod val="50000"/>
                  </a:srgbClr>
                </a:solidFill>
                <a:latin typeface="Arial" panose="020B0604020202020204" pitchFamily="34" charset="0"/>
              </a:endParaRPr>
            </a:p>
          </p:txBody>
        </p:sp>
        <p:cxnSp>
          <p:nvCxnSpPr>
            <p:cNvPr id="74" name="Straight Connector 73">
              <a:extLst>
                <a:ext uri="{FF2B5EF4-FFF2-40B4-BE49-F238E27FC236}">
                  <a16:creationId xmlns:a16="http://schemas.microsoft.com/office/drawing/2014/main" id="{7A2DA017-BBC2-8249-B1AE-DB3BAE5ADDB8}"/>
                </a:ext>
              </a:extLst>
            </p:cNvPr>
            <p:cNvCxnSpPr/>
            <p:nvPr/>
          </p:nvCxnSpPr>
          <p:spPr>
            <a:xfrm>
              <a:off x="6441939" y="3297140"/>
              <a:ext cx="0" cy="1603903"/>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C1653DDD-EEFA-154E-A024-61E5FDD5AD71}"/>
                </a:ext>
              </a:extLst>
            </p:cNvPr>
            <p:cNvSpPr/>
            <p:nvPr/>
          </p:nvSpPr>
          <p:spPr>
            <a:xfrm>
              <a:off x="6387503" y="3977862"/>
              <a:ext cx="107140" cy="109354"/>
            </a:xfrm>
            <a:prstGeom prst="rect">
              <a:avLst/>
            </a:prstGeom>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defRPr/>
              </a:pPr>
              <a:endParaRPr lang="en-CA" sz="1350" dirty="0">
                <a:solidFill>
                  <a:srgbClr val="44546A">
                    <a:lumMod val="50000"/>
                  </a:srgbClr>
                </a:solidFill>
                <a:latin typeface="Arial" panose="020B0604020202020204" pitchFamily="34" charset="0"/>
              </a:endParaRPr>
            </a:p>
          </p:txBody>
        </p:sp>
        <p:sp>
          <p:nvSpPr>
            <p:cNvPr id="76" name="TextBox 75">
              <a:extLst>
                <a:ext uri="{FF2B5EF4-FFF2-40B4-BE49-F238E27FC236}">
                  <a16:creationId xmlns:a16="http://schemas.microsoft.com/office/drawing/2014/main" id="{C5D1905D-630F-CC44-81A3-F2F0B531E7F5}"/>
                </a:ext>
              </a:extLst>
            </p:cNvPr>
            <p:cNvSpPr txBox="1"/>
            <p:nvPr/>
          </p:nvSpPr>
          <p:spPr>
            <a:xfrm>
              <a:off x="8361138" y="3414997"/>
              <a:ext cx="2603424" cy="584082"/>
            </a:xfrm>
            <a:prstGeom prst="rect">
              <a:avLst/>
            </a:prstGeom>
            <a:solidFill>
              <a:srgbClr val="9A4171"/>
            </a:solidFill>
            <a:ln w="19050">
              <a:solidFill>
                <a:schemeClr val="tx1"/>
              </a:solidFill>
            </a:ln>
          </p:spPr>
          <p:txBody>
            <a:bodyPr wrap="square" lIns="91440" tIns="91440" rIns="91440" bIns="91440" rtlCol="0" anchor="ctr" anchorCtr="0">
              <a:noAutofit/>
            </a:bodyPr>
            <a:lstStyle>
              <a:defPPr>
                <a:defRPr lang="en-US"/>
              </a:defPPr>
              <a:lvl1pPr algn="ctr">
                <a:defRPr sz="1200" b="1">
                  <a:solidFill>
                    <a:prstClr val="black"/>
                  </a:solidFill>
                </a:defRPr>
              </a:lvl1pPr>
            </a:lstStyle>
            <a:p>
              <a:pPr marL="7938" indent="-7938" defTabSz="685800">
                <a:defRPr/>
              </a:pPr>
              <a:r>
                <a:rPr lang="en-CA" b="0" dirty="0">
                  <a:solidFill>
                    <a:schemeClr val="bg1"/>
                  </a:solidFill>
                  <a:latin typeface="Arial" panose="020B0604020202020204" pitchFamily="34" charset="0"/>
                </a:rPr>
                <a:t>C-LDL </a:t>
              </a:r>
              <a:r>
                <a:rPr lang="en-CA" b="0" dirty="0" err="1">
                  <a:solidFill>
                    <a:schemeClr val="bg1"/>
                  </a:solidFill>
                  <a:latin typeface="Arial" panose="020B0604020202020204" pitchFamily="34" charset="0"/>
                </a:rPr>
                <a:t>abaissé</a:t>
              </a:r>
              <a:r>
                <a:rPr lang="en-CA" b="0" dirty="0">
                  <a:solidFill>
                    <a:schemeClr val="bg1"/>
                  </a:solidFill>
                  <a:latin typeface="Arial" panose="020B0604020202020204" pitchFamily="34" charset="0"/>
                </a:rPr>
                <a:t> </a:t>
              </a:r>
            </a:p>
            <a:p>
              <a:pPr marL="7938" indent="-7938" defTabSz="685800">
                <a:defRPr/>
              </a:pPr>
              <a:r>
                <a:rPr lang="en-CA" b="0" dirty="0" err="1">
                  <a:solidFill>
                    <a:schemeClr val="bg1"/>
                  </a:solidFill>
                  <a:latin typeface="Arial" panose="020B0604020202020204" pitchFamily="34" charset="0"/>
                </a:rPr>
                <a:t>pharmacologiquement</a:t>
              </a:r>
              <a:endParaRPr lang="en-CA" b="0" dirty="0">
                <a:solidFill>
                  <a:schemeClr val="bg1"/>
                </a:solidFill>
                <a:latin typeface="Arial" panose="020B0604020202020204" pitchFamily="34" charset="0"/>
              </a:endParaRPr>
            </a:p>
          </p:txBody>
        </p:sp>
        <p:sp>
          <p:nvSpPr>
            <p:cNvPr id="77" name="TextBox 76">
              <a:extLst>
                <a:ext uri="{FF2B5EF4-FFF2-40B4-BE49-F238E27FC236}">
                  <a16:creationId xmlns:a16="http://schemas.microsoft.com/office/drawing/2014/main" id="{EE341270-7C6D-6547-8363-B663735F3F5E}"/>
                </a:ext>
              </a:extLst>
            </p:cNvPr>
            <p:cNvSpPr txBox="1"/>
            <p:nvPr/>
          </p:nvSpPr>
          <p:spPr>
            <a:xfrm>
              <a:off x="6557999" y="3964927"/>
              <a:ext cx="437455" cy="146500"/>
            </a:xfrm>
            <a:prstGeom prst="rect">
              <a:avLst/>
            </a:prstGeom>
            <a:noFill/>
            <a:ln w="12700">
              <a:solidFill>
                <a:schemeClr val="tx1"/>
              </a:solidFill>
            </a:ln>
          </p:spPr>
          <p:txBody>
            <a:bodyPr wrap="square" lIns="18288" tIns="18288" rIns="18288" bIns="18288" rtlCol="0" anchor="ctr" anchorCtr="0">
              <a:noAutofit/>
            </a:bodyPr>
            <a:lstStyle/>
            <a:p>
              <a:pPr defTabSz="685800">
                <a:defRPr/>
              </a:pPr>
              <a:r>
                <a:rPr lang="en-CA" sz="750" dirty="0">
                  <a:solidFill>
                    <a:srgbClr val="44546A">
                      <a:lumMod val="50000"/>
                    </a:srgbClr>
                  </a:solidFill>
                  <a:latin typeface="Arial" panose="020B0604020202020204" pitchFamily="34" charset="0"/>
                </a:rPr>
                <a:t>A to Z</a:t>
              </a:r>
            </a:p>
          </p:txBody>
        </p:sp>
        <p:cxnSp>
          <p:nvCxnSpPr>
            <p:cNvPr id="78" name="Straight Connector 77">
              <a:extLst>
                <a:ext uri="{FF2B5EF4-FFF2-40B4-BE49-F238E27FC236}">
                  <a16:creationId xmlns:a16="http://schemas.microsoft.com/office/drawing/2014/main" id="{6D714D17-1D9C-AE4D-B0B2-00AC337AE5AC}"/>
                </a:ext>
              </a:extLst>
            </p:cNvPr>
            <p:cNvCxnSpPr/>
            <p:nvPr/>
          </p:nvCxnSpPr>
          <p:spPr>
            <a:xfrm>
              <a:off x="5846346" y="2959657"/>
              <a:ext cx="0" cy="43268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BF4CB0D-3387-D643-AC14-0B0BDCBF8E8B}"/>
                </a:ext>
              </a:extLst>
            </p:cNvPr>
            <p:cNvSpPr/>
            <p:nvPr/>
          </p:nvSpPr>
          <p:spPr>
            <a:xfrm>
              <a:off x="5792776" y="3164934"/>
              <a:ext cx="109051" cy="124156"/>
            </a:xfrm>
            <a:prstGeom prst="rect">
              <a:avLst/>
            </a:prstGeom>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defRPr/>
              </a:pPr>
              <a:endParaRPr lang="en-CA" sz="1350" dirty="0">
                <a:solidFill>
                  <a:srgbClr val="44546A">
                    <a:lumMod val="50000"/>
                  </a:srgbClr>
                </a:solidFill>
                <a:latin typeface="Arial" panose="020B0604020202020204" pitchFamily="34" charset="0"/>
              </a:endParaRPr>
            </a:p>
          </p:txBody>
        </p:sp>
        <p:sp>
          <p:nvSpPr>
            <p:cNvPr id="80" name="Rectangle 79">
              <a:extLst>
                <a:ext uri="{FF2B5EF4-FFF2-40B4-BE49-F238E27FC236}">
                  <a16:creationId xmlns:a16="http://schemas.microsoft.com/office/drawing/2014/main" id="{F21537A9-6580-D347-9A17-D421BC97DE24}"/>
                </a:ext>
              </a:extLst>
            </p:cNvPr>
            <p:cNvSpPr/>
            <p:nvPr/>
          </p:nvSpPr>
          <p:spPr>
            <a:xfrm>
              <a:off x="5786179" y="3030964"/>
              <a:ext cx="115648" cy="118761"/>
            </a:xfrm>
            <a:prstGeom prst="rect">
              <a:avLst/>
            </a:prstGeom>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defRPr/>
              </a:pPr>
              <a:endParaRPr lang="en-CA" sz="1350" dirty="0">
                <a:solidFill>
                  <a:srgbClr val="44546A">
                    <a:lumMod val="50000"/>
                  </a:srgbClr>
                </a:solidFill>
                <a:latin typeface="Arial" panose="020B0604020202020204" pitchFamily="34" charset="0"/>
              </a:endParaRPr>
            </a:p>
          </p:txBody>
        </p:sp>
        <p:sp>
          <p:nvSpPr>
            <p:cNvPr id="81" name="TextBox 80">
              <a:extLst>
                <a:ext uri="{FF2B5EF4-FFF2-40B4-BE49-F238E27FC236}">
                  <a16:creationId xmlns:a16="http://schemas.microsoft.com/office/drawing/2014/main" id="{1DE1C822-BFBC-794E-952B-D4CFA821C7B9}"/>
                </a:ext>
              </a:extLst>
            </p:cNvPr>
            <p:cNvSpPr txBox="1"/>
            <p:nvPr/>
          </p:nvSpPr>
          <p:spPr>
            <a:xfrm>
              <a:off x="7271991" y="3962400"/>
              <a:ext cx="666161" cy="149026"/>
            </a:xfrm>
            <a:prstGeom prst="rect">
              <a:avLst/>
            </a:prstGeom>
            <a:noFill/>
            <a:ln w="12700">
              <a:solidFill>
                <a:schemeClr val="tx1"/>
              </a:solidFill>
            </a:ln>
          </p:spPr>
          <p:txBody>
            <a:bodyPr wrap="square" lIns="18288" tIns="18288" rIns="18288" bIns="18288" rtlCol="0" anchor="ctr" anchorCtr="0">
              <a:noAutofit/>
            </a:bodyPr>
            <a:lstStyle/>
            <a:p>
              <a:pPr defTabSz="685800">
                <a:defRPr/>
              </a:pPr>
              <a:r>
                <a:rPr lang="en-CA" sz="750" dirty="0">
                  <a:solidFill>
                    <a:srgbClr val="44546A">
                      <a:lumMod val="50000"/>
                    </a:srgbClr>
                  </a:solidFill>
                  <a:latin typeface="Arial" panose="020B0604020202020204" pitchFamily="34" charset="0"/>
                </a:rPr>
                <a:t>GISSI-P</a:t>
              </a:r>
            </a:p>
          </p:txBody>
        </p:sp>
        <p:sp>
          <p:nvSpPr>
            <p:cNvPr id="82" name="TextBox 81">
              <a:extLst>
                <a:ext uri="{FF2B5EF4-FFF2-40B4-BE49-F238E27FC236}">
                  <a16:creationId xmlns:a16="http://schemas.microsoft.com/office/drawing/2014/main" id="{70C7C401-A2E3-1D4B-B5C0-1B8C6FE5DC11}"/>
                </a:ext>
              </a:extLst>
            </p:cNvPr>
            <p:cNvSpPr txBox="1"/>
            <p:nvPr/>
          </p:nvSpPr>
          <p:spPr>
            <a:xfrm>
              <a:off x="4319943" y="2900590"/>
              <a:ext cx="1832391" cy="243172"/>
            </a:xfrm>
            <a:prstGeom prst="rect">
              <a:avLst/>
            </a:prstGeom>
            <a:noFill/>
            <a:ln w="12700">
              <a:solidFill>
                <a:schemeClr val="tx1"/>
              </a:solidFill>
            </a:ln>
          </p:spPr>
          <p:txBody>
            <a:bodyPr wrap="square" lIns="18288" tIns="18288" rIns="18288" bIns="18288" rtlCol="0" anchor="ctr" anchorCtr="0">
              <a:noAutofit/>
            </a:bodyPr>
            <a:lstStyle/>
            <a:p>
              <a:pPr defTabSz="685800">
                <a:defRPr/>
              </a:pPr>
              <a:r>
                <a:rPr lang="en-CA" sz="750" dirty="0">
                  <a:solidFill>
                    <a:srgbClr val="44546A">
                      <a:lumMod val="50000"/>
                    </a:srgbClr>
                  </a:solidFill>
                  <a:latin typeface="Arial" panose="020B0604020202020204" pitchFamily="34" charset="0"/>
                </a:rPr>
                <a:t>NPC1L1 LDL-C score</a:t>
              </a:r>
            </a:p>
          </p:txBody>
        </p:sp>
        <p:sp>
          <p:nvSpPr>
            <p:cNvPr id="83" name="TextBox 82">
              <a:extLst>
                <a:ext uri="{FF2B5EF4-FFF2-40B4-BE49-F238E27FC236}">
                  <a16:creationId xmlns:a16="http://schemas.microsoft.com/office/drawing/2014/main" id="{8835E7BF-C189-654E-9D30-5D474F6CE405}"/>
                </a:ext>
              </a:extLst>
            </p:cNvPr>
            <p:cNvSpPr txBox="1"/>
            <p:nvPr/>
          </p:nvSpPr>
          <p:spPr>
            <a:xfrm>
              <a:off x="4313064" y="3141132"/>
              <a:ext cx="1832391" cy="243172"/>
            </a:xfrm>
            <a:prstGeom prst="rect">
              <a:avLst/>
            </a:prstGeom>
            <a:noFill/>
            <a:ln w="12700">
              <a:solidFill>
                <a:schemeClr val="tx1"/>
              </a:solidFill>
            </a:ln>
          </p:spPr>
          <p:txBody>
            <a:bodyPr wrap="square" lIns="18288" tIns="18288" rIns="18288" bIns="18288" rtlCol="0" anchor="ctr" anchorCtr="0">
              <a:noAutofit/>
            </a:bodyPr>
            <a:lstStyle/>
            <a:p>
              <a:pPr defTabSz="685800">
                <a:defRPr/>
              </a:pPr>
              <a:r>
                <a:rPr lang="en-CA" sz="750" dirty="0">
                  <a:solidFill>
                    <a:srgbClr val="44546A">
                      <a:lumMod val="50000"/>
                    </a:srgbClr>
                  </a:solidFill>
                  <a:latin typeface="Arial" panose="020B0604020202020204" pitchFamily="34" charset="0"/>
                </a:rPr>
                <a:t>HMGCR LDL-C score</a:t>
              </a:r>
            </a:p>
          </p:txBody>
        </p:sp>
        <p:cxnSp>
          <p:nvCxnSpPr>
            <p:cNvPr id="84" name="Straight Connector 83">
              <a:extLst>
                <a:ext uri="{FF2B5EF4-FFF2-40B4-BE49-F238E27FC236}">
                  <a16:creationId xmlns:a16="http://schemas.microsoft.com/office/drawing/2014/main" id="{2055C0BC-2E29-774F-A658-D5861D5143C1}"/>
                </a:ext>
              </a:extLst>
            </p:cNvPr>
            <p:cNvCxnSpPr/>
            <p:nvPr/>
          </p:nvCxnSpPr>
          <p:spPr>
            <a:xfrm flipH="1">
              <a:off x="7994138" y="4264092"/>
              <a:ext cx="6337" cy="71546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5873DDD5-3FB8-0B4A-BCBD-7623236C846F}"/>
                </a:ext>
              </a:extLst>
            </p:cNvPr>
            <p:cNvSpPr/>
            <p:nvPr/>
          </p:nvSpPr>
          <p:spPr>
            <a:xfrm>
              <a:off x="7834193" y="4483561"/>
              <a:ext cx="356664" cy="320677"/>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defRPr/>
              </a:pPr>
              <a:endParaRPr lang="en-CA" sz="1350" dirty="0">
                <a:solidFill>
                  <a:srgbClr val="44546A">
                    <a:lumMod val="50000"/>
                  </a:srgbClr>
                </a:solidFill>
                <a:latin typeface="Arial" panose="020B0604020202020204" pitchFamily="34" charset="0"/>
              </a:endParaRPr>
            </a:p>
          </p:txBody>
        </p:sp>
        <p:sp>
          <p:nvSpPr>
            <p:cNvPr id="86" name="TextBox 85">
              <a:extLst>
                <a:ext uri="{FF2B5EF4-FFF2-40B4-BE49-F238E27FC236}">
                  <a16:creationId xmlns:a16="http://schemas.microsoft.com/office/drawing/2014/main" id="{7B82A38A-4947-3741-8E6A-5F90C5348336}"/>
                </a:ext>
              </a:extLst>
            </p:cNvPr>
            <p:cNvSpPr txBox="1"/>
            <p:nvPr/>
          </p:nvSpPr>
          <p:spPr>
            <a:xfrm>
              <a:off x="8237453" y="4594347"/>
              <a:ext cx="1143901" cy="127516"/>
            </a:xfrm>
            <a:prstGeom prst="rect">
              <a:avLst/>
            </a:prstGeom>
            <a:noFill/>
            <a:ln w="12700">
              <a:solidFill>
                <a:schemeClr val="tx1"/>
              </a:solidFill>
            </a:ln>
          </p:spPr>
          <p:txBody>
            <a:bodyPr wrap="square" lIns="18288" tIns="18288" rIns="18288" bIns="18288" rtlCol="0" anchor="ctr" anchorCtr="0">
              <a:noAutofit/>
            </a:bodyPr>
            <a:lstStyle/>
            <a:p>
              <a:pPr defTabSz="685800">
                <a:defRPr/>
              </a:pPr>
              <a:r>
                <a:rPr lang="en-CA" sz="750" dirty="0">
                  <a:solidFill>
                    <a:srgbClr val="44546A">
                      <a:lumMod val="50000"/>
                    </a:srgbClr>
                  </a:solidFill>
                  <a:latin typeface="Arial" panose="020B0604020202020204" pitchFamily="34" charset="0"/>
                </a:rPr>
                <a:t>IMPROVE-IT</a:t>
              </a:r>
            </a:p>
          </p:txBody>
        </p:sp>
        <p:sp>
          <p:nvSpPr>
            <p:cNvPr id="87" name="Rectangle 86">
              <a:extLst>
                <a:ext uri="{FF2B5EF4-FFF2-40B4-BE49-F238E27FC236}">
                  <a16:creationId xmlns:a16="http://schemas.microsoft.com/office/drawing/2014/main" id="{EABA0B22-1EB3-8846-87F1-B55540BE8CB7}"/>
                </a:ext>
              </a:extLst>
            </p:cNvPr>
            <p:cNvSpPr/>
            <p:nvPr/>
          </p:nvSpPr>
          <p:spPr>
            <a:xfrm>
              <a:off x="4670824" y="3863102"/>
              <a:ext cx="107140" cy="109354"/>
            </a:xfrm>
            <a:prstGeom prst="rect">
              <a:avLst/>
            </a:prstGeom>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defRPr/>
              </a:pPr>
              <a:endParaRPr lang="en-CA" sz="1350" dirty="0">
                <a:solidFill>
                  <a:srgbClr val="44546A">
                    <a:lumMod val="50000"/>
                  </a:srgbClr>
                </a:solidFill>
                <a:latin typeface="Arial" panose="020B0604020202020204" pitchFamily="34" charset="0"/>
              </a:endParaRPr>
            </a:p>
          </p:txBody>
        </p:sp>
        <p:cxnSp>
          <p:nvCxnSpPr>
            <p:cNvPr id="88" name="Straight Connector 87">
              <a:extLst>
                <a:ext uri="{FF2B5EF4-FFF2-40B4-BE49-F238E27FC236}">
                  <a16:creationId xmlns:a16="http://schemas.microsoft.com/office/drawing/2014/main" id="{CA9F03AE-FA09-A349-833B-40999C996F2C}"/>
                </a:ext>
              </a:extLst>
            </p:cNvPr>
            <p:cNvCxnSpPr/>
            <p:nvPr/>
          </p:nvCxnSpPr>
          <p:spPr>
            <a:xfrm>
              <a:off x="4729343" y="3781604"/>
              <a:ext cx="0" cy="305611"/>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4589674-1286-9944-8973-FDD7B5D2E018}"/>
                </a:ext>
              </a:extLst>
            </p:cNvPr>
            <p:cNvCxnSpPr>
              <a:cxnSpLocks/>
            </p:cNvCxnSpPr>
            <p:nvPr/>
          </p:nvCxnSpPr>
          <p:spPr>
            <a:xfrm>
              <a:off x="4168814" y="3599513"/>
              <a:ext cx="8910" cy="612463"/>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4E2FFFBB-3D22-2F43-B71E-18ACC3648F8B}"/>
                </a:ext>
              </a:extLst>
            </p:cNvPr>
            <p:cNvSpPr/>
            <p:nvPr/>
          </p:nvSpPr>
          <p:spPr>
            <a:xfrm>
              <a:off x="4124154" y="3837463"/>
              <a:ext cx="107140" cy="109354"/>
            </a:xfrm>
            <a:prstGeom prst="rect">
              <a:avLst/>
            </a:prstGeom>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defRPr/>
              </a:pPr>
              <a:endParaRPr lang="en-CA" sz="1350" dirty="0">
                <a:solidFill>
                  <a:srgbClr val="44546A">
                    <a:lumMod val="50000"/>
                  </a:srgbClr>
                </a:solidFill>
                <a:latin typeface="Arial" panose="020B0604020202020204" pitchFamily="34" charset="0"/>
              </a:endParaRPr>
            </a:p>
          </p:txBody>
        </p:sp>
        <p:cxnSp>
          <p:nvCxnSpPr>
            <p:cNvPr id="91" name="Straight Connector 90">
              <a:extLst>
                <a:ext uri="{FF2B5EF4-FFF2-40B4-BE49-F238E27FC236}">
                  <a16:creationId xmlns:a16="http://schemas.microsoft.com/office/drawing/2014/main" id="{E4FD2AE0-268B-0B43-B5F0-0875F5127B73}"/>
                </a:ext>
              </a:extLst>
            </p:cNvPr>
            <p:cNvCxnSpPr/>
            <p:nvPr/>
          </p:nvCxnSpPr>
          <p:spPr>
            <a:xfrm>
              <a:off x="4282547" y="3731252"/>
              <a:ext cx="0" cy="6335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4A8B5EE6-33F2-FE46-9EA3-18884B37E22F}"/>
                </a:ext>
              </a:extLst>
            </p:cNvPr>
            <p:cNvSpPr/>
            <p:nvPr/>
          </p:nvSpPr>
          <p:spPr>
            <a:xfrm>
              <a:off x="4214178" y="3972009"/>
              <a:ext cx="139988" cy="125863"/>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defRPr/>
              </a:pPr>
              <a:endParaRPr lang="en-CA" sz="1350" dirty="0">
                <a:solidFill>
                  <a:srgbClr val="44546A">
                    <a:lumMod val="50000"/>
                  </a:srgbClr>
                </a:solidFill>
                <a:latin typeface="Arial" panose="020B0604020202020204" pitchFamily="34" charset="0"/>
              </a:endParaRPr>
            </a:p>
          </p:txBody>
        </p:sp>
        <p:sp>
          <p:nvSpPr>
            <p:cNvPr id="93" name="TextBox 92">
              <a:extLst>
                <a:ext uri="{FF2B5EF4-FFF2-40B4-BE49-F238E27FC236}">
                  <a16:creationId xmlns:a16="http://schemas.microsoft.com/office/drawing/2014/main" id="{030C6F33-365D-E546-8788-398DE2758FD8}"/>
                </a:ext>
              </a:extLst>
            </p:cNvPr>
            <p:cNvSpPr txBox="1"/>
            <p:nvPr/>
          </p:nvSpPr>
          <p:spPr>
            <a:xfrm>
              <a:off x="4363414" y="4137956"/>
              <a:ext cx="2199924" cy="271829"/>
            </a:xfrm>
            <a:prstGeom prst="rect">
              <a:avLst/>
            </a:prstGeom>
            <a:solidFill>
              <a:srgbClr val="D9D9D9"/>
            </a:solidFill>
            <a:ln w="12700">
              <a:solidFill>
                <a:schemeClr val="tx1"/>
              </a:solidFill>
            </a:ln>
          </p:spPr>
          <p:txBody>
            <a:bodyPr wrap="square" lIns="18288" tIns="18288" rIns="18288" bIns="18288" rtlCol="0" anchor="ctr" anchorCtr="0">
              <a:noAutofit/>
            </a:bodyPr>
            <a:lstStyle/>
            <a:p>
              <a:pPr defTabSz="685800">
                <a:defRPr/>
              </a:pPr>
              <a:r>
                <a:rPr lang="en-CA" sz="750" dirty="0" err="1">
                  <a:solidFill>
                    <a:srgbClr val="44546A">
                      <a:lumMod val="50000"/>
                    </a:srgbClr>
                  </a:solidFill>
                  <a:latin typeface="Arial" panose="020B0604020202020204" pitchFamily="34" charset="0"/>
                </a:rPr>
                <a:t>Combiné</a:t>
              </a:r>
              <a:r>
                <a:rPr lang="en-CA" sz="750" dirty="0">
                  <a:solidFill>
                    <a:srgbClr val="44546A">
                      <a:lumMod val="50000"/>
                    </a:srgbClr>
                  </a:solidFill>
                  <a:latin typeface="Arial" panose="020B0604020202020204" pitchFamily="34" charset="0"/>
                </a:rPr>
                <a:t> </a:t>
              </a:r>
            </a:p>
            <a:p>
              <a:pPr defTabSz="685800">
                <a:defRPr/>
              </a:pPr>
              <a:r>
                <a:rPr lang="en-CA" sz="750" dirty="0">
                  <a:solidFill>
                    <a:srgbClr val="44546A">
                      <a:lumMod val="50000"/>
                    </a:srgbClr>
                  </a:solidFill>
                  <a:latin typeface="Arial" panose="020B0604020202020204" pitchFamily="34" charset="0"/>
                </a:rPr>
                <a:t>NPC1L1 &amp; HMGCR LDL-C score</a:t>
              </a:r>
            </a:p>
          </p:txBody>
        </p:sp>
        <p:sp>
          <p:nvSpPr>
            <p:cNvPr id="94" name="TextBox 93">
              <a:extLst>
                <a:ext uri="{FF2B5EF4-FFF2-40B4-BE49-F238E27FC236}">
                  <a16:creationId xmlns:a16="http://schemas.microsoft.com/office/drawing/2014/main" id="{9DCD6C23-5E54-AF4B-9CA6-973C813E4D21}"/>
                </a:ext>
              </a:extLst>
            </p:cNvPr>
            <p:cNvSpPr txBox="1"/>
            <p:nvPr/>
          </p:nvSpPr>
          <p:spPr>
            <a:xfrm>
              <a:off x="4526747" y="3414997"/>
              <a:ext cx="1143901" cy="395155"/>
            </a:xfrm>
            <a:prstGeom prst="rect">
              <a:avLst/>
            </a:prstGeom>
            <a:noFill/>
            <a:ln w="12700">
              <a:solidFill>
                <a:schemeClr val="tx1"/>
              </a:solidFill>
            </a:ln>
          </p:spPr>
          <p:txBody>
            <a:bodyPr wrap="square" lIns="18288" tIns="18288" rIns="18288" bIns="18288" rtlCol="0" anchor="ctr" anchorCtr="0">
              <a:noAutofit/>
            </a:bodyPr>
            <a:lstStyle/>
            <a:p>
              <a:pPr defTabSz="685800">
                <a:defRPr/>
              </a:pPr>
              <a:r>
                <a:rPr lang="en-CA" sz="750" dirty="0">
                  <a:solidFill>
                    <a:srgbClr val="44546A">
                      <a:lumMod val="50000"/>
                    </a:srgbClr>
                  </a:solidFill>
                  <a:latin typeface="Arial" panose="020B0604020202020204" pitchFamily="34" charset="0"/>
                </a:rPr>
                <a:t>LDL-R</a:t>
              </a:r>
            </a:p>
            <a:p>
              <a:pPr defTabSz="685800">
                <a:defRPr/>
              </a:pPr>
              <a:r>
                <a:rPr lang="en-CA" sz="750" dirty="0">
                  <a:solidFill>
                    <a:srgbClr val="44546A">
                      <a:lumMod val="50000"/>
                    </a:srgbClr>
                  </a:solidFill>
                  <a:latin typeface="Arial" panose="020B0604020202020204" pitchFamily="34" charset="0"/>
                </a:rPr>
                <a:t>rs6511720</a:t>
              </a:r>
            </a:p>
          </p:txBody>
        </p:sp>
        <p:sp>
          <p:nvSpPr>
            <p:cNvPr id="95" name="TextBox 94">
              <a:extLst>
                <a:ext uri="{FF2B5EF4-FFF2-40B4-BE49-F238E27FC236}">
                  <a16:creationId xmlns:a16="http://schemas.microsoft.com/office/drawing/2014/main" id="{3E3FF232-C33F-CC4A-8C97-DD08F94C01A3}"/>
                </a:ext>
              </a:extLst>
            </p:cNvPr>
            <p:cNvSpPr txBox="1"/>
            <p:nvPr/>
          </p:nvSpPr>
          <p:spPr>
            <a:xfrm>
              <a:off x="3397524" y="3676415"/>
              <a:ext cx="669300" cy="289498"/>
            </a:xfrm>
            <a:prstGeom prst="rect">
              <a:avLst/>
            </a:prstGeom>
            <a:noFill/>
            <a:ln w="12700">
              <a:solidFill>
                <a:schemeClr val="tx1"/>
              </a:solidFill>
            </a:ln>
          </p:spPr>
          <p:txBody>
            <a:bodyPr wrap="square" lIns="18288" tIns="18288" rIns="18288" bIns="18288" rtlCol="0" anchor="ctr" anchorCtr="0">
              <a:noAutofit/>
            </a:bodyPr>
            <a:lstStyle/>
            <a:p>
              <a:pPr defTabSz="685800">
                <a:defRPr/>
              </a:pPr>
              <a:r>
                <a:rPr lang="en-CA" sz="750" dirty="0">
                  <a:solidFill>
                    <a:srgbClr val="44546A">
                      <a:lumMod val="50000"/>
                    </a:srgbClr>
                  </a:solidFill>
                  <a:latin typeface="Arial" panose="020B0604020202020204" pitchFamily="34" charset="0"/>
                </a:rPr>
                <a:t>LDL-R</a:t>
              </a:r>
            </a:p>
            <a:p>
              <a:pPr defTabSz="685800">
                <a:defRPr/>
              </a:pPr>
              <a:r>
                <a:rPr lang="en-CA" sz="750" dirty="0">
                  <a:solidFill>
                    <a:srgbClr val="44546A">
                      <a:lumMod val="50000"/>
                    </a:srgbClr>
                  </a:solidFill>
                  <a:latin typeface="Arial" panose="020B0604020202020204" pitchFamily="34" charset="0"/>
                </a:rPr>
                <a:t>rs2228671</a:t>
              </a:r>
            </a:p>
          </p:txBody>
        </p:sp>
        <p:cxnSp>
          <p:nvCxnSpPr>
            <p:cNvPr id="96" name="Straight Connector 95">
              <a:extLst>
                <a:ext uri="{FF2B5EF4-FFF2-40B4-BE49-F238E27FC236}">
                  <a16:creationId xmlns:a16="http://schemas.microsoft.com/office/drawing/2014/main" id="{FF8FEFA0-D518-AA44-A754-ACDA063B8B09}"/>
                </a:ext>
              </a:extLst>
            </p:cNvPr>
            <p:cNvCxnSpPr/>
            <p:nvPr/>
          </p:nvCxnSpPr>
          <p:spPr>
            <a:xfrm>
              <a:off x="2570220" y="5019591"/>
              <a:ext cx="0" cy="401193"/>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9108342-A8CF-A847-8740-356145DA1B88}"/>
                </a:ext>
              </a:extLst>
            </p:cNvPr>
            <p:cNvCxnSpPr/>
            <p:nvPr/>
          </p:nvCxnSpPr>
          <p:spPr>
            <a:xfrm>
              <a:off x="2864676" y="4848109"/>
              <a:ext cx="0" cy="40119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B1F0AF6-BBA0-D04C-BAC6-CE3C94A4AA53}"/>
                </a:ext>
              </a:extLst>
            </p:cNvPr>
            <p:cNvCxnSpPr/>
            <p:nvPr/>
          </p:nvCxnSpPr>
          <p:spPr>
            <a:xfrm>
              <a:off x="2976023" y="4787569"/>
              <a:ext cx="0" cy="405094"/>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9D8B745-B53A-3841-8D93-0A0DB5BCF304}"/>
                </a:ext>
              </a:extLst>
            </p:cNvPr>
            <p:cNvCxnSpPr/>
            <p:nvPr/>
          </p:nvCxnSpPr>
          <p:spPr>
            <a:xfrm>
              <a:off x="3092320" y="4629796"/>
              <a:ext cx="0" cy="28762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6BD4DB7-6D94-CE42-B35E-3021BB9FF319}"/>
                </a:ext>
              </a:extLst>
            </p:cNvPr>
            <p:cNvCxnSpPr/>
            <p:nvPr/>
          </p:nvCxnSpPr>
          <p:spPr>
            <a:xfrm>
              <a:off x="3203667" y="4678798"/>
              <a:ext cx="0" cy="22224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EE1CEE-9FEE-5C4C-8958-8CD7AC99C8BD}"/>
                </a:ext>
              </a:extLst>
            </p:cNvPr>
            <p:cNvCxnSpPr/>
            <p:nvPr/>
          </p:nvCxnSpPr>
          <p:spPr>
            <a:xfrm>
              <a:off x="3013137" y="4759937"/>
              <a:ext cx="0" cy="20577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A5B1CD6-9291-674C-9C91-E55B5219499E}"/>
                </a:ext>
              </a:extLst>
            </p:cNvPr>
            <p:cNvSpPr/>
            <p:nvPr/>
          </p:nvSpPr>
          <p:spPr>
            <a:xfrm>
              <a:off x="2514679" y="5164858"/>
              <a:ext cx="107140" cy="109354"/>
            </a:xfrm>
            <a:prstGeom prst="rect">
              <a:avLst/>
            </a:prstGeom>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defRPr/>
              </a:pPr>
              <a:endParaRPr lang="en-CA" sz="1350" dirty="0">
                <a:solidFill>
                  <a:srgbClr val="44546A">
                    <a:lumMod val="50000"/>
                  </a:srgbClr>
                </a:solidFill>
                <a:latin typeface="Arial" panose="020B0604020202020204" pitchFamily="34" charset="0"/>
              </a:endParaRPr>
            </a:p>
          </p:txBody>
        </p:sp>
        <p:sp>
          <p:nvSpPr>
            <p:cNvPr id="103" name="Rectangle 102">
              <a:extLst>
                <a:ext uri="{FF2B5EF4-FFF2-40B4-BE49-F238E27FC236}">
                  <a16:creationId xmlns:a16="http://schemas.microsoft.com/office/drawing/2014/main" id="{911984B5-6F9B-CF4A-B817-A9C548B84AE2}"/>
                </a:ext>
              </a:extLst>
            </p:cNvPr>
            <p:cNvSpPr/>
            <p:nvPr/>
          </p:nvSpPr>
          <p:spPr>
            <a:xfrm>
              <a:off x="2810555" y="4974343"/>
              <a:ext cx="107140" cy="109354"/>
            </a:xfrm>
            <a:prstGeom prst="rect">
              <a:avLst/>
            </a:prstGeom>
            <a:solidFill>
              <a:schemeClr val="accent5">
                <a:lumMod val="60000"/>
                <a:lumOff val="4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defRPr/>
              </a:pPr>
              <a:endParaRPr lang="en-CA" sz="1350" dirty="0">
                <a:solidFill>
                  <a:srgbClr val="44546A">
                    <a:lumMod val="50000"/>
                  </a:srgbClr>
                </a:solidFill>
                <a:latin typeface="Arial" panose="020B0604020202020204" pitchFamily="34" charset="0"/>
              </a:endParaRPr>
            </a:p>
          </p:txBody>
        </p:sp>
        <p:sp>
          <p:nvSpPr>
            <p:cNvPr id="104" name="Rectangle 103">
              <a:extLst>
                <a:ext uri="{FF2B5EF4-FFF2-40B4-BE49-F238E27FC236}">
                  <a16:creationId xmlns:a16="http://schemas.microsoft.com/office/drawing/2014/main" id="{2FF20ED7-C892-E141-9368-36D95E527364}"/>
                </a:ext>
              </a:extLst>
            </p:cNvPr>
            <p:cNvSpPr/>
            <p:nvPr/>
          </p:nvSpPr>
          <p:spPr>
            <a:xfrm>
              <a:off x="2914105" y="4917424"/>
              <a:ext cx="115087" cy="117465"/>
            </a:xfrm>
            <a:prstGeom prst="rect">
              <a:avLst/>
            </a:prstGeom>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defRPr/>
              </a:pPr>
              <a:endParaRPr lang="en-CA" sz="1350" dirty="0">
                <a:solidFill>
                  <a:srgbClr val="44546A">
                    <a:lumMod val="50000"/>
                  </a:srgbClr>
                </a:solidFill>
                <a:latin typeface="Arial" panose="020B0604020202020204" pitchFamily="34" charset="0"/>
              </a:endParaRPr>
            </a:p>
          </p:txBody>
        </p:sp>
        <p:sp>
          <p:nvSpPr>
            <p:cNvPr id="105" name="Rectangle 104">
              <a:extLst>
                <a:ext uri="{FF2B5EF4-FFF2-40B4-BE49-F238E27FC236}">
                  <a16:creationId xmlns:a16="http://schemas.microsoft.com/office/drawing/2014/main" id="{72C53B1E-1FD6-A94B-87B5-A6D23943FEFD}"/>
                </a:ext>
              </a:extLst>
            </p:cNvPr>
            <p:cNvSpPr/>
            <p:nvPr/>
          </p:nvSpPr>
          <p:spPr>
            <a:xfrm>
              <a:off x="3132835" y="4719914"/>
              <a:ext cx="135168" cy="139848"/>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defRPr/>
              </a:pPr>
              <a:endParaRPr lang="en-CA" sz="1350" dirty="0">
                <a:solidFill>
                  <a:srgbClr val="44546A">
                    <a:lumMod val="50000"/>
                  </a:srgbClr>
                </a:solidFill>
                <a:latin typeface="Arial" panose="020B0604020202020204" pitchFamily="34" charset="0"/>
              </a:endParaRPr>
            </a:p>
          </p:txBody>
        </p:sp>
        <p:sp>
          <p:nvSpPr>
            <p:cNvPr id="106" name="Rectangle 105">
              <a:extLst>
                <a:ext uri="{FF2B5EF4-FFF2-40B4-BE49-F238E27FC236}">
                  <a16:creationId xmlns:a16="http://schemas.microsoft.com/office/drawing/2014/main" id="{EB661408-D207-724A-AD92-211144EA237F}"/>
                </a:ext>
              </a:extLst>
            </p:cNvPr>
            <p:cNvSpPr/>
            <p:nvPr/>
          </p:nvSpPr>
          <p:spPr>
            <a:xfrm>
              <a:off x="3035283" y="4719914"/>
              <a:ext cx="115087" cy="117465"/>
            </a:xfrm>
            <a:prstGeom prst="rect">
              <a:avLst/>
            </a:prstGeom>
            <a:solidFill>
              <a:schemeClr val="accent5">
                <a:lumMod val="60000"/>
                <a:lumOff val="4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defRPr/>
              </a:pPr>
              <a:endParaRPr lang="en-CA" sz="1350" dirty="0">
                <a:solidFill>
                  <a:srgbClr val="44546A">
                    <a:lumMod val="50000"/>
                  </a:srgbClr>
                </a:solidFill>
                <a:latin typeface="Arial" panose="020B0604020202020204" pitchFamily="34" charset="0"/>
              </a:endParaRPr>
            </a:p>
          </p:txBody>
        </p:sp>
        <p:sp>
          <p:nvSpPr>
            <p:cNvPr id="107" name="Rectangle 106">
              <a:extLst>
                <a:ext uri="{FF2B5EF4-FFF2-40B4-BE49-F238E27FC236}">
                  <a16:creationId xmlns:a16="http://schemas.microsoft.com/office/drawing/2014/main" id="{E8C037F2-B5F5-5B43-A90F-3169D27A2C2D}"/>
                </a:ext>
              </a:extLst>
            </p:cNvPr>
            <p:cNvSpPr/>
            <p:nvPr/>
          </p:nvSpPr>
          <p:spPr>
            <a:xfrm>
              <a:off x="2992448" y="4759936"/>
              <a:ext cx="115087" cy="117465"/>
            </a:xfrm>
            <a:prstGeom prst="rect">
              <a:avLst/>
            </a:prstGeom>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defRPr/>
              </a:pPr>
              <a:endParaRPr lang="en-CA" sz="1350" dirty="0">
                <a:solidFill>
                  <a:srgbClr val="44546A">
                    <a:lumMod val="50000"/>
                  </a:srgbClr>
                </a:solidFill>
                <a:latin typeface="Arial" panose="020B0604020202020204" pitchFamily="34" charset="0"/>
              </a:endParaRPr>
            </a:p>
          </p:txBody>
        </p:sp>
        <p:sp>
          <p:nvSpPr>
            <p:cNvPr id="108" name="Rectangle 107">
              <a:extLst>
                <a:ext uri="{FF2B5EF4-FFF2-40B4-BE49-F238E27FC236}">
                  <a16:creationId xmlns:a16="http://schemas.microsoft.com/office/drawing/2014/main" id="{1C9D6DD3-CDD5-B644-BCCB-235426B66707}"/>
                </a:ext>
              </a:extLst>
            </p:cNvPr>
            <p:cNvSpPr/>
            <p:nvPr/>
          </p:nvSpPr>
          <p:spPr>
            <a:xfrm>
              <a:off x="2950237" y="4806974"/>
              <a:ext cx="135168" cy="139848"/>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defRPr/>
              </a:pPr>
              <a:endParaRPr lang="en-CA" sz="1350" dirty="0">
                <a:solidFill>
                  <a:srgbClr val="44546A">
                    <a:lumMod val="50000"/>
                  </a:srgbClr>
                </a:solidFill>
                <a:latin typeface="Arial" panose="020B0604020202020204" pitchFamily="34" charset="0"/>
              </a:endParaRPr>
            </a:p>
          </p:txBody>
        </p:sp>
        <p:sp>
          <p:nvSpPr>
            <p:cNvPr id="109" name="TextBox 108">
              <a:extLst>
                <a:ext uri="{FF2B5EF4-FFF2-40B4-BE49-F238E27FC236}">
                  <a16:creationId xmlns:a16="http://schemas.microsoft.com/office/drawing/2014/main" id="{6D2C6B4C-96E0-5D44-A44F-380F178F595F}"/>
                </a:ext>
              </a:extLst>
            </p:cNvPr>
            <p:cNvSpPr txBox="1"/>
            <p:nvPr/>
          </p:nvSpPr>
          <p:spPr>
            <a:xfrm>
              <a:off x="3164114" y="4088406"/>
              <a:ext cx="763033" cy="312931"/>
            </a:xfrm>
            <a:prstGeom prst="rect">
              <a:avLst/>
            </a:prstGeom>
            <a:noFill/>
            <a:ln w="12700">
              <a:solidFill>
                <a:schemeClr val="tx1"/>
              </a:solidFill>
            </a:ln>
          </p:spPr>
          <p:txBody>
            <a:bodyPr wrap="square" lIns="18288" tIns="18288" rIns="18288" bIns="18288" rtlCol="0" anchor="ctr" anchorCtr="0">
              <a:noAutofit/>
            </a:bodyPr>
            <a:lstStyle/>
            <a:p>
              <a:pPr defTabSz="685800">
                <a:defRPr/>
              </a:pPr>
              <a:r>
                <a:rPr lang="en-CA" sz="750" dirty="0">
                  <a:solidFill>
                    <a:srgbClr val="44546A">
                      <a:lumMod val="50000"/>
                    </a:srgbClr>
                  </a:solidFill>
                  <a:latin typeface="Arial" panose="020B0604020202020204" pitchFamily="34" charset="0"/>
                </a:rPr>
                <a:t>PCSK9</a:t>
              </a:r>
            </a:p>
            <a:p>
              <a:pPr defTabSz="685800">
                <a:defRPr/>
              </a:pPr>
              <a:r>
                <a:rPr lang="en-CA" sz="750" dirty="0">
                  <a:solidFill>
                    <a:srgbClr val="44546A">
                      <a:lumMod val="50000"/>
                    </a:srgbClr>
                  </a:solidFill>
                  <a:latin typeface="Arial" panose="020B0604020202020204" pitchFamily="34" charset="0"/>
                </a:rPr>
                <a:t>rs11206510</a:t>
              </a:r>
            </a:p>
          </p:txBody>
        </p:sp>
        <p:cxnSp>
          <p:nvCxnSpPr>
            <p:cNvPr id="110" name="Straight Connector 109">
              <a:extLst>
                <a:ext uri="{FF2B5EF4-FFF2-40B4-BE49-F238E27FC236}">
                  <a16:creationId xmlns:a16="http://schemas.microsoft.com/office/drawing/2014/main" id="{164D661C-A647-2F44-AC0F-2F1CC39F9F6D}"/>
                </a:ext>
              </a:extLst>
            </p:cNvPr>
            <p:cNvCxnSpPr>
              <a:cxnSpLocks/>
            </p:cNvCxnSpPr>
            <p:nvPr/>
          </p:nvCxnSpPr>
          <p:spPr>
            <a:xfrm flipH="1">
              <a:off x="3119203" y="4422333"/>
              <a:ext cx="132794" cy="293129"/>
            </a:xfrm>
            <a:prstGeom prst="line">
              <a:avLst/>
            </a:prstGeom>
            <a:ln w="127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A3FA7257-A7B1-9147-923E-509ACBA6044F}"/>
                </a:ext>
              </a:extLst>
            </p:cNvPr>
            <p:cNvSpPr txBox="1"/>
            <p:nvPr/>
          </p:nvSpPr>
          <p:spPr>
            <a:xfrm>
              <a:off x="2431647" y="3724861"/>
              <a:ext cx="707002" cy="305061"/>
            </a:xfrm>
            <a:prstGeom prst="rect">
              <a:avLst/>
            </a:prstGeom>
            <a:noFill/>
            <a:ln w="12700">
              <a:solidFill>
                <a:schemeClr val="tx1"/>
              </a:solidFill>
            </a:ln>
          </p:spPr>
          <p:txBody>
            <a:bodyPr wrap="square" lIns="18288" tIns="18288" rIns="18288" bIns="18288" rtlCol="0" anchor="ctr" anchorCtr="0">
              <a:noAutofit/>
            </a:bodyPr>
            <a:lstStyle/>
            <a:p>
              <a:pPr defTabSz="685800">
                <a:defRPr/>
              </a:pPr>
              <a:r>
                <a:rPr lang="en-CA" sz="750" dirty="0">
                  <a:solidFill>
                    <a:srgbClr val="44546A">
                      <a:lumMod val="50000"/>
                    </a:srgbClr>
                  </a:solidFill>
                  <a:latin typeface="Arial" panose="020B0604020202020204" pitchFamily="34" charset="0"/>
                </a:rPr>
                <a:t>ABCG5/8</a:t>
              </a:r>
            </a:p>
            <a:p>
              <a:pPr defTabSz="685800">
                <a:defRPr/>
              </a:pPr>
              <a:r>
                <a:rPr lang="en-CA" sz="750" dirty="0">
                  <a:solidFill>
                    <a:srgbClr val="44546A">
                      <a:lumMod val="50000"/>
                    </a:srgbClr>
                  </a:solidFill>
                  <a:latin typeface="Arial" panose="020B0604020202020204" pitchFamily="34" charset="0"/>
                </a:rPr>
                <a:t>rs4299376</a:t>
              </a:r>
            </a:p>
          </p:txBody>
        </p:sp>
        <p:cxnSp>
          <p:nvCxnSpPr>
            <p:cNvPr id="112" name="Straight Connector 111">
              <a:extLst>
                <a:ext uri="{FF2B5EF4-FFF2-40B4-BE49-F238E27FC236}">
                  <a16:creationId xmlns:a16="http://schemas.microsoft.com/office/drawing/2014/main" id="{FA1E03CD-9BC6-964B-A36F-9EA45AB44CBA}"/>
                </a:ext>
              </a:extLst>
            </p:cNvPr>
            <p:cNvCxnSpPr>
              <a:cxnSpLocks/>
            </p:cNvCxnSpPr>
            <p:nvPr/>
          </p:nvCxnSpPr>
          <p:spPr>
            <a:xfrm>
              <a:off x="2853804" y="4066675"/>
              <a:ext cx="147688" cy="686454"/>
            </a:xfrm>
            <a:prstGeom prst="line">
              <a:avLst/>
            </a:prstGeom>
            <a:ln w="127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558B92BC-2DC3-6D44-8B89-8B0A02EB7829}"/>
                </a:ext>
              </a:extLst>
            </p:cNvPr>
            <p:cNvSpPr txBox="1"/>
            <p:nvPr/>
          </p:nvSpPr>
          <p:spPr>
            <a:xfrm>
              <a:off x="2240014" y="4137856"/>
              <a:ext cx="520738" cy="320688"/>
            </a:xfrm>
            <a:prstGeom prst="rect">
              <a:avLst/>
            </a:prstGeom>
            <a:noFill/>
            <a:ln w="12700">
              <a:solidFill>
                <a:schemeClr val="tx1"/>
              </a:solidFill>
            </a:ln>
          </p:spPr>
          <p:txBody>
            <a:bodyPr wrap="square" lIns="0" tIns="0" rIns="0" bIns="0" rtlCol="0" anchor="ctr" anchorCtr="0">
              <a:noAutofit/>
            </a:bodyPr>
            <a:lstStyle/>
            <a:p>
              <a:pPr defTabSz="685800">
                <a:defRPr/>
              </a:pPr>
              <a:r>
                <a:rPr lang="en-CA" sz="750" dirty="0">
                  <a:solidFill>
                    <a:srgbClr val="44546A">
                      <a:lumMod val="50000"/>
                    </a:srgbClr>
                  </a:solidFill>
                  <a:latin typeface="Arial" panose="020B0604020202020204" pitchFamily="34" charset="0"/>
                </a:rPr>
                <a:t>HMGCR</a:t>
              </a:r>
            </a:p>
            <a:p>
              <a:pPr defTabSz="685800">
                <a:defRPr/>
              </a:pPr>
              <a:r>
                <a:rPr lang="en-CA" sz="750" dirty="0">
                  <a:solidFill>
                    <a:srgbClr val="44546A">
                      <a:lumMod val="50000"/>
                    </a:srgbClr>
                  </a:solidFill>
                  <a:latin typeface="Arial" panose="020B0604020202020204" pitchFamily="34" charset="0"/>
                </a:rPr>
                <a:t>rs12916</a:t>
              </a:r>
            </a:p>
          </p:txBody>
        </p:sp>
        <p:cxnSp>
          <p:nvCxnSpPr>
            <p:cNvPr id="114" name="Straight Connector 113">
              <a:extLst>
                <a:ext uri="{FF2B5EF4-FFF2-40B4-BE49-F238E27FC236}">
                  <a16:creationId xmlns:a16="http://schemas.microsoft.com/office/drawing/2014/main" id="{E8AD8CF7-76A4-0240-96E6-601165BDBD67}"/>
                </a:ext>
              </a:extLst>
            </p:cNvPr>
            <p:cNvCxnSpPr>
              <a:cxnSpLocks/>
            </p:cNvCxnSpPr>
            <p:nvPr/>
          </p:nvCxnSpPr>
          <p:spPr>
            <a:xfrm>
              <a:off x="2713657" y="4463616"/>
              <a:ext cx="207878" cy="446943"/>
            </a:xfrm>
            <a:prstGeom prst="line">
              <a:avLst/>
            </a:prstGeom>
            <a:ln w="127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C115430-6698-D445-B09E-EABE277CB331}"/>
                </a:ext>
              </a:extLst>
            </p:cNvPr>
            <p:cNvCxnSpPr/>
            <p:nvPr/>
          </p:nvCxnSpPr>
          <p:spPr>
            <a:xfrm>
              <a:off x="2337071" y="5212555"/>
              <a:ext cx="178004" cy="0"/>
            </a:xfrm>
            <a:prstGeom prst="line">
              <a:avLst/>
            </a:prstGeom>
            <a:ln w="127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9A2B730-3175-BE4B-86C6-37A21480F5AF}"/>
                </a:ext>
              </a:extLst>
            </p:cNvPr>
            <p:cNvSpPr txBox="1"/>
            <p:nvPr/>
          </p:nvSpPr>
          <p:spPr>
            <a:xfrm>
              <a:off x="3334498" y="4700242"/>
              <a:ext cx="1800918" cy="177160"/>
            </a:xfrm>
            <a:prstGeom prst="rect">
              <a:avLst/>
            </a:prstGeom>
            <a:solidFill>
              <a:srgbClr val="D9D9D9"/>
            </a:solidFill>
            <a:ln w="12700">
              <a:solidFill>
                <a:schemeClr val="tx1"/>
              </a:solidFill>
            </a:ln>
          </p:spPr>
          <p:txBody>
            <a:bodyPr wrap="square" lIns="18288" tIns="18288" rIns="18288" bIns="18288" rtlCol="0" anchor="ctr" anchorCtr="0">
              <a:noAutofit/>
            </a:bodyPr>
            <a:lstStyle/>
            <a:p>
              <a:pPr defTabSz="685800">
                <a:defRPr/>
              </a:pPr>
              <a:r>
                <a:rPr lang="en-CA" sz="750" dirty="0">
                  <a:solidFill>
                    <a:srgbClr val="44546A">
                      <a:lumMod val="50000"/>
                    </a:srgbClr>
                  </a:solidFill>
                  <a:latin typeface="Arial" panose="020B0604020202020204" pitchFamily="34" charset="0"/>
                </a:rPr>
                <a:t>HMGCR LDL-C score</a:t>
              </a:r>
            </a:p>
          </p:txBody>
        </p:sp>
        <p:sp>
          <p:nvSpPr>
            <p:cNvPr id="119" name="TextBox 118">
              <a:extLst>
                <a:ext uri="{FF2B5EF4-FFF2-40B4-BE49-F238E27FC236}">
                  <a16:creationId xmlns:a16="http://schemas.microsoft.com/office/drawing/2014/main" id="{40604E9E-D376-2641-B166-84E2F55A0FD6}"/>
                </a:ext>
              </a:extLst>
            </p:cNvPr>
            <p:cNvSpPr txBox="1"/>
            <p:nvPr/>
          </p:nvSpPr>
          <p:spPr>
            <a:xfrm>
              <a:off x="3107548" y="4931953"/>
              <a:ext cx="1319012" cy="160888"/>
            </a:xfrm>
            <a:prstGeom prst="rect">
              <a:avLst/>
            </a:prstGeom>
            <a:solidFill>
              <a:srgbClr val="D9D9D9"/>
            </a:solidFill>
            <a:ln w="12700">
              <a:solidFill>
                <a:schemeClr val="tx1"/>
              </a:solidFill>
            </a:ln>
          </p:spPr>
          <p:txBody>
            <a:bodyPr wrap="square" lIns="18288" tIns="18288" rIns="18288" bIns="18288" rtlCol="0" anchor="ctr" anchorCtr="0">
              <a:noAutofit/>
            </a:bodyPr>
            <a:lstStyle/>
            <a:p>
              <a:pPr defTabSz="685800">
                <a:defRPr/>
              </a:pPr>
              <a:r>
                <a:rPr lang="en-CA" sz="750" dirty="0">
                  <a:solidFill>
                    <a:srgbClr val="44546A">
                      <a:lumMod val="50000"/>
                    </a:srgbClr>
                  </a:solidFill>
                  <a:latin typeface="Arial" panose="020B0604020202020204" pitchFamily="34" charset="0"/>
                </a:rPr>
                <a:t>NPC1L1 LDL-C score</a:t>
              </a:r>
            </a:p>
          </p:txBody>
        </p:sp>
        <p:cxnSp>
          <p:nvCxnSpPr>
            <p:cNvPr id="120" name="Straight Connector 119">
              <a:extLst>
                <a:ext uri="{FF2B5EF4-FFF2-40B4-BE49-F238E27FC236}">
                  <a16:creationId xmlns:a16="http://schemas.microsoft.com/office/drawing/2014/main" id="{DF6788FF-D962-4D4F-B9B0-41C7FF3147D5}"/>
                </a:ext>
              </a:extLst>
            </p:cNvPr>
            <p:cNvCxnSpPr/>
            <p:nvPr/>
          </p:nvCxnSpPr>
          <p:spPr>
            <a:xfrm>
              <a:off x="1998633" y="2822872"/>
              <a:ext cx="12372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7689E4AB-84F6-384A-8B9A-173562E8A0C6}"/>
                </a:ext>
              </a:extLst>
            </p:cNvPr>
            <p:cNvSpPr txBox="1"/>
            <p:nvPr/>
          </p:nvSpPr>
          <p:spPr>
            <a:xfrm>
              <a:off x="1721357" y="4913283"/>
              <a:ext cx="631153" cy="349010"/>
            </a:xfrm>
            <a:prstGeom prst="rect">
              <a:avLst/>
            </a:prstGeom>
            <a:solidFill>
              <a:srgbClr val="D9D9D9"/>
            </a:solidFill>
            <a:ln w="12700">
              <a:solidFill>
                <a:schemeClr val="tx1"/>
              </a:solidFill>
            </a:ln>
          </p:spPr>
          <p:txBody>
            <a:bodyPr wrap="square" lIns="18288" tIns="18288" rIns="18288" bIns="18288" rtlCol="0" anchor="ctr" anchorCtr="0">
              <a:noAutofit/>
            </a:bodyPr>
            <a:lstStyle/>
            <a:p>
              <a:pPr defTabSz="685800">
                <a:defRPr/>
              </a:pPr>
              <a:r>
                <a:rPr lang="en-CA" sz="750" dirty="0">
                  <a:solidFill>
                    <a:srgbClr val="44546A">
                      <a:lumMod val="50000"/>
                    </a:srgbClr>
                  </a:solidFill>
                  <a:latin typeface="Arial" panose="020B0604020202020204" pitchFamily="34" charset="0"/>
                </a:rPr>
                <a:t>NPC1L1</a:t>
              </a:r>
            </a:p>
            <a:p>
              <a:pPr defTabSz="685800">
                <a:defRPr/>
              </a:pPr>
              <a:r>
                <a:rPr lang="en-CA" sz="750" dirty="0">
                  <a:solidFill>
                    <a:srgbClr val="44546A">
                      <a:lumMod val="50000"/>
                    </a:srgbClr>
                  </a:solidFill>
                  <a:latin typeface="Arial" panose="020B0604020202020204" pitchFamily="34" charset="0"/>
                </a:rPr>
                <a:t>rs217386</a:t>
              </a:r>
            </a:p>
          </p:txBody>
        </p:sp>
        <p:sp>
          <p:nvSpPr>
            <p:cNvPr id="71" name="TextBox 70">
              <a:extLst>
                <a:ext uri="{FF2B5EF4-FFF2-40B4-BE49-F238E27FC236}">
                  <a16:creationId xmlns:a16="http://schemas.microsoft.com/office/drawing/2014/main" id="{DE932268-B662-994A-ACE6-8396E7E5265D}"/>
                </a:ext>
              </a:extLst>
            </p:cNvPr>
            <p:cNvSpPr txBox="1"/>
            <p:nvPr/>
          </p:nvSpPr>
          <p:spPr>
            <a:xfrm>
              <a:off x="7321946" y="4978575"/>
              <a:ext cx="602911" cy="153317"/>
            </a:xfrm>
            <a:prstGeom prst="rect">
              <a:avLst/>
            </a:prstGeom>
            <a:solidFill>
              <a:srgbClr val="D9D9D9"/>
            </a:solidFill>
            <a:ln w="12700">
              <a:solidFill>
                <a:schemeClr val="tx1"/>
              </a:solidFill>
            </a:ln>
          </p:spPr>
          <p:txBody>
            <a:bodyPr wrap="square" lIns="18288" tIns="18288" rIns="18288" bIns="18288" rtlCol="0" anchor="ctr" anchorCtr="0">
              <a:noAutofit/>
            </a:bodyPr>
            <a:lstStyle/>
            <a:p>
              <a:pPr defTabSz="685800">
                <a:defRPr/>
              </a:pPr>
              <a:r>
                <a:rPr lang="en-CA" sz="750" dirty="0">
                  <a:solidFill>
                    <a:srgbClr val="44546A">
                      <a:lumMod val="50000"/>
                    </a:srgbClr>
                  </a:solidFill>
                  <a:latin typeface="Arial" panose="020B0604020202020204" pitchFamily="34" charset="0"/>
                </a:rPr>
                <a:t>SEARCH</a:t>
              </a:r>
            </a:p>
          </p:txBody>
        </p:sp>
        <p:sp>
          <p:nvSpPr>
            <p:cNvPr id="122" name="TextBox 121">
              <a:extLst>
                <a:ext uri="{FF2B5EF4-FFF2-40B4-BE49-F238E27FC236}">
                  <a16:creationId xmlns:a16="http://schemas.microsoft.com/office/drawing/2014/main" id="{4C16E7D3-B570-3243-907C-24AF8CD31EBB}"/>
                </a:ext>
              </a:extLst>
            </p:cNvPr>
            <p:cNvSpPr txBox="1"/>
            <p:nvPr/>
          </p:nvSpPr>
          <p:spPr>
            <a:xfrm>
              <a:off x="1721357" y="4509394"/>
              <a:ext cx="746264" cy="333808"/>
            </a:xfrm>
            <a:prstGeom prst="rect">
              <a:avLst/>
            </a:prstGeom>
            <a:solidFill>
              <a:srgbClr val="D9D9D9"/>
            </a:solidFill>
            <a:ln w="12700">
              <a:solidFill>
                <a:schemeClr val="tx1"/>
              </a:solidFill>
            </a:ln>
          </p:spPr>
          <p:txBody>
            <a:bodyPr wrap="square" lIns="18288" tIns="18288" rIns="18288" bIns="18288" rtlCol="0" anchor="ctr" anchorCtr="0">
              <a:noAutofit/>
            </a:bodyPr>
            <a:lstStyle/>
            <a:p>
              <a:pPr defTabSz="685800">
                <a:defRPr/>
              </a:pPr>
              <a:r>
                <a:rPr lang="en-CA" sz="750" dirty="0">
                  <a:solidFill>
                    <a:srgbClr val="44546A">
                      <a:lumMod val="50000"/>
                    </a:srgbClr>
                  </a:solidFill>
                  <a:latin typeface="Arial" panose="020B0604020202020204" pitchFamily="34" charset="0"/>
                </a:rPr>
                <a:t>PCSK9</a:t>
              </a:r>
            </a:p>
            <a:p>
              <a:pPr defTabSz="685800">
                <a:defRPr/>
              </a:pPr>
              <a:r>
                <a:rPr lang="en-CA" sz="750" dirty="0">
                  <a:solidFill>
                    <a:srgbClr val="44546A">
                      <a:lumMod val="50000"/>
                    </a:srgbClr>
                  </a:solidFill>
                  <a:latin typeface="Arial" panose="020B0604020202020204" pitchFamily="34" charset="0"/>
                </a:rPr>
                <a:t>rs2479409</a:t>
              </a:r>
            </a:p>
          </p:txBody>
        </p:sp>
        <p:cxnSp>
          <p:nvCxnSpPr>
            <p:cNvPr id="117" name="Straight Connector 116">
              <a:extLst>
                <a:ext uri="{FF2B5EF4-FFF2-40B4-BE49-F238E27FC236}">
                  <a16:creationId xmlns:a16="http://schemas.microsoft.com/office/drawing/2014/main" id="{C729F18E-67E8-0A4A-B431-258806666DBA}"/>
                </a:ext>
              </a:extLst>
            </p:cNvPr>
            <p:cNvCxnSpPr>
              <a:cxnSpLocks/>
            </p:cNvCxnSpPr>
            <p:nvPr/>
          </p:nvCxnSpPr>
          <p:spPr>
            <a:xfrm>
              <a:off x="2362684" y="4678798"/>
              <a:ext cx="424650" cy="305747"/>
            </a:xfrm>
            <a:prstGeom prst="line">
              <a:avLst/>
            </a:prstGeom>
            <a:ln w="127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grpSp>
      <p:sp>
        <p:nvSpPr>
          <p:cNvPr id="124" name="Footer Placeholder 3">
            <a:extLst>
              <a:ext uri="{FF2B5EF4-FFF2-40B4-BE49-F238E27FC236}">
                <a16:creationId xmlns:a16="http://schemas.microsoft.com/office/drawing/2014/main" id="{727DA98E-40D7-3549-A3DF-DA5F539D81A8}"/>
              </a:ext>
            </a:extLst>
          </p:cNvPr>
          <p:cNvSpPr txBox="1">
            <a:spLocks/>
          </p:cNvSpPr>
          <p:nvPr/>
        </p:nvSpPr>
        <p:spPr>
          <a:xfrm>
            <a:off x="434472" y="4748292"/>
            <a:ext cx="7474656" cy="341632"/>
          </a:xfrm>
          <a:prstGeom prst="rect">
            <a:avLst/>
          </a:prstGeom>
          <a:noFill/>
        </p:spPr>
        <p:txBody>
          <a:bodyPr vert="horz" wrap="square" lIns="0" tIns="45720" rIns="91440" bIns="45720" rtlCol="0" anchor="b" anchorCtr="0">
            <a:spAutoFit/>
          </a:bodyPr>
          <a:lstStyle>
            <a:defPPr>
              <a:defRPr lang="en-US"/>
            </a:defPPr>
            <a:lvl1pPr indent="0">
              <a:lnSpc>
                <a:spcPct val="90000"/>
              </a:lnSpc>
              <a:spcBef>
                <a:spcPts val="0"/>
              </a:spcBef>
              <a:spcAft>
                <a:spcPts val="0"/>
              </a:spcAft>
              <a:buClr>
                <a:schemeClr val="accent5"/>
              </a:buClr>
              <a:buSzPct val="100000"/>
              <a:buFontTx/>
              <a:buNone/>
              <a:tabLst/>
              <a:defRPr sz="1000" b="1">
                <a:solidFill>
                  <a:srgbClr val="0000FF"/>
                </a:solidFill>
              </a:defRPr>
            </a:lvl1pPr>
            <a:lvl2pPr marL="342892" indent="0" defTabSz="685800">
              <a:lnSpc>
                <a:spcPct val="90000"/>
              </a:lnSpc>
              <a:spcBef>
                <a:spcPts val="375"/>
              </a:spcBef>
              <a:buClr>
                <a:schemeClr val="accent3"/>
              </a:buClr>
              <a:buFont typeface="Arial" panose="020B0604020202020204" pitchFamily="34" charset="0"/>
              <a:buNone/>
              <a:defRPr>
                <a:cs typeface="Arial" panose="020B0604020202020204" pitchFamily="34" charset="0"/>
              </a:defRPr>
            </a:lvl2pPr>
            <a:lvl3pPr marL="685783" indent="0" defTabSz="685800">
              <a:lnSpc>
                <a:spcPct val="90000"/>
              </a:lnSpc>
              <a:spcBef>
                <a:spcPts val="375"/>
              </a:spcBef>
              <a:buClr>
                <a:schemeClr val="accent3"/>
              </a:buClr>
              <a:buFont typeface="Arial" panose="020B0604020202020204" pitchFamily="34" charset="0"/>
              <a:buNone/>
              <a:defRPr sz="1500">
                <a:cs typeface="Arial" panose="020B0604020202020204" pitchFamily="34" charset="0"/>
              </a:defRPr>
            </a:lvl3pPr>
            <a:lvl4pPr marL="1028675" indent="0" defTabSz="685800">
              <a:lnSpc>
                <a:spcPct val="90000"/>
              </a:lnSpc>
              <a:spcBef>
                <a:spcPts val="375"/>
              </a:spcBef>
              <a:buClr>
                <a:schemeClr val="accent3"/>
              </a:buClr>
              <a:buFont typeface="Arial" panose="020B0604020202020204" pitchFamily="34" charset="0"/>
              <a:buNone/>
              <a:defRPr sz="1350">
                <a:cs typeface="Arial" panose="020B0604020202020204" pitchFamily="34" charset="0"/>
              </a:defRPr>
            </a:lvl4pPr>
            <a:lvl5pPr marL="1371566" indent="0" defTabSz="685800">
              <a:lnSpc>
                <a:spcPct val="90000"/>
              </a:lnSpc>
              <a:spcBef>
                <a:spcPts val="375"/>
              </a:spcBef>
              <a:buClr>
                <a:schemeClr val="accent3"/>
              </a:buClr>
              <a:buFont typeface="Arial" panose="020B0604020202020204" pitchFamily="34" charset="0"/>
              <a:buNone/>
              <a:defRPr sz="135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CA" sz="900" b="0" dirty="0">
                <a:solidFill>
                  <a:schemeClr val="tx1"/>
                </a:solidFill>
              </a:rPr>
              <a:t>LDL-C, low-density lipoprotein cholesterol; SE, standard error.</a:t>
            </a:r>
          </a:p>
          <a:p>
            <a:r>
              <a:rPr lang="en-CA" sz="900" b="0" dirty="0">
                <a:solidFill>
                  <a:schemeClr val="tx1"/>
                </a:solidFill>
              </a:rPr>
              <a:t>Adapted from </a:t>
            </a:r>
            <a:r>
              <a:rPr lang="en-CA" sz="900" b="0" dirty="0" err="1">
                <a:solidFill>
                  <a:schemeClr val="tx1"/>
                </a:solidFill>
              </a:rPr>
              <a:t>Ference</a:t>
            </a:r>
            <a:r>
              <a:rPr lang="en-CA" sz="900" b="0" dirty="0">
                <a:solidFill>
                  <a:schemeClr val="tx1"/>
                </a:solidFill>
              </a:rPr>
              <a:t> BA et al. J Am Coll </a:t>
            </a:r>
            <a:r>
              <a:rPr lang="en-CA" sz="900" b="0" dirty="0" err="1">
                <a:solidFill>
                  <a:schemeClr val="tx1"/>
                </a:solidFill>
              </a:rPr>
              <a:t>Cardiol</a:t>
            </a:r>
            <a:r>
              <a:rPr lang="en-CA" sz="900" b="0" dirty="0">
                <a:solidFill>
                  <a:schemeClr val="tx1"/>
                </a:solidFill>
              </a:rPr>
              <a:t> 2015;65:1552-1561.</a:t>
            </a:r>
          </a:p>
        </p:txBody>
      </p:sp>
      <p:sp>
        <p:nvSpPr>
          <p:cNvPr id="2" name="ZoneTexte 1">
            <a:extLst>
              <a:ext uri="{FF2B5EF4-FFF2-40B4-BE49-F238E27FC236}">
                <a16:creationId xmlns:a16="http://schemas.microsoft.com/office/drawing/2014/main" id="{054AAE09-19F6-9542-9449-D30D0A135093}"/>
              </a:ext>
            </a:extLst>
          </p:cNvPr>
          <p:cNvSpPr txBox="1"/>
          <p:nvPr/>
        </p:nvSpPr>
        <p:spPr>
          <a:xfrm>
            <a:off x="2114377" y="1174058"/>
            <a:ext cx="3308060" cy="287421"/>
          </a:xfrm>
          <a:prstGeom prst="rect">
            <a:avLst/>
          </a:prstGeom>
          <a:solidFill>
            <a:schemeClr val="accent1"/>
          </a:solidFill>
          <a:ln w="19050">
            <a:solidFill>
              <a:schemeClr val="tx1"/>
            </a:solidFill>
          </a:ln>
        </p:spPr>
        <p:txBody>
          <a:bodyPr wrap="square" lIns="91440" tIns="91440" rIns="91440" bIns="91440" rtlCol="0" anchor="ctr" anchorCtr="0">
            <a:noAutofit/>
          </a:bodyPr>
          <a:lstStyle/>
          <a:p>
            <a:pPr algn="ctr"/>
            <a:r>
              <a:rPr lang="fr-FR" sz="1600" dirty="0">
                <a:solidFill>
                  <a:schemeClr val="bg1"/>
                </a:solidFill>
              </a:rPr>
              <a:t>C-LDL génétiquement bas</a:t>
            </a:r>
          </a:p>
        </p:txBody>
      </p:sp>
    </p:spTree>
    <p:extLst>
      <p:ext uri="{BB962C8B-B14F-4D97-AF65-F5344CB8AC3E}">
        <p14:creationId xmlns:p14="http://schemas.microsoft.com/office/powerpoint/2010/main" val="2322779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BA8433FC-1387-D04E-A762-40EF06314C28}"/>
              </a:ext>
            </a:extLst>
          </p:cNvPr>
          <p:cNvSpPr>
            <a:spLocks noGrp="1"/>
          </p:cNvSpPr>
          <p:nvPr>
            <p:ph type="title"/>
          </p:nvPr>
        </p:nvSpPr>
        <p:spPr>
          <a:xfrm>
            <a:off x="437102" y="314238"/>
            <a:ext cx="8078247" cy="426372"/>
          </a:xfrm>
        </p:spPr>
        <p:txBody>
          <a:bodyPr>
            <a:noAutofit/>
          </a:bodyPr>
          <a:lstStyle/>
          <a:p>
            <a:pPr>
              <a:lnSpc>
                <a:spcPct val="80000"/>
              </a:lnSpc>
            </a:pPr>
            <a:r>
              <a:rPr lang="fr-CA" sz="3000" dirty="0"/>
              <a:t>Bénéfice à long terme d’un traitement précoce avec une statine</a:t>
            </a:r>
          </a:p>
        </p:txBody>
      </p:sp>
      <p:sp>
        <p:nvSpPr>
          <p:cNvPr id="19" name="Footer Placeholder 13">
            <a:extLst>
              <a:ext uri="{FF2B5EF4-FFF2-40B4-BE49-F238E27FC236}">
                <a16:creationId xmlns:a16="http://schemas.microsoft.com/office/drawing/2014/main" id="{3218B605-5010-084B-91FB-951B7ECFB6A6}"/>
              </a:ext>
            </a:extLst>
          </p:cNvPr>
          <p:cNvSpPr txBox="1">
            <a:spLocks/>
          </p:cNvSpPr>
          <p:nvPr/>
        </p:nvSpPr>
        <p:spPr>
          <a:xfrm>
            <a:off x="311046" y="4818031"/>
            <a:ext cx="4502861" cy="216982"/>
          </a:xfrm>
          <a:prstGeom prst="rect">
            <a:avLst/>
          </a:prstGeom>
          <a:noFill/>
        </p:spPr>
        <p:txBody>
          <a:bodyPr vert="horz" wrap="square" lIns="0" tIns="45720" rIns="0" bIns="45720" rtlCol="0" anchor="b" anchorCtr="0">
            <a:spAutoFit/>
          </a:bodyPr>
          <a:lstStyle>
            <a:defPPr>
              <a:defRPr lang="en-US"/>
            </a:defPPr>
            <a:lvl1pPr indent="0">
              <a:lnSpc>
                <a:spcPct val="90000"/>
              </a:lnSpc>
              <a:spcBef>
                <a:spcPts val="0"/>
              </a:spcBef>
              <a:spcAft>
                <a:spcPts val="0"/>
              </a:spcAft>
              <a:buClr>
                <a:schemeClr val="accent5"/>
              </a:buClr>
              <a:buSzPct val="100000"/>
              <a:buFontTx/>
              <a:buNone/>
              <a:tabLst/>
              <a:defRPr sz="1000" b="1">
                <a:solidFill>
                  <a:srgbClr val="0000FF"/>
                </a:solidFill>
              </a:defRPr>
            </a:lvl1pPr>
            <a:lvl2pPr marL="342892" indent="0" defTabSz="685800">
              <a:lnSpc>
                <a:spcPct val="90000"/>
              </a:lnSpc>
              <a:spcBef>
                <a:spcPts val="375"/>
              </a:spcBef>
              <a:buClr>
                <a:schemeClr val="accent3"/>
              </a:buClr>
              <a:buFont typeface="Arial" panose="020B0604020202020204" pitchFamily="34" charset="0"/>
              <a:buNone/>
              <a:defRPr>
                <a:cs typeface="Arial" panose="020B0604020202020204" pitchFamily="34" charset="0"/>
              </a:defRPr>
            </a:lvl2pPr>
            <a:lvl3pPr marL="685783" indent="0" defTabSz="685800">
              <a:lnSpc>
                <a:spcPct val="90000"/>
              </a:lnSpc>
              <a:spcBef>
                <a:spcPts val="375"/>
              </a:spcBef>
              <a:buClr>
                <a:schemeClr val="accent3"/>
              </a:buClr>
              <a:buFont typeface="Arial" panose="020B0604020202020204" pitchFamily="34" charset="0"/>
              <a:buNone/>
              <a:defRPr sz="1500">
                <a:cs typeface="Arial" panose="020B0604020202020204" pitchFamily="34" charset="0"/>
              </a:defRPr>
            </a:lvl3pPr>
            <a:lvl4pPr marL="1028675" indent="0" defTabSz="685800">
              <a:lnSpc>
                <a:spcPct val="90000"/>
              </a:lnSpc>
              <a:spcBef>
                <a:spcPts val="375"/>
              </a:spcBef>
              <a:buClr>
                <a:schemeClr val="accent3"/>
              </a:buClr>
              <a:buFont typeface="Arial" panose="020B0604020202020204" pitchFamily="34" charset="0"/>
              <a:buNone/>
              <a:defRPr sz="1350">
                <a:cs typeface="Arial" panose="020B0604020202020204" pitchFamily="34" charset="0"/>
              </a:defRPr>
            </a:lvl4pPr>
            <a:lvl5pPr marL="1371566" indent="0" defTabSz="685800">
              <a:lnSpc>
                <a:spcPct val="90000"/>
              </a:lnSpc>
              <a:spcBef>
                <a:spcPts val="375"/>
              </a:spcBef>
              <a:buClr>
                <a:schemeClr val="accent3"/>
              </a:buClr>
              <a:buFont typeface="Arial" panose="020B0604020202020204" pitchFamily="34" charset="0"/>
              <a:buNone/>
              <a:defRPr sz="135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CA" sz="900" b="0" dirty="0">
                <a:solidFill>
                  <a:schemeClr val="tx1"/>
                </a:solidFill>
              </a:rPr>
              <a:t>Ford I et al. Circulation 2016;133:1073-1080.</a:t>
            </a:r>
          </a:p>
        </p:txBody>
      </p:sp>
      <p:sp>
        <p:nvSpPr>
          <p:cNvPr id="20" name="Text Placeholder 6">
            <a:extLst>
              <a:ext uri="{FF2B5EF4-FFF2-40B4-BE49-F238E27FC236}">
                <a16:creationId xmlns:a16="http://schemas.microsoft.com/office/drawing/2014/main" id="{E3E03320-5931-6347-A0E1-F8BAC917AAF8}"/>
              </a:ext>
            </a:extLst>
          </p:cNvPr>
          <p:cNvSpPr txBox="1">
            <a:spLocks/>
          </p:cNvSpPr>
          <p:nvPr/>
        </p:nvSpPr>
        <p:spPr>
          <a:xfrm>
            <a:off x="833634" y="1141574"/>
            <a:ext cx="7634964" cy="354339"/>
          </a:xfrm>
          <a:prstGeom prst="rect">
            <a:avLst/>
          </a:prstGeom>
        </p:spPr>
        <p:txBody>
          <a:bodyPr vert="horz" lIns="0" tIns="0" rIns="0" bIns="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90000"/>
              </a:lnSpc>
              <a:defRPr/>
            </a:pPr>
            <a:r>
              <a:rPr lang="en-GB" sz="1800" b="1" dirty="0">
                <a:solidFill>
                  <a:schemeClr val="tx2"/>
                </a:solidFill>
                <a:cs typeface="Arial" panose="020B0604020202020204" pitchFamily="34" charset="0"/>
              </a:rPr>
              <a:t>Étude WOSCOPS : </a:t>
            </a:r>
            <a:r>
              <a:rPr lang="en-GB" sz="1800" dirty="0">
                <a:solidFill>
                  <a:schemeClr val="tx2"/>
                </a:solidFill>
                <a:cs typeface="Arial" panose="020B0604020202020204" pitchFamily="34" charset="0"/>
              </a:rPr>
              <a:t>un </a:t>
            </a:r>
            <a:r>
              <a:rPr lang="en-GB" sz="1800" dirty="0" err="1">
                <a:solidFill>
                  <a:schemeClr val="tx2"/>
                </a:solidFill>
                <a:cs typeface="Arial" panose="020B0604020202020204" pitchFamily="34" charset="0"/>
              </a:rPr>
              <a:t>traitement</a:t>
            </a:r>
            <a:r>
              <a:rPr lang="en-GB" sz="1800" dirty="0">
                <a:solidFill>
                  <a:schemeClr val="tx2"/>
                </a:solidFill>
                <a:cs typeface="Arial" panose="020B0604020202020204" pitchFamily="34" charset="0"/>
              </a:rPr>
              <a:t> aux </a:t>
            </a:r>
            <a:r>
              <a:rPr lang="en-GB" sz="1800" dirty="0" err="1">
                <a:solidFill>
                  <a:schemeClr val="tx2"/>
                </a:solidFill>
                <a:cs typeface="Arial" panose="020B0604020202020204" pitchFamily="34" charset="0"/>
              </a:rPr>
              <a:t>statines</a:t>
            </a:r>
            <a:r>
              <a:rPr lang="en-GB" sz="1800" dirty="0">
                <a:solidFill>
                  <a:schemeClr val="tx2"/>
                </a:solidFill>
                <a:cs typeface="Arial" panose="020B0604020202020204" pitchFamily="34" charset="0"/>
              </a:rPr>
              <a:t> de 5 </a:t>
            </a:r>
            <a:r>
              <a:rPr lang="en-GB" sz="1800" dirty="0" err="1">
                <a:solidFill>
                  <a:schemeClr val="tx2"/>
                </a:solidFill>
                <a:cs typeface="Arial" panose="020B0604020202020204" pitchFamily="34" charset="0"/>
              </a:rPr>
              <a:t>ans</a:t>
            </a:r>
            <a:r>
              <a:rPr lang="en-GB" sz="1800" dirty="0">
                <a:solidFill>
                  <a:schemeClr val="tx2"/>
                </a:solidFill>
                <a:cs typeface="Arial" panose="020B0604020202020204" pitchFamily="34" charset="0"/>
              </a:rPr>
              <a:t> a </a:t>
            </a:r>
            <a:r>
              <a:rPr lang="en-GB" sz="1800" dirty="0" err="1">
                <a:solidFill>
                  <a:schemeClr val="tx2"/>
                </a:solidFill>
                <a:cs typeface="Arial" panose="020B0604020202020204" pitchFamily="34" charset="0"/>
              </a:rPr>
              <a:t>été</a:t>
            </a:r>
            <a:r>
              <a:rPr lang="en-GB" sz="1800" dirty="0">
                <a:solidFill>
                  <a:schemeClr val="tx2"/>
                </a:solidFill>
                <a:cs typeface="Arial" panose="020B0604020202020204" pitchFamily="34" charset="0"/>
              </a:rPr>
              <a:t> </a:t>
            </a:r>
            <a:r>
              <a:rPr lang="en-GB" sz="1800" dirty="0" err="1">
                <a:solidFill>
                  <a:schemeClr val="tx2"/>
                </a:solidFill>
                <a:cs typeface="Arial" panose="020B0604020202020204" pitchFamily="34" charset="0"/>
              </a:rPr>
              <a:t>associé</a:t>
            </a:r>
            <a:r>
              <a:rPr lang="en-GB" sz="1800" dirty="0">
                <a:solidFill>
                  <a:schemeClr val="tx2"/>
                </a:solidFill>
                <a:cs typeface="Arial" panose="020B0604020202020204" pitchFamily="34" charset="0"/>
              </a:rPr>
              <a:t> </a:t>
            </a:r>
            <a:r>
              <a:rPr lang="en-GB" sz="1800" dirty="0" err="1">
                <a:solidFill>
                  <a:schemeClr val="tx2"/>
                </a:solidFill>
                <a:cs typeface="Arial" panose="020B0604020202020204" pitchFamily="34" charset="0"/>
              </a:rPr>
              <a:t>à</a:t>
            </a:r>
            <a:r>
              <a:rPr lang="en-GB" sz="1800" dirty="0">
                <a:solidFill>
                  <a:schemeClr val="tx2"/>
                </a:solidFill>
                <a:cs typeface="Arial" panose="020B0604020202020204" pitchFamily="34" charset="0"/>
              </a:rPr>
              <a:t> </a:t>
            </a:r>
            <a:r>
              <a:rPr lang="en-GB" sz="1800" dirty="0" err="1">
                <a:solidFill>
                  <a:schemeClr val="tx2"/>
                </a:solidFill>
                <a:cs typeface="Arial" panose="020B0604020202020204" pitchFamily="34" charset="0"/>
              </a:rPr>
              <a:t>une</a:t>
            </a:r>
            <a:r>
              <a:rPr lang="en-GB" sz="1800" dirty="0">
                <a:solidFill>
                  <a:schemeClr val="tx2"/>
                </a:solidFill>
                <a:cs typeface="Arial" panose="020B0604020202020204" pitchFamily="34" charset="0"/>
              </a:rPr>
              <a:t> </a:t>
            </a:r>
            <a:r>
              <a:rPr lang="en-GB" sz="1800" dirty="0" err="1">
                <a:solidFill>
                  <a:schemeClr val="tx2"/>
                </a:solidFill>
                <a:cs typeface="Arial" panose="020B0604020202020204" pitchFamily="34" charset="0"/>
              </a:rPr>
              <a:t>mortalité</a:t>
            </a:r>
            <a:r>
              <a:rPr lang="en-GB" sz="1800" dirty="0">
                <a:solidFill>
                  <a:schemeClr val="tx2"/>
                </a:solidFill>
                <a:cs typeface="Arial" panose="020B0604020202020204" pitchFamily="34" charset="0"/>
              </a:rPr>
              <a:t> </a:t>
            </a:r>
            <a:r>
              <a:rPr lang="en-GB" sz="1800" dirty="0" err="1">
                <a:solidFill>
                  <a:schemeClr val="tx2"/>
                </a:solidFill>
                <a:cs typeface="Arial" panose="020B0604020202020204" pitchFamily="34" charset="0"/>
              </a:rPr>
              <a:t>cardiovasculaire</a:t>
            </a:r>
            <a:r>
              <a:rPr lang="en-GB" sz="1800" dirty="0">
                <a:solidFill>
                  <a:schemeClr val="tx2"/>
                </a:solidFill>
                <a:cs typeface="Arial" panose="020B0604020202020204" pitchFamily="34" charset="0"/>
              </a:rPr>
              <a:t> </a:t>
            </a:r>
            <a:r>
              <a:rPr lang="en-GB" sz="1800" dirty="0" err="1">
                <a:solidFill>
                  <a:schemeClr val="tx2"/>
                </a:solidFill>
                <a:cs typeface="Arial" panose="020B0604020202020204" pitchFamily="34" charset="0"/>
              </a:rPr>
              <a:t>réduite</a:t>
            </a:r>
            <a:r>
              <a:rPr lang="en-GB" sz="1800" dirty="0">
                <a:solidFill>
                  <a:schemeClr val="tx2"/>
                </a:solidFill>
                <a:cs typeface="Arial" panose="020B0604020202020204" pitchFamily="34" charset="0"/>
              </a:rPr>
              <a:t> sur 20 </a:t>
            </a:r>
            <a:r>
              <a:rPr lang="en-GB" sz="1800" dirty="0" err="1">
                <a:solidFill>
                  <a:schemeClr val="tx2"/>
                </a:solidFill>
                <a:cs typeface="Arial" panose="020B0604020202020204" pitchFamily="34" charset="0"/>
              </a:rPr>
              <a:t>ans</a:t>
            </a:r>
            <a:endParaRPr lang="en-CA" sz="1800" dirty="0">
              <a:solidFill>
                <a:schemeClr val="tx2"/>
              </a:solidFill>
              <a:cs typeface="Arial" panose="020B0604020202020204" pitchFamily="34" charset="0"/>
            </a:endParaRPr>
          </a:p>
        </p:txBody>
      </p:sp>
      <p:sp>
        <p:nvSpPr>
          <p:cNvPr id="25" name="Text Box 27">
            <a:extLst>
              <a:ext uri="{FF2B5EF4-FFF2-40B4-BE49-F238E27FC236}">
                <a16:creationId xmlns:a16="http://schemas.microsoft.com/office/drawing/2014/main" id="{E1D4AE1E-DA30-6A44-941E-6D703BBE541C}"/>
              </a:ext>
            </a:extLst>
          </p:cNvPr>
          <p:cNvSpPr txBox="1">
            <a:spLocks noChangeArrowheads="1"/>
          </p:cNvSpPr>
          <p:nvPr/>
        </p:nvSpPr>
        <p:spPr bwMode="auto">
          <a:xfrm>
            <a:off x="3378197" y="4798528"/>
            <a:ext cx="2545838" cy="149328"/>
          </a:xfrm>
          <a:prstGeom prst="rect">
            <a:avLst/>
          </a:prstGeom>
          <a:noFill/>
          <a:ln w="9525">
            <a:noFill/>
            <a:miter lim="800000"/>
            <a:headEnd/>
            <a:tailEnd/>
          </a:ln>
        </p:spPr>
        <p:txBody>
          <a:bodyPr wrap="none" anchor="ctr" anchorCtr="0">
            <a:noAutofit/>
          </a:bodyPr>
          <a:lstStyle/>
          <a:p>
            <a:pPr algn="ctr" eaLnBrk="0" fontAlgn="base" hangingPunct="0">
              <a:spcBef>
                <a:spcPct val="0"/>
              </a:spcBef>
              <a:spcAft>
                <a:spcPct val="0"/>
              </a:spcAft>
            </a:pPr>
            <a:r>
              <a:rPr lang="fr-CA" sz="1050" b="1" dirty="0">
                <a:solidFill>
                  <a:schemeClr val="tx2"/>
                </a:solidFill>
              </a:rPr>
              <a:t>Années depuis la randomisation</a:t>
            </a:r>
          </a:p>
        </p:txBody>
      </p:sp>
      <p:grpSp>
        <p:nvGrpSpPr>
          <p:cNvPr id="5" name="Group 4">
            <a:extLst>
              <a:ext uri="{FF2B5EF4-FFF2-40B4-BE49-F238E27FC236}">
                <a16:creationId xmlns:a16="http://schemas.microsoft.com/office/drawing/2014/main" id="{C9F96E58-0355-7F42-9870-103D463556A1}"/>
              </a:ext>
            </a:extLst>
          </p:cNvPr>
          <p:cNvGrpSpPr/>
          <p:nvPr/>
        </p:nvGrpSpPr>
        <p:grpSpPr>
          <a:xfrm>
            <a:off x="929235" y="1495913"/>
            <a:ext cx="6996586" cy="3210769"/>
            <a:chOff x="929235" y="1495913"/>
            <a:chExt cx="6996586" cy="3210769"/>
          </a:xfrm>
        </p:grpSpPr>
        <p:pic>
          <p:nvPicPr>
            <p:cNvPr id="67" name="Picture 66">
              <a:extLst>
                <a:ext uri="{FF2B5EF4-FFF2-40B4-BE49-F238E27FC236}">
                  <a16:creationId xmlns:a16="http://schemas.microsoft.com/office/drawing/2014/main" id="{361F6414-A1AA-3846-B36B-2D9D5FD9F3B3}"/>
                </a:ext>
              </a:extLst>
            </p:cNvPr>
            <p:cNvPicPr>
              <a:picLocks noChangeAspect="1"/>
            </p:cNvPicPr>
            <p:nvPr/>
          </p:nvPicPr>
          <p:blipFill>
            <a:blip r:embed="rId3"/>
            <a:srcRect/>
            <a:stretch/>
          </p:blipFill>
          <p:spPr>
            <a:xfrm>
              <a:off x="1518723" y="1625864"/>
              <a:ext cx="6390666" cy="2943459"/>
            </a:xfrm>
            <a:prstGeom prst="rect">
              <a:avLst/>
            </a:prstGeom>
          </p:spPr>
        </p:pic>
        <p:sp>
          <p:nvSpPr>
            <p:cNvPr id="23" name="Text Box 27">
              <a:extLst>
                <a:ext uri="{FF2B5EF4-FFF2-40B4-BE49-F238E27FC236}">
                  <a16:creationId xmlns:a16="http://schemas.microsoft.com/office/drawing/2014/main" id="{0CA84501-ADC3-CB4E-9D30-4710640530A7}"/>
                </a:ext>
              </a:extLst>
            </p:cNvPr>
            <p:cNvSpPr txBox="1">
              <a:spLocks noChangeArrowheads="1"/>
            </p:cNvSpPr>
            <p:nvPr/>
          </p:nvSpPr>
          <p:spPr bwMode="auto">
            <a:xfrm rot="16200000">
              <a:off x="-486260" y="2911408"/>
              <a:ext cx="3158966" cy="327976"/>
            </a:xfrm>
            <a:prstGeom prst="rect">
              <a:avLst/>
            </a:prstGeom>
            <a:noFill/>
            <a:ln w="9525">
              <a:noFill/>
              <a:miter lim="800000"/>
              <a:headEnd/>
              <a:tailEnd/>
            </a:ln>
          </p:spPr>
          <p:txBody>
            <a:bodyPr wrap="square" anchor="ctr" anchorCtr="0">
              <a:noAutofit/>
            </a:bodyPr>
            <a:lstStyle/>
            <a:p>
              <a:pPr algn="ctr" eaLnBrk="0" fontAlgn="base" hangingPunct="0">
                <a:spcBef>
                  <a:spcPct val="0"/>
                </a:spcBef>
                <a:spcAft>
                  <a:spcPct val="0"/>
                </a:spcAft>
              </a:pPr>
              <a:r>
                <a:rPr lang="fr-CA" sz="1050" b="1" dirty="0">
                  <a:solidFill>
                    <a:schemeClr val="tx2"/>
                  </a:solidFill>
                </a:rPr>
                <a:t>Pourcentage d'événements fatals</a:t>
              </a:r>
            </a:p>
          </p:txBody>
        </p:sp>
        <p:sp>
          <p:nvSpPr>
            <p:cNvPr id="24" name="Rectangle 23">
              <a:extLst>
                <a:ext uri="{FF2B5EF4-FFF2-40B4-BE49-F238E27FC236}">
                  <a16:creationId xmlns:a16="http://schemas.microsoft.com/office/drawing/2014/main" id="{962BC598-2A15-114C-8492-F93B57F796D3}"/>
                </a:ext>
              </a:extLst>
            </p:cNvPr>
            <p:cNvSpPr/>
            <p:nvPr/>
          </p:nvSpPr>
          <p:spPr>
            <a:xfrm>
              <a:off x="2526080" y="2227368"/>
              <a:ext cx="710863" cy="142416"/>
            </a:xfrm>
            <a:prstGeom prst="rect">
              <a:avLst/>
            </a:prstGeom>
          </p:spPr>
          <p:txBody>
            <a:bodyPr wrap="none" anchor="ctr" anchorCtr="0">
              <a:noAutofit/>
            </a:bodyPr>
            <a:lstStyle/>
            <a:p>
              <a:pPr fontAlgn="base">
                <a:spcBef>
                  <a:spcPct val="0"/>
                </a:spcBef>
                <a:spcAft>
                  <a:spcPct val="0"/>
                </a:spcAft>
              </a:pPr>
              <a:r>
                <a:rPr lang="fr-CA" sz="1000" b="1" dirty="0"/>
                <a:t>Placebo</a:t>
              </a:r>
              <a:endParaRPr lang="fr-CA" sz="1000" dirty="0"/>
            </a:p>
          </p:txBody>
        </p:sp>
        <p:sp>
          <p:nvSpPr>
            <p:cNvPr id="26" name="Rectangle 25">
              <a:extLst>
                <a:ext uri="{FF2B5EF4-FFF2-40B4-BE49-F238E27FC236}">
                  <a16:creationId xmlns:a16="http://schemas.microsoft.com/office/drawing/2014/main" id="{7F036237-8C6E-6A41-B336-40AC677498F8}"/>
                </a:ext>
              </a:extLst>
            </p:cNvPr>
            <p:cNvSpPr/>
            <p:nvPr/>
          </p:nvSpPr>
          <p:spPr>
            <a:xfrm>
              <a:off x="3544257" y="2455364"/>
              <a:ext cx="682805" cy="163603"/>
            </a:xfrm>
            <a:prstGeom prst="rect">
              <a:avLst/>
            </a:prstGeom>
          </p:spPr>
          <p:txBody>
            <a:bodyPr wrap="none" anchor="ctr" anchorCtr="0">
              <a:noAutofit/>
            </a:bodyPr>
            <a:lstStyle/>
            <a:p>
              <a:pPr fontAlgn="base">
                <a:spcBef>
                  <a:spcPct val="0"/>
                </a:spcBef>
                <a:spcAft>
                  <a:spcPct val="0"/>
                </a:spcAft>
              </a:pPr>
              <a:r>
                <a:rPr lang="fr-CA" sz="1000" b="1" dirty="0" err="1">
                  <a:solidFill>
                    <a:schemeClr val="accent1"/>
                  </a:solidFill>
                </a:rPr>
                <a:t>Pravastatin</a:t>
              </a:r>
              <a:endParaRPr lang="fr-CA" sz="1000" dirty="0">
                <a:solidFill>
                  <a:schemeClr val="accent1"/>
                </a:solidFill>
              </a:endParaRPr>
            </a:p>
          </p:txBody>
        </p:sp>
        <p:sp>
          <p:nvSpPr>
            <p:cNvPr id="31" name="TextBox 30">
              <a:extLst>
                <a:ext uri="{FF2B5EF4-FFF2-40B4-BE49-F238E27FC236}">
                  <a16:creationId xmlns:a16="http://schemas.microsoft.com/office/drawing/2014/main" id="{712D8F51-989B-804E-A7BB-226087F1D98A}"/>
                </a:ext>
              </a:extLst>
            </p:cNvPr>
            <p:cNvSpPr txBox="1"/>
            <p:nvPr/>
          </p:nvSpPr>
          <p:spPr>
            <a:xfrm>
              <a:off x="6678266" y="2719573"/>
              <a:ext cx="757622" cy="142416"/>
            </a:xfrm>
            <a:prstGeom prst="rect">
              <a:avLst/>
            </a:prstGeom>
            <a:noFill/>
          </p:spPr>
          <p:txBody>
            <a:bodyPr wrap="square" lIns="0" rIns="0" rtlCol="0" anchor="ctr" anchorCtr="0">
              <a:noAutofit/>
            </a:bodyPr>
            <a:lstStyle/>
            <a:p>
              <a:pPr algn="ctr"/>
              <a:r>
                <a:rPr lang="fr-CA" sz="1050" b="1" dirty="0">
                  <a:solidFill>
                    <a:schemeClr val="tx2"/>
                  </a:solidFill>
                </a:rPr>
                <a:t>p = 0,0004</a:t>
              </a:r>
            </a:p>
          </p:txBody>
        </p:sp>
        <p:sp>
          <p:nvSpPr>
            <p:cNvPr id="32" name="Rectangle 31">
              <a:extLst>
                <a:ext uri="{FF2B5EF4-FFF2-40B4-BE49-F238E27FC236}">
                  <a16:creationId xmlns:a16="http://schemas.microsoft.com/office/drawing/2014/main" id="{41D51809-3D77-124E-BBEE-8AF0770F80E8}"/>
                </a:ext>
              </a:extLst>
            </p:cNvPr>
            <p:cNvSpPr/>
            <p:nvPr/>
          </p:nvSpPr>
          <p:spPr>
            <a:xfrm>
              <a:off x="6038900" y="2227368"/>
              <a:ext cx="710863" cy="142416"/>
            </a:xfrm>
            <a:prstGeom prst="rect">
              <a:avLst/>
            </a:prstGeom>
          </p:spPr>
          <p:txBody>
            <a:bodyPr wrap="none" anchor="ctr" anchorCtr="0">
              <a:noAutofit/>
            </a:bodyPr>
            <a:lstStyle/>
            <a:p>
              <a:pPr fontAlgn="base">
                <a:spcBef>
                  <a:spcPct val="0"/>
                </a:spcBef>
                <a:spcAft>
                  <a:spcPct val="0"/>
                </a:spcAft>
              </a:pPr>
              <a:r>
                <a:rPr lang="fr-CA" sz="1000" b="1" dirty="0"/>
                <a:t>Placebo</a:t>
              </a:r>
              <a:endParaRPr lang="fr-CA" sz="1000" dirty="0"/>
            </a:p>
          </p:txBody>
        </p:sp>
        <p:sp>
          <p:nvSpPr>
            <p:cNvPr id="33" name="Rectangle 32">
              <a:extLst>
                <a:ext uri="{FF2B5EF4-FFF2-40B4-BE49-F238E27FC236}">
                  <a16:creationId xmlns:a16="http://schemas.microsoft.com/office/drawing/2014/main" id="{74E5D619-6A41-A34B-BEB4-51C2CDC8226E}"/>
                </a:ext>
              </a:extLst>
            </p:cNvPr>
            <p:cNvSpPr/>
            <p:nvPr/>
          </p:nvSpPr>
          <p:spPr>
            <a:xfrm>
              <a:off x="7057077" y="2455364"/>
              <a:ext cx="682805" cy="163603"/>
            </a:xfrm>
            <a:prstGeom prst="rect">
              <a:avLst/>
            </a:prstGeom>
          </p:spPr>
          <p:txBody>
            <a:bodyPr wrap="none" anchor="ctr" anchorCtr="0">
              <a:noAutofit/>
            </a:bodyPr>
            <a:lstStyle/>
            <a:p>
              <a:pPr fontAlgn="base">
                <a:spcBef>
                  <a:spcPct val="0"/>
                </a:spcBef>
                <a:spcAft>
                  <a:spcPct val="0"/>
                </a:spcAft>
              </a:pPr>
              <a:r>
                <a:rPr lang="fr-CA" sz="1000" b="1" dirty="0" err="1">
                  <a:solidFill>
                    <a:schemeClr val="accent1"/>
                  </a:solidFill>
                </a:rPr>
                <a:t>Pravastatin</a:t>
              </a:r>
              <a:endParaRPr lang="fr-CA" sz="1000" dirty="0">
                <a:solidFill>
                  <a:schemeClr val="accent1"/>
                </a:solidFill>
              </a:endParaRPr>
            </a:p>
          </p:txBody>
        </p:sp>
        <p:grpSp>
          <p:nvGrpSpPr>
            <p:cNvPr id="2" name="Group 1">
              <a:extLst>
                <a:ext uri="{FF2B5EF4-FFF2-40B4-BE49-F238E27FC236}">
                  <a16:creationId xmlns:a16="http://schemas.microsoft.com/office/drawing/2014/main" id="{4E4B4762-447B-524A-ABE1-B078EB709DCB}"/>
                </a:ext>
              </a:extLst>
            </p:cNvPr>
            <p:cNvGrpSpPr/>
            <p:nvPr/>
          </p:nvGrpSpPr>
          <p:grpSpPr>
            <a:xfrm>
              <a:off x="5008983" y="4599888"/>
              <a:ext cx="2916838" cy="106794"/>
              <a:chOff x="5184474" y="4506490"/>
              <a:chExt cx="2916838" cy="106794"/>
            </a:xfrm>
          </p:grpSpPr>
          <p:sp>
            <p:nvSpPr>
              <p:cNvPr id="27" name="TextBox 26">
                <a:extLst>
                  <a:ext uri="{FF2B5EF4-FFF2-40B4-BE49-F238E27FC236}">
                    <a16:creationId xmlns:a16="http://schemas.microsoft.com/office/drawing/2014/main" id="{107D57CF-AF20-8342-B98E-3C5438E4E808}"/>
                  </a:ext>
                </a:extLst>
              </p:cNvPr>
              <p:cNvSpPr txBox="1"/>
              <p:nvPr/>
            </p:nvSpPr>
            <p:spPr>
              <a:xfrm>
                <a:off x="5184474"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0</a:t>
                </a:r>
                <a:endParaRPr sz="800" dirty="0">
                  <a:solidFill>
                    <a:schemeClr val="tx2"/>
                  </a:solidFill>
                </a:endParaRPr>
              </a:p>
            </p:txBody>
          </p:sp>
          <p:sp>
            <p:nvSpPr>
              <p:cNvPr id="34" name="TextBox 33">
                <a:extLst>
                  <a:ext uri="{FF2B5EF4-FFF2-40B4-BE49-F238E27FC236}">
                    <a16:creationId xmlns:a16="http://schemas.microsoft.com/office/drawing/2014/main" id="{0B46E653-8909-2248-9201-25DE885A2518}"/>
                  </a:ext>
                </a:extLst>
              </p:cNvPr>
              <p:cNvSpPr txBox="1"/>
              <p:nvPr/>
            </p:nvSpPr>
            <p:spPr>
              <a:xfrm>
                <a:off x="5745693"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4</a:t>
                </a:r>
                <a:endParaRPr sz="800" dirty="0">
                  <a:solidFill>
                    <a:schemeClr val="tx2"/>
                  </a:solidFill>
                </a:endParaRPr>
              </a:p>
            </p:txBody>
          </p:sp>
          <p:sp>
            <p:nvSpPr>
              <p:cNvPr id="35" name="TextBox 34">
                <a:extLst>
                  <a:ext uri="{FF2B5EF4-FFF2-40B4-BE49-F238E27FC236}">
                    <a16:creationId xmlns:a16="http://schemas.microsoft.com/office/drawing/2014/main" id="{424A7DA7-1CAE-F04F-846B-DBB38853E8C4}"/>
                  </a:ext>
                </a:extLst>
              </p:cNvPr>
              <p:cNvSpPr txBox="1"/>
              <p:nvPr/>
            </p:nvSpPr>
            <p:spPr>
              <a:xfrm>
                <a:off x="6292398"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8</a:t>
                </a:r>
                <a:endParaRPr sz="800" dirty="0">
                  <a:solidFill>
                    <a:schemeClr val="tx2"/>
                  </a:solidFill>
                </a:endParaRPr>
              </a:p>
            </p:txBody>
          </p:sp>
          <p:sp>
            <p:nvSpPr>
              <p:cNvPr id="36" name="TextBox 35">
                <a:extLst>
                  <a:ext uri="{FF2B5EF4-FFF2-40B4-BE49-F238E27FC236}">
                    <a16:creationId xmlns:a16="http://schemas.microsoft.com/office/drawing/2014/main" id="{4B8291EE-E769-8D46-AED9-90D027629366}"/>
                  </a:ext>
                </a:extLst>
              </p:cNvPr>
              <p:cNvSpPr txBox="1"/>
              <p:nvPr/>
            </p:nvSpPr>
            <p:spPr>
              <a:xfrm>
                <a:off x="6848779"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12</a:t>
                </a:r>
                <a:endParaRPr sz="800" dirty="0">
                  <a:solidFill>
                    <a:schemeClr val="tx2"/>
                  </a:solidFill>
                </a:endParaRPr>
              </a:p>
            </p:txBody>
          </p:sp>
          <p:sp>
            <p:nvSpPr>
              <p:cNvPr id="37" name="TextBox 36">
                <a:extLst>
                  <a:ext uri="{FF2B5EF4-FFF2-40B4-BE49-F238E27FC236}">
                    <a16:creationId xmlns:a16="http://schemas.microsoft.com/office/drawing/2014/main" id="{67FEE0CB-AE5F-1043-85AC-322229C1D09A}"/>
                  </a:ext>
                </a:extLst>
              </p:cNvPr>
              <p:cNvSpPr txBox="1"/>
              <p:nvPr/>
            </p:nvSpPr>
            <p:spPr>
              <a:xfrm>
                <a:off x="7385807"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16</a:t>
                </a:r>
                <a:endParaRPr sz="800" dirty="0">
                  <a:solidFill>
                    <a:schemeClr val="tx2"/>
                  </a:solidFill>
                </a:endParaRPr>
              </a:p>
            </p:txBody>
          </p:sp>
          <p:sp>
            <p:nvSpPr>
              <p:cNvPr id="38" name="TextBox 37">
                <a:extLst>
                  <a:ext uri="{FF2B5EF4-FFF2-40B4-BE49-F238E27FC236}">
                    <a16:creationId xmlns:a16="http://schemas.microsoft.com/office/drawing/2014/main" id="{AA1F05B7-BBCD-9B48-9ABB-DDFCAD4CB9BE}"/>
                  </a:ext>
                </a:extLst>
              </p:cNvPr>
              <p:cNvSpPr txBox="1"/>
              <p:nvPr/>
            </p:nvSpPr>
            <p:spPr>
              <a:xfrm>
                <a:off x="7922835"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20</a:t>
                </a:r>
                <a:endParaRPr sz="800" dirty="0">
                  <a:solidFill>
                    <a:schemeClr val="tx2"/>
                  </a:solidFill>
                </a:endParaRPr>
              </a:p>
            </p:txBody>
          </p:sp>
        </p:grpSp>
        <p:grpSp>
          <p:nvGrpSpPr>
            <p:cNvPr id="44" name="Group 43">
              <a:extLst>
                <a:ext uri="{FF2B5EF4-FFF2-40B4-BE49-F238E27FC236}">
                  <a16:creationId xmlns:a16="http://schemas.microsoft.com/office/drawing/2014/main" id="{CA546EAF-919E-984B-BE90-E7788C5BD148}"/>
                </a:ext>
              </a:extLst>
            </p:cNvPr>
            <p:cNvGrpSpPr/>
            <p:nvPr/>
          </p:nvGrpSpPr>
          <p:grpSpPr>
            <a:xfrm>
              <a:off x="4836016" y="3128706"/>
              <a:ext cx="178478" cy="1444156"/>
              <a:chOff x="5076159" y="3081488"/>
              <a:chExt cx="178478" cy="1444156"/>
            </a:xfrm>
          </p:grpSpPr>
          <p:sp>
            <p:nvSpPr>
              <p:cNvPr id="28" name="TextBox 27">
                <a:extLst>
                  <a:ext uri="{FF2B5EF4-FFF2-40B4-BE49-F238E27FC236}">
                    <a16:creationId xmlns:a16="http://schemas.microsoft.com/office/drawing/2014/main" id="{71620DEE-E505-2D43-8526-C5E7A8907334}"/>
                  </a:ext>
                </a:extLst>
              </p:cNvPr>
              <p:cNvSpPr txBox="1"/>
              <p:nvPr/>
            </p:nvSpPr>
            <p:spPr>
              <a:xfrm>
                <a:off x="5076159" y="4373260"/>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0</a:t>
                </a:r>
                <a:endParaRPr sz="800" dirty="0">
                  <a:solidFill>
                    <a:schemeClr val="tx2"/>
                  </a:solidFill>
                </a:endParaRPr>
              </a:p>
            </p:txBody>
          </p:sp>
          <p:sp>
            <p:nvSpPr>
              <p:cNvPr id="39" name="TextBox 38">
                <a:extLst>
                  <a:ext uri="{FF2B5EF4-FFF2-40B4-BE49-F238E27FC236}">
                    <a16:creationId xmlns:a16="http://schemas.microsoft.com/office/drawing/2014/main" id="{0194CCD0-3E09-0F44-8DF2-1923C4263FAB}"/>
                  </a:ext>
                </a:extLst>
              </p:cNvPr>
              <p:cNvSpPr txBox="1"/>
              <p:nvPr/>
            </p:nvSpPr>
            <p:spPr>
              <a:xfrm>
                <a:off x="5076159" y="4116840"/>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5</a:t>
                </a:r>
                <a:endParaRPr sz="800" dirty="0">
                  <a:solidFill>
                    <a:schemeClr val="tx2"/>
                  </a:solidFill>
                </a:endParaRPr>
              </a:p>
            </p:txBody>
          </p:sp>
          <p:sp>
            <p:nvSpPr>
              <p:cNvPr id="40" name="TextBox 39">
                <a:extLst>
                  <a:ext uri="{FF2B5EF4-FFF2-40B4-BE49-F238E27FC236}">
                    <a16:creationId xmlns:a16="http://schemas.microsoft.com/office/drawing/2014/main" id="{BD67340F-0EF5-4149-B22F-9A4D219D5B5D}"/>
                  </a:ext>
                </a:extLst>
              </p:cNvPr>
              <p:cNvSpPr txBox="1"/>
              <p:nvPr/>
            </p:nvSpPr>
            <p:spPr>
              <a:xfrm>
                <a:off x="5076159" y="3855583"/>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10</a:t>
                </a:r>
                <a:endParaRPr sz="800" dirty="0">
                  <a:solidFill>
                    <a:schemeClr val="tx2"/>
                  </a:solidFill>
                </a:endParaRPr>
              </a:p>
            </p:txBody>
          </p:sp>
          <p:sp>
            <p:nvSpPr>
              <p:cNvPr id="41" name="TextBox 40">
                <a:extLst>
                  <a:ext uri="{FF2B5EF4-FFF2-40B4-BE49-F238E27FC236}">
                    <a16:creationId xmlns:a16="http://schemas.microsoft.com/office/drawing/2014/main" id="{94CA941B-10B8-1B4C-8DC5-B539826A37A4}"/>
                  </a:ext>
                </a:extLst>
              </p:cNvPr>
              <p:cNvSpPr txBox="1"/>
              <p:nvPr/>
            </p:nvSpPr>
            <p:spPr>
              <a:xfrm>
                <a:off x="5076159" y="3594326"/>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15</a:t>
                </a:r>
                <a:endParaRPr sz="800" dirty="0">
                  <a:solidFill>
                    <a:schemeClr val="tx2"/>
                  </a:solidFill>
                </a:endParaRPr>
              </a:p>
            </p:txBody>
          </p:sp>
          <p:sp>
            <p:nvSpPr>
              <p:cNvPr id="42" name="TextBox 41">
                <a:extLst>
                  <a:ext uri="{FF2B5EF4-FFF2-40B4-BE49-F238E27FC236}">
                    <a16:creationId xmlns:a16="http://schemas.microsoft.com/office/drawing/2014/main" id="{DD03BEC4-13EA-034F-BF2C-047D40C2F4CD}"/>
                  </a:ext>
                </a:extLst>
              </p:cNvPr>
              <p:cNvSpPr txBox="1"/>
              <p:nvPr/>
            </p:nvSpPr>
            <p:spPr>
              <a:xfrm>
                <a:off x="5076159" y="3342745"/>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20</a:t>
                </a:r>
                <a:endParaRPr sz="800" dirty="0">
                  <a:solidFill>
                    <a:schemeClr val="tx2"/>
                  </a:solidFill>
                </a:endParaRPr>
              </a:p>
            </p:txBody>
          </p:sp>
          <p:sp>
            <p:nvSpPr>
              <p:cNvPr id="43" name="TextBox 42">
                <a:extLst>
                  <a:ext uri="{FF2B5EF4-FFF2-40B4-BE49-F238E27FC236}">
                    <a16:creationId xmlns:a16="http://schemas.microsoft.com/office/drawing/2014/main" id="{02852E0C-4C24-5544-9643-5F1B2BA6AB6F}"/>
                  </a:ext>
                </a:extLst>
              </p:cNvPr>
              <p:cNvSpPr txBox="1"/>
              <p:nvPr/>
            </p:nvSpPr>
            <p:spPr>
              <a:xfrm>
                <a:off x="5076159" y="3081488"/>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25</a:t>
                </a:r>
                <a:endParaRPr sz="800" dirty="0">
                  <a:solidFill>
                    <a:schemeClr val="tx2"/>
                  </a:solidFill>
                </a:endParaRPr>
              </a:p>
            </p:txBody>
          </p:sp>
        </p:grpSp>
        <p:grpSp>
          <p:nvGrpSpPr>
            <p:cNvPr id="45" name="Group 44">
              <a:extLst>
                <a:ext uri="{FF2B5EF4-FFF2-40B4-BE49-F238E27FC236}">
                  <a16:creationId xmlns:a16="http://schemas.microsoft.com/office/drawing/2014/main" id="{1F9FFFCB-FEE7-5943-BF25-65F400FCB973}"/>
                </a:ext>
              </a:extLst>
            </p:cNvPr>
            <p:cNvGrpSpPr/>
            <p:nvPr/>
          </p:nvGrpSpPr>
          <p:grpSpPr>
            <a:xfrm>
              <a:off x="1487579" y="4599888"/>
              <a:ext cx="2916838" cy="106794"/>
              <a:chOff x="5184474" y="4506490"/>
              <a:chExt cx="2916838" cy="106794"/>
            </a:xfrm>
          </p:grpSpPr>
          <p:sp>
            <p:nvSpPr>
              <p:cNvPr id="46" name="TextBox 45">
                <a:extLst>
                  <a:ext uri="{FF2B5EF4-FFF2-40B4-BE49-F238E27FC236}">
                    <a16:creationId xmlns:a16="http://schemas.microsoft.com/office/drawing/2014/main" id="{0C5B6388-6170-F14B-A529-02FCCA989E12}"/>
                  </a:ext>
                </a:extLst>
              </p:cNvPr>
              <p:cNvSpPr txBox="1"/>
              <p:nvPr/>
            </p:nvSpPr>
            <p:spPr>
              <a:xfrm>
                <a:off x="5184474"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0</a:t>
                </a:r>
                <a:endParaRPr sz="800" dirty="0">
                  <a:solidFill>
                    <a:schemeClr val="tx2"/>
                  </a:solidFill>
                </a:endParaRPr>
              </a:p>
            </p:txBody>
          </p:sp>
          <p:sp>
            <p:nvSpPr>
              <p:cNvPr id="47" name="TextBox 46">
                <a:extLst>
                  <a:ext uri="{FF2B5EF4-FFF2-40B4-BE49-F238E27FC236}">
                    <a16:creationId xmlns:a16="http://schemas.microsoft.com/office/drawing/2014/main" id="{F3E88C11-D42F-4E48-BCA4-58D5119D59F6}"/>
                  </a:ext>
                </a:extLst>
              </p:cNvPr>
              <p:cNvSpPr txBox="1"/>
              <p:nvPr/>
            </p:nvSpPr>
            <p:spPr>
              <a:xfrm>
                <a:off x="5745693"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4</a:t>
                </a:r>
                <a:endParaRPr sz="800" dirty="0">
                  <a:solidFill>
                    <a:schemeClr val="tx2"/>
                  </a:solidFill>
                </a:endParaRPr>
              </a:p>
            </p:txBody>
          </p:sp>
          <p:sp>
            <p:nvSpPr>
              <p:cNvPr id="48" name="TextBox 47">
                <a:extLst>
                  <a:ext uri="{FF2B5EF4-FFF2-40B4-BE49-F238E27FC236}">
                    <a16:creationId xmlns:a16="http://schemas.microsoft.com/office/drawing/2014/main" id="{A1046F9C-6A7F-8F4B-9395-CCBFB54EE9DE}"/>
                  </a:ext>
                </a:extLst>
              </p:cNvPr>
              <p:cNvSpPr txBox="1"/>
              <p:nvPr/>
            </p:nvSpPr>
            <p:spPr>
              <a:xfrm>
                <a:off x="6292398"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8</a:t>
                </a:r>
                <a:endParaRPr sz="800" dirty="0">
                  <a:solidFill>
                    <a:schemeClr val="tx2"/>
                  </a:solidFill>
                </a:endParaRPr>
              </a:p>
            </p:txBody>
          </p:sp>
          <p:sp>
            <p:nvSpPr>
              <p:cNvPr id="49" name="TextBox 48">
                <a:extLst>
                  <a:ext uri="{FF2B5EF4-FFF2-40B4-BE49-F238E27FC236}">
                    <a16:creationId xmlns:a16="http://schemas.microsoft.com/office/drawing/2014/main" id="{6B8E2779-B328-194A-8D33-70C573BDCDF6}"/>
                  </a:ext>
                </a:extLst>
              </p:cNvPr>
              <p:cNvSpPr txBox="1"/>
              <p:nvPr/>
            </p:nvSpPr>
            <p:spPr>
              <a:xfrm>
                <a:off x="6848779"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12</a:t>
                </a:r>
                <a:endParaRPr sz="800" dirty="0">
                  <a:solidFill>
                    <a:schemeClr val="tx2"/>
                  </a:solidFill>
                </a:endParaRPr>
              </a:p>
            </p:txBody>
          </p:sp>
          <p:sp>
            <p:nvSpPr>
              <p:cNvPr id="50" name="TextBox 49">
                <a:extLst>
                  <a:ext uri="{FF2B5EF4-FFF2-40B4-BE49-F238E27FC236}">
                    <a16:creationId xmlns:a16="http://schemas.microsoft.com/office/drawing/2014/main" id="{AB5C28F3-3CF0-924D-AAAF-4F344CC140C5}"/>
                  </a:ext>
                </a:extLst>
              </p:cNvPr>
              <p:cNvSpPr txBox="1"/>
              <p:nvPr/>
            </p:nvSpPr>
            <p:spPr>
              <a:xfrm>
                <a:off x="7385807"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16</a:t>
                </a:r>
                <a:endParaRPr sz="800" dirty="0">
                  <a:solidFill>
                    <a:schemeClr val="tx2"/>
                  </a:solidFill>
                </a:endParaRPr>
              </a:p>
            </p:txBody>
          </p:sp>
          <p:sp>
            <p:nvSpPr>
              <p:cNvPr id="51" name="TextBox 50">
                <a:extLst>
                  <a:ext uri="{FF2B5EF4-FFF2-40B4-BE49-F238E27FC236}">
                    <a16:creationId xmlns:a16="http://schemas.microsoft.com/office/drawing/2014/main" id="{D6578920-947A-3747-B3CB-6F4B47905F07}"/>
                  </a:ext>
                </a:extLst>
              </p:cNvPr>
              <p:cNvSpPr txBox="1"/>
              <p:nvPr/>
            </p:nvSpPr>
            <p:spPr>
              <a:xfrm>
                <a:off x="7922835"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20</a:t>
                </a:r>
                <a:endParaRPr sz="800" dirty="0">
                  <a:solidFill>
                    <a:schemeClr val="tx2"/>
                  </a:solidFill>
                </a:endParaRPr>
              </a:p>
            </p:txBody>
          </p:sp>
        </p:grpSp>
        <p:grpSp>
          <p:nvGrpSpPr>
            <p:cNvPr id="52" name="Group 51">
              <a:extLst>
                <a:ext uri="{FF2B5EF4-FFF2-40B4-BE49-F238E27FC236}">
                  <a16:creationId xmlns:a16="http://schemas.microsoft.com/office/drawing/2014/main" id="{FC9B9DA9-05DF-1940-91B9-3AE91922EF35}"/>
                </a:ext>
              </a:extLst>
            </p:cNvPr>
            <p:cNvGrpSpPr/>
            <p:nvPr/>
          </p:nvGrpSpPr>
          <p:grpSpPr>
            <a:xfrm>
              <a:off x="1332795" y="3128706"/>
              <a:ext cx="178478" cy="1444156"/>
              <a:chOff x="5076159" y="3081488"/>
              <a:chExt cx="178478" cy="1444156"/>
            </a:xfrm>
          </p:grpSpPr>
          <p:sp>
            <p:nvSpPr>
              <p:cNvPr id="53" name="TextBox 52">
                <a:extLst>
                  <a:ext uri="{FF2B5EF4-FFF2-40B4-BE49-F238E27FC236}">
                    <a16:creationId xmlns:a16="http://schemas.microsoft.com/office/drawing/2014/main" id="{919729DC-55E2-FC49-ACF2-F15DC54E9066}"/>
                  </a:ext>
                </a:extLst>
              </p:cNvPr>
              <p:cNvSpPr txBox="1"/>
              <p:nvPr/>
            </p:nvSpPr>
            <p:spPr>
              <a:xfrm>
                <a:off x="5076159" y="4373260"/>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0</a:t>
                </a:r>
                <a:endParaRPr sz="800" dirty="0">
                  <a:solidFill>
                    <a:schemeClr val="tx2"/>
                  </a:solidFill>
                </a:endParaRPr>
              </a:p>
            </p:txBody>
          </p:sp>
          <p:sp>
            <p:nvSpPr>
              <p:cNvPr id="54" name="TextBox 53">
                <a:extLst>
                  <a:ext uri="{FF2B5EF4-FFF2-40B4-BE49-F238E27FC236}">
                    <a16:creationId xmlns:a16="http://schemas.microsoft.com/office/drawing/2014/main" id="{2EF25CDC-3A4D-F348-8377-35B405EB19BE}"/>
                  </a:ext>
                </a:extLst>
              </p:cNvPr>
              <p:cNvSpPr txBox="1"/>
              <p:nvPr/>
            </p:nvSpPr>
            <p:spPr>
              <a:xfrm>
                <a:off x="5076159" y="4116840"/>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2</a:t>
                </a:r>
                <a:endParaRPr sz="800" dirty="0">
                  <a:solidFill>
                    <a:schemeClr val="tx2"/>
                  </a:solidFill>
                </a:endParaRPr>
              </a:p>
            </p:txBody>
          </p:sp>
          <p:sp>
            <p:nvSpPr>
              <p:cNvPr id="55" name="TextBox 54">
                <a:extLst>
                  <a:ext uri="{FF2B5EF4-FFF2-40B4-BE49-F238E27FC236}">
                    <a16:creationId xmlns:a16="http://schemas.microsoft.com/office/drawing/2014/main" id="{A9DA718D-A2A8-9A46-AED5-75B4105442D0}"/>
                  </a:ext>
                </a:extLst>
              </p:cNvPr>
              <p:cNvSpPr txBox="1"/>
              <p:nvPr/>
            </p:nvSpPr>
            <p:spPr>
              <a:xfrm>
                <a:off x="5076159" y="3844566"/>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4</a:t>
                </a:r>
                <a:endParaRPr sz="800" dirty="0">
                  <a:solidFill>
                    <a:schemeClr val="tx2"/>
                  </a:solidFill>
                </a:endParaRPr>
              </a:p>
            </p:txBody>
          </p:sp>
          <p:sp>
            <p:nvSpPr>
              <p:cNvPr id="56" name="TextBox 55">
                <a:extLst>
                  <a:ext uri="{FF2B5EF4-FFF2-40B4-BE49-F238E27FC236}">
                    <a16:creationId xmlns:a16="http://schemas.microsoft.com/office/drawing/2014/main" id="{D73886C9-5FEC-C545-945A-5F65F74710A1}"/>
                  </a:ext>
                </a:extLst>
              </p:cNvPr>
              <p:cNvSpPr txBox="1"/>
              <p:nvPr/>
            </p:nvSpPr>
            <p:spPr>
              <a:xfrm>
                <a:off x="5076159" y="3594326"/>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6</a:t>
                </a:r>
                <a:endParaRPr sz="800" dirty="0">
                  <a:solidFill>
                    <a:schemeClr val="tx2"/>
                  </a:solidFill>
                </a:endParaRPr>
              </a:p>
            </p:txBody>
          </p:sp>
          <p:sp>
            <p:nvSpPr>
              <p:cNvPr id="57" name="TextBox 56">
                <a:extLst>
                  <a:ext uri="{FF2B5EF4-FFF2-40B4-BE49-F238E27FC236}">
                    <a16:creationId xmlns:a16="http://schemas.microsoft.com/office/drawing/2014/main" id="{E5D8A9DA-6F9D-5341-A3F0-2A102EA67281}"/>
                  </a:ext>
                </a:extLst>
              </p:cNvPr>
              <p:cNvSpPr txBox="1"/>
              <p:nvPr/>
            </p:nvSpPr>
            <p:spPr>
              <a:xfrm>
                <a:off x="5076159" y="3342745"/>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8</a:t>
                </a:r>
                <a:endParaRPr sz="800" dirty="0">
                  <a:solidFill>
                    <a:schemeClr val="tx2"/>
                  </a:solidFill>
                </a:endParaRPr>
              </a:p>
            </p:txBody>
          </p:sp>
          <p:sp>
            <p:nvSpPr>
              <p:cNvPr id="58" name="TextBox 57">
                <a:extLst>
                  <a:ext uri="{FF2B5EF4-FFF2-40B4-BE49-F238E27FC236}">
                    <a16:creationId xmlns:a16="http://schemas.microsoft.com/office/drawing/2014/main" id="{8DE70A05-9453-2F42-8B79-A83CCC42FFC7}"/>
                  </a:ext>
                </a:extLst>
              </p:cNvPr>
              <p:cNvSpPr txBox="1"/>
              <p:nvPr/>
            </p:nvSpPr>
            <p:spPr>
              <a:xfrm>
                <a:off x="5076159" y="3081488"/>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10</a:t>
                </a:r>
                <a:endParaRPr sz="800" dirty="0">
                  <a:solidFill>
                    <a:schemeClr val="tx2"/>
                  </a:solidFill>
                </a:endParaRPr>
              </a:p>
            </p:txBody>
          </p:sp>
        </p:grpSp>
        <p:sp>
          <p:nvSpPr>
            <p:cNvPr id="59" name="TextBox 58">
              <a:extLst>
                <a:ext uri="{FF2B5EF4-FFF2-40B4-BE49-F238E27FC236}">
                  <a16:creationId xmlns:a16="http://schemas.microsoft.com/office/drawing/2014/main" id="{09EC4DE9-8C28-6043-BD7A-B46AB645248B}"/>
                </a:ext>
              </a:extLst>
            </p:cNvPr>
            <p:cNvSpPr txBox="1"/>
            <p:nvPr/>
          </p:nvSpPr>
          <p:spPr>
            <a:xfrm>
              <a:off x="6678266" y="4282750"/>
              <a:ext cx="757622" cy="142416"/>
            </a:xfrm>
            <a:prstGeom prst="rect">
              <a:avLst/>
            </a:prstGeom>
            <a:noFill/>
          </p:spPr>
          <p:txBody>
            <a:bodyPr wrap="square" lIns="0" rIns="0" rtlCol="0" anchor="ctr" anchorCtr="0">
              <a:noAutofit/>
            </a:bodyPr>
            <a:lstStyle/>
            <a:p>
              <a:pPr algn="ctr"/>
              <a:r>
                <a:rPr lang="fr-CA" sz="1050" b="1" dirty="0">
                  <a:solidFill>
                    <a:schemeClr val="tx2"/>
                  </a:solidFill>
                </a:rPr>
                <a:t>p = 0,12</a:t>
              </a:r>
            </a:p>
          </p:txBody>
        </p:sp>
        <p:sp>
          <p:nvSpPr>
            <p:cNvPr id="60" name="TextBox 59">
              <a:extLst>
                <a:ext uri="{FF2B5EF4-FFF2-40B4-BE49-F238E27FC236}">
                  <a16:creationId xmlns:a16="http://schemas.microsoft.com/office/drawing/2014/main" id="{C497526A-46C8-394D-8E66-8AFB04F89340}"/>
                </a:ext>
              </a:extLst>
            </p:cNvPr>
            <p:cNvSpPr txBox="1"/>
            <p:nvPr/>
          </p:nvSpPr>
          <p:spPr>
            <a:xfrm>
              <a:off x="3168999" y="2719573"/>
              <a:ext cx="757622" cy="142416"/>
            </a:xfrm>
            <a:prstGeom prst="rect">
              <a:avLst/>
            </a:prstGeom>
            <a:noFill/>
          </p:spPr>
          <p:txBody>
            <a:bodyPr wrap="square" lIns="0" rIns="0" rtlCol="0" anchor="ctr" anchorCtr="0">
              <a:noAutofit/>
            </a:bodyPr>
            <a:lstStyle/>
            <a:p>
              <a:pPr algn="ctr"/>
              <a:r>
                <a:rPr lang="fr-CA" sz="1050" b="1" dirty="0">
                  <a:solidFill>
                    <a:schemeClr val="tx2"/>
                  </a:solidFill>
                </a:rPr>
                <a:t>p = 0,0007</a:t>
              </a:r>
            </a:p>
          </p:txBody>
        </p:sp>
        <p:sp>
          <p:nvSpPr>
            <p:cNvPr id="61" name="TextBox 60">
              <a:extLst>
                <a:ext uri="{FF2B5EF4-FFF2-40B4-BE49-F238E27FC236}">
                  <a16:creationId xmlns:a16="http://schemas.microsoft.com/office/drawing/2014/main" id="{9BAE0E59-15BE-DD43-8061-D43B3C13B34F}"/>
                </a:ext>
              </a:extLst>
            </p:cNvPr>
            <p:cNvSpPr txBox="1"/>
            <p:nvPr/>
          </p:nvSpPr>
          <p:spPr>
            <a:xfrm>
              <a:off x="3168999" y="4282750"/>
              <a:ext cx="757622" cy="142416"/>
            </a:xfrm>
            <a:prstGeom prst="rect">
              <a:avLst/>
            </a:prstGeom>
            <a:noFill/>
          </p:spPr>
          <p:txBody>
            <a:bodyPr wrap="square" lIns="0" rIns="0" rtlCol="0" anchor="ctr" anchorCtr="0">
              <a:noAutofit/>
            </a:bodyPr>
            <a:lstStyle/>
            <a:p>
              <a:pPr algn="ctr"/>
              <a:r>
                <a:rPr lang="fr-CA" sz="1050" b="1" dirty="0">
                  <a:solidFill>
                    <a:schemeClr val="tx2"/>
                  </a:solidFill>
                </a:rPr>
                <a:t>p = 0,0002</a:t>
              </a:r>
            </a:p>
          </p:txBody>
        </p:sp>
        <p:sp>
          <p:nvSpPr>
            <p:cNvPr id="62" name="Rectangle 61">
              <a:extLst>
                <a:ext uri="{FF2B5EF4-FFF2-40B4-BE49-F238E27FC236}">
                  <a16:creationId xmlns:a16="http://schemas.microsoft.com/office/drawing/2014/main" id="{C8D561AB-30F2-D244-8FA1-AEBA2467F805}"/>
                </a:ext>
              </a:extLst>
            </p:cNvPr>
            <p:cNvSpPr/>
            <p:nvPr/>
          </p:nvSpPr>
          <p:spPr>
            <a:xfrm>
              <a:off x="2485873" y="3643597"/>
              <a:ext cx="710863" cy="142416"/>
            </a:xfrm>
            <a:prstGeom prst="rect">
              <a:avLst/>
            </a:prstGeom>
          </p:spPr>
          <p:txBody>
            <a:bodyPr wrap="none" anchor="ctr" anchorCtr="0">
              <a:noAutofit/>
            </a:bodyPr>
            <a:lstStyle/>
            <a:p>
              <a:pPr fontAlgn="base">
                <a:spcBef>
                  <a:spcPct val="0"/>
                </a:spcBef>
                <a:spcAft>
                  <a:spcPct val="0"/>
                </a:spcAft>
              </a:pPr>
              <a:r>
                <a:rPr lang="fr-CA" sz="1000" b="1" dirty="0"/>
                <a:t>Placebo</a:t>
              </a:r>
              <a:endParaRPr lang="fr-CA" sz="1000" dirty="0"/>
            </a:p>
          </p:txBody>
        </p:sp>
        <p:sp>
          <p:nvSpPr>
            <p:cNvPr id="63" name="Rectangle 62">
              <a:extLst>
                <a:ext uri="{FF2B5EF4-FFF2-40B4-BE49-F238E27FC236}">
                  <a16:creationId xmlns:a16="http://schemas.microsoft.com/office/drawing/2014/main" id="{FD3F0052-7B4E-F148-A4A4-3D1A2763C9C4}"/>
                </a:ext>
              </a:extLst>
            </p:cNvPr>
            <p:cNvSpPr/>
            <p:nvPr/>
          </p:nvSpPr>
          <p:spPr>
            <a:xfrm>
              <a:off x="3313334" y="3945410"/>
              <a:ext cx="682805" cy="163603"/>
            </a:xfrm>
            <a:prstGeom prst="rect">
              <a:avLst/>
            </a:prstGeom>
          </p:spPr>
          <p:txBody>
            <a:bodyPr wrap="none" anchor="ctr" anchorCtr="0">
              <a:noAutofit/>
            </a:bodyPr>
            <a:lstStyle/>
            <a:p>
              <a:pPr fontAlgn="base">
                <a:spcBef>
                  <a:spcPct val="0"/>
                </a:spcBef>
                <a:spcAft>
                  <a:spcPct val="0"/>
                </a:spcAft>
              </a:pPr>
              <a:r>
                <a:rPr lang="fr-CA" sz="1000" b="1" dirty="0" err="1">
                  <a:solidFill>
                    <a:schemeClr val="accent1"/>
                  </a:solidFill>
                </a:rPr>
                <a:t>Pravastatin</a:t>
              </a:r>
              <a:endParaRPr lang="fr-CA" sz="1000" dirty="0">
                <a:solidFill>
                  <a:schemeClr val="accent1"/>
                </a:solidFill>
              </a:endParaRPr>
            </a:p>
          </p:txBody>
        </p:sp>
        <p:sp>
          <p:nvSpPr>
            <p:cNvPr id="64" name="Rectangle 63">
              <a:extLst>
                <a:ext uri="{FF2B5EF4-FFF2-40B4-BE49-F238E27FC236}">
                  <a16:creationId xmlns:a16="http://schemas.microsoft.com/office/drawing/2014/main" id="{0759025A-4388-E54D-84F5-BC431EB863DD}"/>
                </a:ext>
              </a:extLst>
            </p:cNvPr>
            <p:cNvSpPr/>
            <p:nvPr/>
          </p:nvSpPr>
          <p:spPr>
            <a:xfrm>
              <a:off x="6187673" y="3790073"/>
              <a:ext cx="710863" cy="142416"/>
            </a:xfrm>
            <a:prstGeom prst="rect">
              <a:avLst/>
            </a:prstGeom>
          </p:spPr>
          <p:txBody>
            <a:bodyPr wrap="none" anchor="ctr" anchorCtr="0">
              <a:noAutofit/>
            </a:bodyPr>
            <a:lstStyle/>
            <a:p>
              <a:pPr fontAlgn="base">
                <a:spcBef>
                  <a:spcPct val="0"/>
                </a:spcBef>
                <a:spcAft>
                  <a:spcPct val="0"/>
                </a:spcAft>
              </a:pPr>
              <a:r>
                <a:rPr lang="fr-CA" sz="1000" b="1" dirty="0"/>
                <a:t>Placebo</a:t>
              </a:r>
              <a:endParaRPr lang="fr-CA" sz="1000" dirty="0"/>
            </a:p>
          </p:txBody>
        </p:sp>
        <p:sp>
          <p:nvSpPr>
            <p:cNvPr id="65" name="Rectangle 64">
              <a:extLst>
                <a:ext uri="{FF2B5EF4-FFF2-40B4-BE49-F238E27FC236}">
                  <a16:creationId xmlns:a16="http://schemas.microsoft.com/office/drawing/2014/main" id="{1DDE8921-E504-504F-9A68-D64AB792633E}"/>
                </a:ext>
              </a:extLst>
            </p:cNvPr>
            <p:cNvSpPr/>
            <p:nvPr/>
          </p:nvSpPr>
          <p:spPr>
            <a:xfrm>
              <a:off x="7057077" y="3994279"/>
              <a:ext cx="682805" cy="163603"/>
            </a:xfrm>
            <a:prstGeom prst="rect">
              <a:avLst/>
            </a:prstGeom>
          </p:spPr>
          <p:txBody>
            <a:bodyPr wrap="none" anchor="ctr" anchorCtr="0">
              <a:noAutofit/>
            </a:bodyPr>
            <a:lstStyle/>
            <a:p>
              <a:pPr fontAlgn="base">
                <a:spcBef>
                  <a:spcPct val="0"/>
                </a:spcBef>
                <a:spcAft>
                  <a:spcPct val="0"/>
                </a:spcAft>
              </a:pPr>
              <a:r>
                <a:rPr lang="fr-CA" sz="1000" b="1" dirty="0" err="1">
                  <a:solidFill>
                    <a:schemeClr val="accent1"/>
                  </a:solidFill>
                </a:rPr>
                <a:t>Pravastatin</a:t>
              </a:r>
              <a:endParaRPr lang="fr-CA" sz="1000" dirty="0">
                <a:solidFill>
                  <a:schemeClr val="accent1"/>
                </a:solidFill>
              </a:endParaRPr>
            </a:p>
          </p:txBody>
        </p:sp>
        <p:grpSp>
          <p:nvGrpSpPr>
            <p:cNvPr id="90" name="Group 89">
              <a:extLst>
                <a:ext uri="{FF2B5EF4-FFF2-40B4-BE49-F238E27FC236}">
                  <a16:creationId xmlns:a16="http://schemas.microsoft.com/office/drawing/2014/main" id="{EC3C9E1B-5D77-DA47-AFD5-B218122E0E35}"/>
                </a:ext>
              </a:extLst>
            </p:cNvPr>
            <p:cNvGrpSpPr/>
            <p:nvPr/>
          </p:nvGrpSpPr>
          <p:grpSpPr>
            <a:xfrm>
              <a:off x="1332795" y="1563885"/>
              <a:ext cx="178478" cy="1441434"/>
              <a:chOff x="1369739" y="1618263"/>
              <a:chExt cx="178478" cy="1441434"/>
            </a:xfrm>
          </p:grpSpPr>
          <p:sp>
            <p:nvSpPr>
              <p:cNvPr id="69" name="TextBox 68">
                <a:extLst>
                  <a:ext uri="{FF2B5EF4-FFF2-40B4-BE49-F238E27FC236}">
                    <a16:creationId xmlns:a16="http://schemas.microsoft.com/office/drawing/2014/main" id="{A8963C67-7EC8-D341-A7A9-EB5504E940AC}"/>
                  </a:ext>
                </a:extLst>
              </p:cNvPr>
              <p:cNvSpPr txBox="1"/>
              <p:nvPr/>
            </p:nvSpPr>
            <p:spPr>
              <a:xfrm>
                <a:off x="1369739" y="2907313"/>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0</a:t>
                </a:r>
                <a:endParaRPr sz="800" dirty="0">
                  <a:solidFill>
                    <a:schemeClr val="tx2"/>
                  </a:solidFill>
                </a:endParaRPr>
              </a:p>
            </p:txBody>
          </p:sp>
          <p:sp>
            <p:nvSpPr>
              <p:cNvPr id="75" name="TextBox 74">
                <a:extLst>
                  <a:ext uri="{FF2B5EF4-FFF2-40B4-BE49-F238E27FC236}">
                    <a16:creationId xmlns:a16="http://schemas.microsoft.com/office/drawing/2014/main" id="{F156BB19-111D-0441-BE1B-6DD62F96B0F2}"/>
                  </a:ext>
                </a:extLst>
              </p:cNvPr>
              <p:cNvSpPr txBox="1"/>
              <p:nvPr/>
            </p:nvSpPr>
            <p:spPr>
              <a:xfrm>
                <a:off x="1369739" y="2742213"/>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5</a:t>
                </a:r>
                <a:endParaRPr sz="800" dirty="0">
                  <a:solidFill>
                    <a:schemeClr val="tx2"/>
                  </a:solidFill>
                </a:endParaRPr>
              </a:p>
            </p:txBody>
          </p:sp>
          <p:sp>
            <p:nvSpPr>
              <p:cNvPr id="76" name="TextBox 75">
                <a:extLst>
                  <a:ext uri="{FF2B5EF4-FFF2-40B4-BE49-F238E27FC236}">
                    <a16:creationId xmlns:a16="http://schemas.microsoft.com/office/drawing/2014/main" id="{6DA13FAB-5DA4-F14B-AAA4-62624B332918}"/>
                  </a:ext>
                </a:extLst>
              </p:cNvPr>
              <p:cNvSpPr txBox="1"/>
              <p:nvPr/>
            </p:nvSpPr>
            <p:spPr>
              <a:xfrm>
                <a:off x="1369739" y="2589813"/>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10</a:t>
                </a:r>
                <a:endParaRPr sz="800" dirty="0">
                  <a:solidFill>
                    <a:schemeClr val="tx2"/>
                  </a:solidFill>
                </a:endParaRPr>
              </a:p>
            </p:txBody>
          </p:sp>
          <p:sp>
            <p:nvSpPr>
              <p:cNvPr id="77" name="TextBox 76">
                <a:extLst>
                  <a:ext uri="{FF2B5EF4-FFF2-40B4-BE49-F238E27FC236}">
                    <a16:creationId xmlns:a16="http://schemas.microsoft.com/office/drawing/2014/main" id="{77707303-2971-B645-BBB4-9928D177EEE9}"/>
                  </a:ext>
                </a:extLst>
              </p:cNvPr>
              <p:cNvSpPr txBox="1"/>
              <p:nvPr/>
            </p:nvSpPr>
            <p:spPr>
              <a:xfrm>
                <a:off x="1369739" y="2424713"/>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15</a:t>
                </a:r>
                <a:endParaRPr sz="800" dirty="0">
                  <a:solidFill>
                    <a:schemeClr val="tx2"/>
                  </a:solidFill>
                </a:endParaRPr>
              </a:p>
            </p:txBody>
          </p:sp>
          <p:sp>
            <p:nvSpPr>
              <p:cNvPr id="78" name="TextBox 77">
                <a:extLst>
                  <a:ext uri="{FF2B5EF4-FFF2-40B4-BE49-F238E27FC236}">
                    <a16:creationId xmlns:a16="http://schemas.microsoft.com/office/drawing/2014/main" id="{38E54BC3-FC85-774A-9EFC-9EA1D3551819}"/>
                  </a:ext>
                </a:extLst>
              </p:cNvPr>
              <p:cNvSpPr txBox="1"/>
              <p:nvPr/>
            </p:nvSpPr>
            <p:spPr>
              <a:xfrm>
                <a:off x="1369739" y="2265963"/>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20</a:t>
                </a:r>
                <a:endParaRPr sz="800" dirty="0">
                  <a:solidFill>
                    <a:schemeClr val="tx2"/>
                  </a:solidFill>
                </a:endParaRPr>
              </a:p>
            </p:txBody>
          </p:sp>
          <p:sp>
            <p:nvSpPr>
              <p:cNvPr id="79" name="TextBox 78">
                <a:extLst>
                  <a:ext uri="{FF2B5EF4-FFF2-40B4-BE49-F238E27FC236}">
                    <a16:creationId xmlns:a16="http://schemas.microsoft.com/office/drawing/2014/main" id="{529C0606-0678-F546-886C-8FDC3C5805A0}"/>
                  </a:ext>
                </a:extLst>
              </p:cNvPr>
              <p:cNvSpPr txBox="1"/>
              <p:nvPr/>
            </p:nvSpPr>
            <p:spPr>
              <a:xfrm>
                <a:off x="1369739" y="2107213"/>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25</a:t>
                </a:r>
                <a:endParaRPr sz="800" dirty="0">
                  <a:solidFill>
                    <a:schemeClr val="tx2"/>
                  </a:solidFill>
                </a:endParaRPr>
              </a:p>
            </p:txBody>
          </p:sp>
          <p:sp>
            <p:nvSpPr>
              <p:cNvPr id="80" name="TextBox 79">
                <a:extLst>
                  <a:ext uri="{FF2B5EF4-FFF2-40B4-BE49-F238E27FC236}">
                    <a16:creationId xmlns:a16="http://schemas.microsoft.com/office/drawing/2014/main" id="{04ACB72D-3FB3-CA46-A885-CF89AE7934C8}"/>
                  </a:ext>
                </a:extLst>
              </p:cNvPr>
              <p:cNvSpPr txBox="1"/>
              <p:nvPr/>
            </p:nvSpPr>
            <p:spPr>
              <a:xfrm>
                <a:off x="1369739" y="1945288"/>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30</a:t>
                </a:r>
                <a:endParaRPr sz="800" dirty="0">
                  <a:solidFill>
                    <a:schemeClr val="tx2"/>
                  </a:solidFill>
                </a:endParaRPr>
              </a:p>
            </p:txBody>
          </p:sp>
          <p:sp>
            <p:nvSpPr>
              <p:cNvPr id="81" name="TextBox 80">
                <a:extLst>
                  <a:ext uri="{FF2B5EF4-FFF2-40B4-BE49-F238E27FC236}">
                    <a16:creationId xmlns:a16="http://schemas.microsoft.com/office/drawing/2014/main" id="{E3ECF5D3-097C-4A4B-A4DA-8091D774ADD7}"/>
                  </a:ext>
                </a:extLst>
              </p:cNvPr>
              <p:cNvSpPr txBox="1"/>
              <p:nvPr/>
            </p:nvSpPr>
            <p:spPr>
              <a:xfrm>
                <a:off x="1369739" y="1780188"/>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35</a:t>
                </a:r>
                <a:endParaRPr sz="800" dirty="0">
                  <a:solidFill>
                    <a:schemeClr val="tx2"/>
                  </a:solidFill>
                </a:endParaRPr>
              </a:p>
            </p:txBody>
          </p:sp>
          <p:sp>
            <p:nvSpPr>
              <p:cNvPr id="82" name="TextBox 81">
                <a:extLst>
                  <a:ext uri="{FF2B5EF4-FFF2-40B4-BE49-F238E27FC236}">
                    <a16:creationId xmlns:a16="http://schemas.microsoft.com/office/drawing/2014/main" id="{08034558-6A2F-6C44-9A78-D70EAE0022E9}"/>
                  </a:ext>
                </a:extLst>
              </p:cNvPr>
              <p:cNvSpPr txBox="1"/>
              <p:nvPr/>
            </p:nvSpPr>
            <p:spPr>
              <a:xfrm>
                <a:off x="1369739" y="1618263"/>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40</a:t>
                </a:r>
                <a:endParaRPr sz="800" dirty="0">
                  <a:solidFill>
                    <a:schemeClr val="tx2"/>
                  </a:solidFill>
                </a:endParaRPr>
              </a:p>
            </p:txBody>
          </p:sp>
        </p:grpSp>
        <p:grpSp>
          <p:nvGrpSpPr>
            <p:cNvPr id="83" name="Group 82">
              <a:extLst>
                <a:ext uri="{FF2B5EF4-FFF2-40B4-BE49-F238E27FC236}">
                  <a16:creationId xmlns:a16="http://schemas.microsoft.com/office/drawing/2014/main" id="{70DC820F-7861-9B4C-AAA1-DD9ADA1F5453}"/>
                </a:ext>
              </a:extLst>
            </p:cNvPr>
            <p:cNvGrpSpPr/>
            <p:nvPr/>
          </p:nvGrpSpPr>
          <p:grpSpPr>
            <a:xfrm>
              <a:off x="1487579" y="3050488"/>
              <a:ext cx="2916838" cy="106794"/>
              <a:chOff x="5184474" y="4506490"/>
              <a:chExt cx="2916838" cy="106794"/>
            </a:xfrm>
          </p:grpSpPr>
          <p:sp>
            <p:nvSpPr>
              <p:cNvPr id="84" name="TextBox 83">
                <a:extLst>
                  <a:ext uri="{FF2B5EF4-FFF2-40B4-BE49-F238E27FC236}">
                    <a16:creationId xmlns:a16="http://schemas.microsoft.com/office/drawing/2014/main" id="{ECCB075F-2E43-FE4B-9693-67A4DB5998B3}"/>
                  </a:ext>
                </a:extLst>
              </p:cNvPr>
              <p:cNvSpPr txBox="1"/>
              <p:nvPr/>
            </p:nvSpPr>
            <p:spPr>
              <a:xfrm>
                <a:off x="5184474"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0</a:t>
                </a:r>
                <a:endParaRPr sz="800" dirty="0">
                  <a:solidFill>
                    <a:schemeClr val="tx2"/>
                  </a:solidFill>
                </a:endParaRPr>
              </a:p>
            </p:txBody>
          </p:sp>
          <p:sp>
            <p:nvSpPr>
              <p:cNvPr id="85" name="TextBox 84">
                <a:extLst>
                  <a:ext uri="{FF2B5EF4-FFF2-40B4-BE49-F238E27FC236}">
                    <a16:creationId xmlns:a16="http://schemas.microsoft.com/office/drawing/2014/main" id="{05DBE64E-0AE9-5B43-B7FF-D32341AF4C9B}"/>
                  </a:ext>
                </a:extLst>
              </p:cNvPr>
              <p:cNvSpPr txBox="1"/>
              <p:nvPr/>
            </p:nvSpPr>
            <p:spPr>
              <a:xfrm>
                <a:off x="5745693"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4</a:t>
                </a:r>
                <a:endParaRPr sz="800" dirty="0">
                  <a:solidFill>
                    <a:schemeClr val="tx2"/>
                  </a:solidFill>
                </a:endParaRPr>
              </a:p>
            </p:txBody>
          </p:sp>
          <p:sp>
            <p:nvSpPr>
              <p:cNvPr id="86" name="TextBox 85">
                <a:extLst>
                  <a:ext uri="{FF2B5EF4-FFF2-40B4-BE49-F238E27FC236}">
                    <a16:creationId xmlns:a16="http://schemas.microsoft.com/office/drawing/2014/main" id="{464B88A9-6121-174F-B53B-6D807B70069F}"/>
                  </a:ext>
                </a:extLst>
              </p:cNvPr>
              <p:cNvSpPr txBox="1"/>
              <p:nvPr/>
            </p:nvSpPr>
            <p:spPr>
              <a:xfrm>
                <a:off x="6292398"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8</a:t>
                </a:r>
                <a:endParaRPr sz="800" dirty="0">
                  <a:solidFill>
                    <a:schemeClr val="tx2"/>
                  </a:solidFill>
                </a:endParaRPr>
              </a:p>
            </p:txBody>
          </p:sp>
          <p:sp>
            <p:nvSpPr>
              <p:cNvPr id="87" name="TextBox 86">
                <a:extLst>
                  <a:ext uri="{FF2B5EF4-FFF2-40B4-BE49-F238E27FC236}">
                    <a16:creationId xmlns:a16="http://schemas.microsoft.com/office/drawing/2014/main" id="{0B65A13A-AB2F-414B-94EC-B20C1807CA5A}"/>
                  </a:ext>
                </a:extLst>
              </p:cNvPr>
              <p:cNvSpPr txBox="1"/>
              <p:nvPr/>
            </p:nvSpPr>
            <p:spPr>
              <a:xfrm>
                <a:off x="6848779"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12</a:t>
                </a:r>
                <a:endParaRPr sz="800" dirty="0">
                  <a:solidFill>
                    <a:schemeClr val="tx2"/>
                  </a:solidFill>
                </a:endParaRPr>
              </a:p>
            </p:txBody>
          </p:sp>
          <p:sp>
            <p:nvSpPr>
              <p:cNvPr id="88" name="TextBox 87">
                <a:extLst>
                  <a:ext uri="{FF2B5EF4-FFF2-40B4-BE49-F238E27FC236}">
                    <a16:creationId xmlns:a16="http://schemas.microsoft.com/office/drawing/2014/main" id="{E097AC37-46B0-924D-8C31-677FB502DA10}"/>
                  </a:ext>
                </a:extLst>
              </p:cNvPr>
              <p:cNvSpPr txBox="1"/>
              <p:nvPr/>
            </p:nvSpPr>
            <p:spPr>
              <a:xfrm>
                <a:off x="7385807"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16</a:t>
                </a:r>
                <a:endParaRPr sz="800" dirty="0">
                  <a:solidFill>
                    <a:schemeClr val="tx2"/>
                  </a:solidFill>
                </a:endParaRPr>
              </a:p>
            </p:txBody>
          </p:sp>
          <p:sp>
            <p:nvSpPr>
              <p:cNvPr id="89" name="TextBox 88">
                <a:extLst>
                  <a:ext uri="{FF2B5EF4-FFF2-40B4-BE49-F238E27FC236}">
                    <a16:creationId xmlns:a16="http://schemas.microsoft.com/office/drawing/2014/main" id="{0007A584-4649-D242-B511-1DBDB9C91FDB}"/>
                  </a:ext>
                </a:extLst>
              </p:cNvPr>
              <p:cNvSpPr txBox="1"/>
              <p:nvPr/>
            </p:nvSpPr>
            <p:spPr>
              <a:xfrm>
                <a:off x="7922835"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20</a:t>
                </a:r>
                <a:endParaRPr sz="800" dirty="0">
                  <a:solidFill>
                    <a:schemeClr val="tx2"/>
                  </a:solidFill>
                </a:endParaRPr>
              </a:p>
            </p:txBody>
          </p:sp>
        </p:grpSp>
        <p:grpSp>
          <p:nvGrpSpPr>
            <p:cNvPr id="91" name="Group 90">
              <a:extLst>
                <a:ext uri="{FF2B5EF4-FFF2-40B4-BE49-F238E27FC236}">
                  <a16:creationId xmlns:a16="http://schemas.microsoft.com/office/drawing/2014/main" id="{70297DFE-0861-164E-B770-FE386FAE945B}"/>
                </a:ext>
              </a:extLst>
            </p:cNvPr>
            <p:cNvGrpSpPr/>
            <p:nvPr/>
          </p:nvGrpSpPr>
          <p:grpSpPr>
            <a:xfrm>
              <a:off x="5008983" y="3048179"/>
              <a:ext cx="2916838" cy="106794"/>
              <a:chOff x="5184474" y="4506490"/>
              <a:chExt cx="2916838" cy="106794"/>
            </a:xfrm>
          </p:grpSpPr>
          <p:sp>
            <p:nvSpPr>
              <p:cNvPr id="92" name="TextBox 91">
                <a:extLst>
                  <a:ext uri="{FF2B5EF4-FFF2-40B4-BE49-F238E27FC236}">
                    <a16:creationId xmlns:a16="http://schemas.microsoft.com/office/drawing/2014/main" id="{E43F696D-42EE-3441-9CB0-8EDEEB71126D}"/>
                  </a:ext>
                </a:extLst>
              </p:cNvPr>
              <p:cNvSpPr txBox="1"/>
              <p:nvPr/>
            </p:nvSpPr>
            <p:spPr>
              <a:xfrm>
                <a:off x="5184474"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0</a:t>
                </a:r>
                <a:endParaRPr sz="800" dirty="0">
                  <a:solidFill>
                    <a:schemeClr val="tx2"/>
                  </a:solidFill>
                </a:endParaRPr>
              </a:p>
            </p:txBody>
          </p:sp>
          <p:sp>
            <p:nvSpPr>
              <p:cNvPr id="93" name="TextBox 92">
                <a:extLst>
                  <a:ext uri="{FF2B5EF4-FFF2-40B4-BE49-F238E27FC236}">
                    <a16:creationId xmlns:a16="http://schemas.microsoft.com/office/drawing/2014/main" id="{A38DD2F0-E15B-D645-875D-6802C6688B78}"/>
                  </a:ext>
                </a:extLst>
              </p:cNvPr>
              <p:cNvSpPr txBox="1"/>
              <p:nvPr/>
            </p:nvSpPr>
            <p:spPr>
              <a:xfrm>
                <a:off x="5745693"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4</a:t>
                </a:r>
                <a:endParaRPr sz="800" dirty="0">
                  <a:solidFill>
                    <a:schemeClr val="tx2"/>
                  </a:solidFill>
                </a:endParaRPr>
              </a:p>
            </p:txBody>
          </p:sp>
          <p:sp>
            <p:nvSpPr>
              <p:cNvPr id="94" name="TextBox 93">
                <a:extLst>
                  <a:ext uri="{FF2B5EF4-FFF2-40B4-BE49-F238E27FC236}">
                    <a16:creationId xmlns:a16="http://schemas.microsoft.com/office/drawing/2014/main" id="{88802B88-8340-5D4E-9CBB-BEA06DA0A217}"/>
                  </a:ext>
                </a:extLst>
              </p:cNvPr>
              <p:cNvSpPr txBox="1"/>
              <p:nvPr/>
            </p:nvSpPr>
            <p:spPr>
              <a:xfrm>
                <a:off x="6292398"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8</a:t>
                </a:r>
                <a:endParaRPr sz="800" dirty="0">
                  <a:solidFill>
                    <a:schemeClr val="tx2"/>
                  </a:solidFill>
                </a:endParaRPr>
              </a:p>
            </p:txBody>
          </p:sp>
          <p:sp>
            <p:nvSpPr>
              <p:cNvPr id="95" name="TextBox 94">
                <a:extLst>
                  <a:ext uri="{FF2B5EF4-FFF2-40B4-BE49-F238E27FC236}">
                    <a16:creationId xmlns:a16="http://schemas.microsoft.com/office/drawing/2014/main" id="{D69F9D6B-5802-7749-A7F8-F3CD44B2B632}"/>
                  </a:ext>
                </a:extLst>
              </p:cNvPr>
              <p:cNvSpPr txBox="1"/>
              <p:nvPr/>
            </p:nvSpPr>
            <p:spPr>
              <a:xfrm>
                <a:off x="6848779"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12</a:t>
                </a:r>
                <a:endParaRPr sz="800" dirty="0">
                  <a:solidFill>
                    <a:schemeClr val="tx2"/>
                  </a:solidFill>
                </a:endParaRPr>
              </a:p>
            </p:txBody>
          </p:sp>
          <p:sp>
            <p:nvSpPr>
              <p:cNvPr id="96" name="TextBox 95">
                <a:extLst>
                  <a:ext uri="{FF2B5EF4-FFF2-40B4-BE49-F238E27FC236}">
                    <a16:creationId xmlns:a16="http://schemas.microsoft.com/office/drawing/2014/main" id="{FEB1BFDF-A2E4-7641-8F98-CD9777652BA5}"/>
                  </a:ext>
                </a:extLst>
              </p:cNvPr>
              <p:cNvSpPr txBox="1"/>
              <p:nvPr/>
            </p:nvSpPr>
            <p:spPr>
              <a:xfrm>
                <a:off x="7385807"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16</a:t>
                </a:r>
                <a:endParaRPr sz="800" dirty="0">
                  <a:solidFill>
                    <a:schemeClr val="tx2"/>
                  </a:solidFill>
                </a:endParaRPr>
              </a:p>
            </p:txBody>
          </p:sp>
          <p:sp>
            <p:nvSpPr>
              <p:cNvPr id="97" name="TextBox 96">
                <a:extLst>
                  <a:ext uri="{FF2B5EF4-FFF2-40B4-BE49-F238E27FC236}">
                    <a16:creationId xmlns:a16="http://schemas.microsoft.com/office/drawing/2014/main" id="{29040AC6-249D-0B4F-8EEB-F09EF1C0E67A}"/>
                  </a:ext>
                </a:extLst>
              </p:cNvPr>
              <p:cNvSpPr txBox="1"/>
              <p:nvPr/>
            </p:nvSpPr>
            <p:spPr>
              <a:xfrm>
                <a:off x="7922835" y="4506490"/>
                <a:ext cx="178477" cy="106794"/>
              </a:xfrm>
              <a:prstGeom prst="rect">
                <a:avLst/>
              </a:prstGeom>
              <a:noFill/>
            </p:spPr>
            <p:txBody>
              <a:bodyPr wrap="square" lIns="0" tIns="0" rIns="0" bIns="0" rtlCol="0" anchor="ctr" anchorCtr="0">
                <a:noAutofit/>
              </a:bodyPr>
              <a:lstStyle/>
              <a:p>
                <a:pPr algn="ctr"/>
                <a:r>
                  <a:rPr lang="fr-CA" sz="800" dirty="0">
                    <a:solidFill>
                      <a:schemeClr val="tx2"/>
                    </a:solidFill>
                  </a:rPr>
                  <a:t>20</a:t>
                </a:r>
                <a:endParaRPr sz="800" dirty="0">
                  <a:solidFill>
                    <a:schemeClr val="tx2"/>
                  </a:solidFill>
                </a:endParaRPr>
              </a:p>
            </p:txBody>
          </p:sp>
        </p:grpSp>
        <p:grpSp>
          <p:nvGrpSpPr>
            <p:cNvPr id="98" name="Group 97">
              <a:extLst>
                <a:ext uri="{FF2B5EF4-FFF2-40B4-BE49-F238E27FC236}">
                  <a16:creationId xmlns:a16="http://schemas.microsoft.com/office/drawing/2014/main" id="{E697EEFD-A7A4-3345-B1FF-C36B59250F53}"/>
                </a:ext>
              </a:extLst>
            </p:cNvPr>
            <p:cNvGrpSpPr/>
            <p:nvPr/>
          </p:nvGrpSpPr>
          <p:grpSpPr>
            <a:xfrm>
              <a:off x="4824140" y="1563885"/>
              <a:ext cx="178478" cy="1441434"/>
              <a:chOff x="1369739" y="1618263"/>
              <a:chExt cx="178478" cy="1441434"/>
            </a:xfrm>
          </p:grpSpPr>
          <p:sp>
            <p:nvSpPr>
              <p:cNvPr id="99" name="TextBox 98">
                <a:extLst>
                  <a:ext uri="{FF2B5EF4-FFF2-40B4-BE49-F238E27FC236}">
                    <a16:creationId xmlns:a16="http://schemas.microsoft.com/office/drawing/2014/main" id="{2E8C0EEE-E11C-CA4E-8675-BF77B472CCB0}"/>
                  </a:ext>
                </a:extLst>
              </p:cNvPr>
              <p:cNvSpPr txBox="1"/>
              <p:nvPr/>
            </p:nvSpPr>
            <p:spPr>
              <a:xfrm>
                <a:off x="1369739" y="2907313"/>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0</a:t>
                </a:r>
                <a:endParaRPr sz="800" dirty="0">
                  <a:solidFill>
                    <a:schemeClr val="tx2"/>
                  </a:solidFill>
                </a:endParaRPr>
              </a:p>
            </p:txBody>
          </p:sp>
          <p:sp>
            <p:nvSpPr>
              <p:cNvPr id="100" name="TextBox 99">
                <a:extLst>
                  <a:ext uri="{FF2B5EF4-FFF2-40B4-BE49-F238E27FC236}">
                    <a16:creationId xmlns:a16="http://schemas.microsoft.com/office/drawing/2014/main" id="{823F9300-669B-FD41-AA55-3B6D82E0084D}"/>
                  </a:ext>
                </a:extLst>
              </p:cNvPr>
              <p:cNvSpPr txBox="1"/>
              <p:nvPr/>
            </p:nvSpPr>
            <p:spPr>
              <a:xfrm>
                <a:off x="1369739" y="2742213"/>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2</a:t>
                </a:r>
                <a:endParaRPr sz="800" dirty="0">
                  <a:solidFill>
                    <a:schemeClr val="tx2"/>
                  </a:solidFill>
                </a:endParaRPr>
              </a:p>
            </p:txBody>
          </p:sp>
          <p:sp>
            <p:nvSpPr>
              <p:cNvPr id="101" name="TextBox 100">
                <a:extLst>
                  <a:ext uri="{FF2B5EF4-FFF2-40B4-BE49-F238E27FC236}">
                    <a16:creationId xmlns:a16="http://schemas.microsoft.com/office/drawing/2014/main" id="{8C175C1C-4C9E-E84A-AF77-8EA37D448A84}"/>
                  </a:ext>
                </a:extLst>
              </p:cNvPr>
              <p:cNvSpPr txBox="1"/>
              <p:nvPr/>
            </p:nvSpPr>
            <p:spPr>
              <a:xfrm>
                <a:off x="1369739" y="2589813"/>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4</a:t>
                </a:r>
                <a:endParaRPr sz="800" dirty="0">
                  <a:solidFill>
                    <a:schemeClr val="tx2"/>
                  </a:solidFill>
                </a:endParaRPr>
              </a:p>
            </p:txBody>
          </p:sp>
          <p:sp>
            <p:nvSpPr>
              <p:cNvPr id="102" name="TextBox 101">
                <a:extLst>
                  <a:ext uri="{FF2B5EF4-FFF2-40B4-BE49-F238E27FC236}">
                    <a16:creationId xmlns:a16="http://schemas.microsoft.com/office/drawing/2014/main" id="{7A8E07F2-B107-B941-B11E-F09EF08862F0}"/>
                  </a:ext>
                </a:extLst>
              </p:cNvPr>
              <p:cNvSpPr txBox="1"/>
              <p:nvPr/>
            </p:nvSpPr>
            <p:spPr>
              <a:xfrm>
                <a:off x="1369739" y="2424713"/>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6</a:t>
                </a:r>
                <a:endParaRPr sz="800" dirty="0">
                  <a:solidFill>
                    <a:schemeClr val="tx2"/>
                  </a:solidFill>
                </a:endParaRPr>
              </a:p>
            </p:txBody>
          </p:sp>
          <p:sp>
            <p:nvSpPr>
              <p:cNvPr id="103" name="TextBox 102">
                <a:extLst>
                  <a:ext uri="{FF2B5EF4-FFF2-40B4-BE49-F238E27FC236}">
                    <a16:creationId xmlns:a16="http://schemas.microsoft.com/office/drawing/2014/main" id="{D35F7AB5-9B56-414E-A041-99024416531F}"/>
                  </a:ext>
                </a:extLst>
              </p:cNvPr>
              <p:cNvSpPr txBox="1"/>
              <p:nvPr/>
            </p:nvSpPr>
            <p:spPr>
              <a:xfrm>
                <a:off x="1369739" y="2265963"/>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8</a:t>
                </a:r>
                <a:endParaRPr sz="800" dirty="0">
                  <a:solidFill>
                    <a:schemeClr val="tx2"/>
                  </a:solidFill>
                </a:endParaRPr>
              </a:p>
            </p:txBody>
          </p:sp>
          <p:sp>
            <p:nvSpPr>
              <p:cNvPr id="104" name="TextBox 103">
                <a:extLst>
                  <a:ext uri="{FF2B5EF4-FFF2-40B4-BE49-F238E27FC236}">
                    <a16:creationId xmlns:a16="http://schemas.microsoft.com/office/drawing/2014/main" id="{19D795F7-D888-584A-8BBD-8A02A045181E}"/>
                  </a:ext>
                </a:extLst>
              </p:cNvPr>
              <p:cNvSpPr txBox="1"/>
              <p:nvPr/>
            </p:nvSpPr>
            <p:spPr>
              <a:xfrm>
                <a:off x="1369739" y="2107213"/>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10</a:t>
                </a:r>
                <a:endParaRPr sz="800" dirty="0">
                  <a:solidFill>
                    <a:schemeClr val="tx2"/>
                  </a:solidFill>
                </a:endParaRPr>
              </a:p>
            </p:txBody>
          </p:sp>
          <p:sp>
            <p:nvSpPr>
              <p:cNvPr id="105" name="TextBox 104">
                <a:extLst>
                  <a:ext uri="{FF2B5EF4-FFF2-40B4-BE49-F238E27FC236}">
                    <a16:creationId xmlns:a16="http://schemas.microsoft.com/office/drawing/2014/main" id="{EC426E54-7DC3-A546-9DE2-9858A0E0C7FA}"/>
                  </a:ext>
                </a:extLst>
              </p:cNvPr>
              <p:cNvSpPr txBox="1"/>
              <p:nvPr/>
            </p:nvSpPr>
            <p:spPr>
              <a:xfrm>
                <a:off x="1369739" y="1945288"/>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12</a:t>
                </a:r>
                <a:endParaRPr sz="800" dirty="0">
                  <a:solidFill>
                    <a:schemeClr val="tx2"/>
                  </a:solidFill>
                </a:endParaRPr>
              </a:p>
            </p:txBody>
          </p:sp>
          <p:sp>
            <p:nvSpPr>
              <p:cNvPr id="106" name="TextBox 105">
                <a:extLst>
                  <a:ext uri="{FF2B5EF4-FFF2-40B4-BE49-F238E27FC236}">
                    <a16:creationId xmlns:a16="http://schemas.microsoft.com/office/drawing/2014/main" id="{95C94E82-30EA-ED49-9465-E4EA861E8B1F}"/>
                  </a:ext>
                </a:extLst>
              </p:cNvPr>
              <p:cNvSpPr txBox="1"/>
              <p:nvPr/>
            </p:nvSpPr>
            <p:spPr>
              <a:xfrm>
                <a:off x="1369739" y="1780188"/>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14</a:t>
                </a:r>
                <a:endParaRPr sz="800" dirty="0">
                  <a:solidFill>
                    <a:schemeClr val="tx2"/>
                  </a:solidFill>
                </a:endParaRPr>
              </a:p>
            </p:txBody>
          </p:sp>
          <p:sp>
            <p:nvSpPr>
              <p:cNvPr id="107" name="TextBox 106">
                <a:extLst>
                  <a:ext uri="{FF2B5EF4-FFF2-40B4-BE49-F238E27FC236}">
                    <a16:creationId xmlns:a16="http://schemas.microsoft.com/office/drawing/2014/main" id="{1945C4E2-4F22-C44C-81C5-00FD7CB9D1E9}"/>
                  </a:ext>
                </a:extLst>
              </p:cNvPr>
              <p:cNvSpPr txBox="1"/>
              <p:nvPr/>
            </p:nvSpPr>
            <p:spPr>
              <a:xfrm>
                <a:off x="1369739" y="1618263"/>
                <a:ext cx="178478" cy="152384"/>
              </a:xfrm>
              <a:prstGeom prst="rect">
                <a:avLst/>
              </a:prstGeom>
              <a:noFill/>
            </p:spPr>
            <p:txBody>
              <a:bodyPr wrap="square" lIns="0" tIns="0" rIns="0" bIns="0" rtlCol="0" anchor="ctr" anchorCtr="0">
                <a:noAutofit/>
              </a:bodyPr>
              <a:lstStyle/>
              <a:p>
                <a:pPr algn="ctr"/>
                <a:r>
                  <a:rPr lang="fr-CA" sz="800" dirty="0">
                    <a:solidFill>
                      <a:schemeClr val="tx2"/>
                    </a:solidFill>
                  </a:rPr>
                  <a:t>16</a:t>
                </a:r>
                <a:endParaRPr sz="800" dirty="0">
                  <a:solidFill>
                    <a:schemeClr val="tx2"/>
                  </a:solidFill>
                </a:endParaRPr>
              </a:p>
            </p:txBody>
          </p:sp>
        </p:grpSp>
      </p:grpSp>
      <p:sp>
        <p:nvSpPr>
          <p:cNvPr id="108" name="TextBox 10">
            <a:extLst>
              <a:ext uri="{FF2B5EF4-FFF2-40B4-BE49-F238E27FC236}">
                <a16:creationId xmlns:a16="http://schemas.microsoft.com/office/drawing/2014/main" id="{03F02AC9-BF28-453F-8074-B436EE323425}"/>
              </a:ext>
            </a:extLst>
          </p:cNvPr>
          <p:cNvSpPr txBox="1"/>
          <p:nvPr/>
        </p:nvSpPr>
        <p:spPr>
          <a:xfrm>
            <a:off x="1604275" y="1645787"/>
            <a:ext cx="1166281" cy="276999"/>
          </a:xfrm>
          <a:prstGeom prst="rect">
            <a:avLst/>
          </a:prstGeom>
          <a:noFill/>
        </p:spPr>
        <p:txBody>
          <a:bodyPr wrap="none" rtlCol="0">
            <a:spAutoFit/>
          </a:bodyPr>
          <a:lstStyle/>
          <a:p>
            <a:pPr defTabSz="685800">
              <a:defRPr/>
            </a:pPr>
            <a:r>
              <a:rPr lang="en-CA" sz="1200" dirty="0" err="1">
                <a:latin typeface="Arial" panose="020B0604020202020204" pitchFamily="34" charset="0"/>
              </a:rPr>
              <a:t>Toutes</a:t>
            </a:r>
            <a:r>
              <a:rPr lang="en-CA" sz="1200" dirty="0">
                <a:latin typeface="Arial" panose="020B0604020202020204" pitchFamily="34" charset="0"/>
              </a:rPr>
              <a:t> causes</a:t>
            </a:r>
          </a:p>
        </p:txBody>
      </p:sp>
      <p:sp>
        <p:nvSpPr>
          <p:cNvPr id="109" name="TextBox 11">
            <a:extLst>
              <a:ext uri="{FF2B5EF4-FFF2-40B4-BE49-F238E27FC236}">
                <a16:creationId xmlns:a16="http://schemas.microsoft.com/office/drawing/2014/main" id="{1DCAE4BE-361C-4BC3-A1A1-FF71121EE269}"/>
              </a:ext>
            </a:extLst>
          </p:cNvPr>
          <p:cNvSpPr txBox="1"/>
          <p:nvPr/>
        </p:nvSpPr>
        <p:spPr>
          <a:xfrm>
            <a:off x="5117237" y="1645787"/>
            <a:ext cx="1029449" cy="276999"/>
          </a:xfrm>
          <a:prstGeom prst="rect">
            <a:avLst/>
          </a:prstGeom>
          <a:noFill/>
        </p:spPr>
        <p:txBody>
          <a:bodyPr wrap="none" rtlCol="0">
            <a:spAutoFit/>
          </a:bodyPr>
          <a:lstStyle/>
          <a:p>
            <a:pPr defTabSz="685800">
              <a:defRPr/>
            </a:pPr>
            <a:r>
              <a:rPr lang="en-CA" sz="1200" dirty="0" err="1">
                <a:latin typeface="Arial" panose="020B0604020202020204" pitchFamily="34" charset="0"/>
              </a:rPr>
              <a:t>Mortalité</a:t>
            </a:r>
            <a:r>
              <a:rPr lang="en-CA" sz="1200" dirty="0">
                <a:latin typeface="Arial" panose="020B0604020202020204" pitchFamily="34" charset="0"/>
              </a:rPr>
              <a:t> CV</a:t>
            </a:r>
          </a:p>
        </p:txBody>
      </p:sp>
      <p:sp>
        <p:nvSpPr>
          <p:cNvPr id="110" name="TextBox 12">
            <a:extLst>
              <a:ext uri="{FF2B5EF4-FFF2-40B4-BE49-F238E27FC236}">
                <a16:creationId xmlns:a16="http://schemas.microsoft.com/office/drawing/2014/main" id="{EAB0266D-E4D9-4D18-9A31-3C597285CAC1}"/>
              </a:ext>
            </a:extLst>
          </p:cNvPr>
          <p:cNvSpPr txBox="1"/>
          <p:nvPr/>
        </p:nvSpPr>
        <p:spPr>
          <a:xfrm>
            <a:off x="1604275" y="3207293"/>
            <a:ext cx="2329484" cy="276999"/>
          </a:xfrm>
          <a:prstGeom prst="rect">
            <a:avLst/>
          </a:prstGeom>
          <a:noFill/>
        </p:spPr>
        <p:txBody>
          <a:bodyPr wrap="none" rtlCol="0">
            <a:spAutoFit/>
          </a:bodyPr>
          <a:lstStyle/>
          <a:p>
            <a:pPr defTabSz="685800">
              <a:defRPr/>
            </a:pPr>
            <a:r>
              <a:rPr lang="en-CA" sz="1200" dirty="0" err="1">
                <a:latin typeface="Arial" panose="020B0604020202020204" pitchFamily="34" charset="0"/>
              </a:rPr>
              <a:t>Mortalité</a:t>
            </a:r>
            <a:r>
              <a:rPr lang="en-CA" sz="1200" dirty="0">
                <a:latin typeface="Arial" panose="020B0604020202020204" pitchFamily="34" charset="0"/>
              </a:rPr>
              <a:t> </a:t>
            </a:r>
            <a:r>
              <a:rPr lang="en-CA" sz="1200" dirty="0" err="1">
                <a:latin typeface="Arial" panose="020B0604020202020204" pitchFamily="34" charset="0"/>
              </a:rPr>
              <a:t>d’origine</a:t>
            </a:r>
            <a:r>
              <a:rPr lang="en-CA" sz="1200" dirty="0">
                <a:latin typeface="Arial" panose="020B0604020202020204" pitchFamily="34" charset="0"/>
              </a:rPr>
              <a:t> </a:t>
            </a:r>
            <a:r>
              <a:rPr lang="en-CA" sz="1200" dirty="0" err="1">
                <a:latin typeface="Arial" panose="020B0604020202020204" pitchFamily="34" charset="0"/>
              </a:rPr>
              <a:t>coronarienne</a:t>
            </a:r>
            <a:endParaRPr lang="en-CA" sz="1200" dirty="0">
              <a:latin typeface="Arial" panose="020B0604020202020204" pitchFamily="34" charset="0"/>
            </a:endParaRPr>
          </a:p>
        </p:txBody>
      </p:sp>
      <p:sp>
        <p:nvSpPr>
          <p:cNvPr id="111" name="TextBox 13">
            <a:extLst>
              <a:ext uri="{FF2B5EF4-FFF2-40B4-BE49-F238E27FC236}">
                <a16:creationId xmlns:a16="http://schemas.microsoft.com/office/drawing/2014/main" id="{ADE6D4CF-33DD-4E1F-B052-DE720D2F737A}"/>
              </a:ext>
            </a:extLst>
          </p:cNvPr>
          <p:cNvSpPr txBox="1"/>
          <p:nvPr/>
        </p:nvSpPr>
        <p:spPr>
          <a:xfrm>
            <a:off x="5117237" y="3207293"/>
            <a:ext cx="1335622" cy="276999"/>
          </a:xfrm>
          <a:prstGeom prst="rect">
            <a:avLst/>
          </a:prstGeom>
          <a:noFill/>
        </p:spPr>
        <p:txBody>
          <a:bodyPr wrap="none" rtlCol="0">
            <a:spAutoFit/>
          </a:bodyPr>
          <a:lstStyle/>
          <a:p>
            <a:pPr defTabSz="685800">
              <a:defRPr/>
            </a:pPr>
            <a:r>
              <a:rPr lang="en-CA" sz="1200" dirty="0" err="1">
                <a:latin typeface="Arial" panose="020B0604020202020204" pitchFamily="34" charset="0"/>
              </a:rPr>
              <a:t>Mortalité</a:t>
            </a:r>
            <a:r>
              <a:rPr lang="en-CA" sz="1200" dirty="0">
                <a:latin typeface="Arial" panose="020B0604020202020204" pitchFamily="34" charset="0"/>
              </a:rPr>
              <a:t> non-CV</a:t>
            </a:r>
          </a:p>
        </p:txBody>
      </p:sp>
    </p:spTree>
    <p:extLst>
      <p:ext uri="{BB962C8B-B14F-4D97-AF65-F5344CB8AC3E}">
        <p14:creationId xmlns:p14="http://schemas.microsoft.com/office/powerpoint/2010/main" val="3056502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0381" y="216671"/>
            <a:ext cx="7970285" cy="574773"/>
          </a:xfrm>
        </p:spPr>
        <p:txBody>
          <a:bodyPr vert="horz" lIns="0" tIns="45720" rIns="0" bIns="45720" rtlCol="0" anchor="ctr">
            <a:noAutofit/>
          </a:bodyPr>
          <a:lstStyle/>
          <a:p>
            <a:r>
              <a:rPr lang="fr-CA" dirty="0">
                <a:solidFill>
                  <a:schemeClr val="bg1"/>
                </a:solidFill>
              </a:rPr>
              <a:t>Réduction plus agressive du C-LDL et impact sur les événements CV</a:t>
            </a:r>
          </a:p>
        </p:txBody>
      </p:sp>
      <p:sp>
        <p:nvSpPr>
          <p:cNvPr id="4" name="Text Placeholder 3"/>
          <p:cNvSpPr>
            <a:spLocks noGrp="1"/>
          </p:cNvSpPr>
          <p:nvPr>
            <p:ph type="body" sz="quarter" idx="13"/>
            <p:custDataLst>
              <p:tags r:id="rId2"/>
            </p:custDataLst>
          </p:nvPr>
        </p:nvSpPr>
        <p:spPr>
          <a:xfrm>
            <a:off x="392614" y="4700992"/>
            <a:ext cx="3210157" cy="261591"/>
          </a:xfrm>
        </p:spPr>
        <p:txBody>
          <a:bodyPr lIns="0" rIns="0" anchor="ctr" anchorCtr="0">
            <a:noAutofit/>
          </a:bodyPr>
          <a:lstStyle/>
          <a:p>
            <a:r>
              <a:rPr lang="en-CA" sz="900" b="0" dirty="0" err="1">
                <a:solidFill>
                  <a:schemeClr val="tx1"/>
                </a:solidFill>
                <a:latin typeface="+mn-lt"/>
              </a:rPr>
              <a:t>Boekholdt</a:t>
            </a:r>
            <a:r>
              <a:rPr lang="en-CA" sz="900" b="0" dirty="0">
                <a:solidFill>
                  <a:schemeClr val="tx1"/>
                </a:solidFill>
                <a:latin typeface="+mn-lt"/>
              </a:rPr>
              <a:t> SM, </a:t>
            </a:r>
            <a:r>
              <a:rPr lang="en-CA" sz="900" b="0" i="1" dirty="0">
                <a:solidFill>
                  <a:schemeClr val="tx1"/>
                </a:solidFill>
                <a:latin typeface="+mn-lt"/>
              </a:rPr>
              <a:t>et al</a:t>
            </a:r>
            <a:r>
              <a:rPr lang="en-CA" sz="900" b="0" dirty="0">
                <a:solidFill>
                  <a:schemeClr val="tx1"/>
                </a:solidFill>
                <a:latin typeface="+mn-lt"/>
              </a:rPr>
              <a:t>. </a:t>
            </a:r>
            <a:r>
              <a:rPr lang="en-CA" sz="900" b="0" i="1" dirty="0">
                <a:solidFill>
                  <a:schemeClr val="tx1"/>
                </a:solidFill>
                <a:latin typeface="+mn-lt"/>
              </a:rPr>
              <a:t>J Am </a:t>
            </a:r>
            <a:r>
              <a:rPr lang="en-CA" sz="900" b="0" i="1" dirty="0" err="1">
                <a:solidFill>
                  <a:schemeClr val="tx1"/>
                </a:solidFill>
                <a:latin typeface="+mn-lt"/>
              </a:rPr>
              <a:t>Coll</a:t>
            </a:r>
            <a:r>
              <a:rPr lang="en-CA" sz="900" b="0" i="1" dirty="0">
                <a:solidFill>
                  <a:schemeClr val="tx1"/>
                </a:solidFill>
                <a:latin typeface="+mn-lt"/>
              </a:rPr>
              <a:t> </a:t>
            </a:r>
            <a:r>
              <a:rPr lang="en-CA" sz="900" b="0" i="1" dirty="0" err="1">
                <a:solidFill>
                  <a:schemeClr val="tx1"/>
                </a:solidFill>
                <a:latin typeface="+mn-lt"/>
              </a:rPr>
              <a:t>Cardiol</a:t>
            </a:r>
            <a:r>
              <a:rPr lang="en-CA" sz="900" b="0" dirty="0">
                <a:solidFill>
                  <a:schemeClr val="tx1"/>
                </a:solidFill>
                <a:latin typeface="+mn-lt"/>
              </a:rPr>
              <a:t>. 2014;64:485-94.</a:t>
            </a:r>
          </a:p>
        </p:txBody>
      </p:sp>
      <p:sp>
        <p:nvSpPr>
          <p:cNvPr id="61" name="TextBox 60"/>
          <p:cNvSpPr txBox="1"/>
          <p:nvPr>
            <p:custDataLst>
              <p:tags r:id="rId3"/>
            </p:custDataLst>
          </p:nvPr>
        </p:nvSpPr>
        <p:spPr>
          <a:xfrm>
            <a:off x="376080" y="4188819"/>
            <a:ext cx="8148136" cy="439450"/>
          </a:xfrm>
          <a:prstGeom prst="rect">
            <a:avLst/>
          </a:prstGeom>
          <a:solidFill>
            <a:schemeClr val="accent2"/>
          </a:solidFill>
        </p:spPr>
        <p:txBody>
          <a:bodyPr wrap="square" lIns="18288" tIns="18288" rIns="18288" bIns="18288" rtlCol="0" anchor="ctr" anchorCtr="0">
            <a:noAutofit/>
          </a:bodyPr>
          <a:lstStyle/>
          <a:p>
            <a:pPr algn="ctr">
              <a:buClr>
                <a:srgbClr val="EF4136"/>
              </a:buClr>
            </a:pPr>
            <a:r>
              <a:rPr lang="fr-CA" sz="1400" b="1" dirty="0">
                <a:solidFill>
                  <a:schemeClr val="bg1"/>
                </a:solidFill>
                <a:cs typeface="Arial" panose="020B0604020202020204" pitchFamily="34" charset="0"/>
              </a:rPr>
              <a:t>Méta-analyse de 8 essais menés sur des statines </a:t>
            </a:r>
            <a:r>
              <a:rPr lang="fr-CA" sz="1400" dirty="0">
                <a:solidFill>
                  <a:schemeClr val="bg1"/>
                </a:solidFill>
                <a:cs typeface="Arial" panose="020B0604020202020204" pitchFamily="34" charset="0"/>
              </a:rPr>
              <a:t>(N = 38 153)  </a:t>
            </a:r>
          </a:p>
          <a:p>
            <a:pPr marL="214308" indent="-214308" algn="ctr">
              <a:buClr>
                <a:srgbClr val="EF4136"/>
              </a:buClr>
            </a:pPr>
            <a:r>
              <a:rPr lang="fr-CA" sz="1200" dirty="0">
                <a:solidFill>
                  <a:schemeClr val="bg1"/>
                </a:solidFill>
                <a:cs typeface="Arial" panose="020B0604020202020204" pitchFamily="34" charset="0"/>
              </a:rPr>
              <a:t>(&gt; 40 % des patients n’ont pas atteint le taux seuil de C-LDL (&lt; 1,8 mmol/L) avec une statine à dose élevée)</a:t>
            </a:r>
          </a:p>
        </p:txBody>
      </p:sp>
      <p:cxnSp>
        <p:nvCxnSpPr>
          <p:cNvPr id="13" name="Straight Connector 12"/>
          <p:cNvCxnSpPr/>
          <p:nvPr>
            <p:custDataLst>
              <p:tags r:id="rId4"/>
            </p:custDataLst>
          </p:nvPr>
        </p:nvCxnSpPr>
        <p:spPr>
          <a:xfrm>
            <a:off x="1449753" y="1158169"/>
            <a:ext cx="0" cy="267976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custDataLst>
              <p:tags r:id="rId5"/>
            </p:custDataLst>
          </p:nvPr>
        </p:nvSpPr>
        <p:spPr>
          <a:xfrm>
            <a:off x="965781" y="1091331"/>
            <a:ext cx="365760" cy="261610"/>
          </a:xfrm>
          <a:prstGeom prst="rect">
            <a:avLst/>
          </a:prstGeom>
          <a:noFill/>
        </p:spPr>
        <p:txBody>
          <a:bodyPr wrap="square" rtlCol="0">
            <a:spAutoFit/>
          </a:bodyPr>
          <a:lstStyle/>
          <a:p>
            <a:pPr algn="r"/>
            <a:r>
              <a:rPr lang="en-CA" sz="1100" dirty="0">
                <a:solidFill>
                  <a:srgbClr val="44546A">
                    <a:lumMod val="50000"/>
                  </a:srgbClr>
                </a:solidFill>
              </a:rPr>
              <a:t>50</a:t>
            </a:r>
          </a:p>
        </p:txBody>
      </p:sp>
      <p:cxnSp>
        <p:nvCxnSpPr>
          <p:cNvPr id="16" name="Straight Connector 15"/>
          <p:cNvCxnSpPr/>
          <p:nvPr>
            <p:custDataLst>
              <p:tags r:id="rId6"/>
            </p:custDataLst>
          </p:nvPr>
        </p:nvCxnSpPr>
        <p:spPr>
          <a:xfrm>
            <a:off x="1341168" y="1209601"/>
            <a:ext cx="10858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7"/>
            </p:custDataLst>
          </p:nvPr>
        </p:nvCxnSpPr>
        <p:spPr>
          <a:xfrm>
            <a:off x="1331542" y="1709663"/>
            <a:ext cx="10858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8"/>
            </p:custDataLst>
          </p:nvPr>
        </p:nvSpPr>
        <p:spPr>
          <a:xfrm>
            <a:off x="965781" y="1589593"/>
            <a:ext cx="365760" cy="261610"/>
          </a:xfrm>
          <a:prstGeom prst="rect">
            <a:avLst/>
          </a:prstGeom>
          <a:noFill/>
        </p:spPr>
        <p:txBody>
          <a:bodyPr wrap="square" rtlCol="0">
            <a:spAutoFit/>
          </a:bodyPr>
          <a:lstStyle/>
          <a:p>
            <a:pPr algn="r"/>
            <a:r>
              <a:rPr lang="en-CA" sz="1100" dirty="0">
                <a:solidFill>
                  <a:srgbClr val="44546A">
                    <a:lumMod val="50000"/>
                  </a:srgbClr>
                </a:solidFill>
              </a:rPr>
              <a:t>40</a:t>
            </a:r>
          </a:p>
        </p:txBody>
      </p:sp>
      <p:sp>
        <p:nvSpPr>
          <p:cNvPr id="28" name="TextBox 27"/>
          <p:cNvSpPr txBox="1"/>
          <p:nvPr>
            <p:custDataLst>
              <p:tags r:id="rId9"/>
            </p:custDataLst>
          </p:nvPr>
        </p:nvSpPr>
        <p:spPr>
          <a:xfrm>
            <a:off x="965781" y="2099404"/>
            <a:ext cx="365760" cy="261610"/>
          </a:xfrm>
          <a:prstGeom prst="rect">
            <a:avLst/>
          </a:prstGeom>
          <a:noFill/>
        </p:spPr>
        <p:txBody>
          <a:bodyPr wrap="square" rtlCol="0">
            <a:spAutoFit/>
          </a:bodyPr>
          <a:lstStyle/>
          <a:p>
            <a:pPr algn="r"/>
            <a:r>
              <a:rPr lang="en-CA" sz="1100" dirty="0">
                <a:solidFill>
                  <a:srgbClr val="44546A">
                    <a:lumMod val="50000"/>
                  </a:srgbClr>
                </a:solidFill>
              </a:rPr>
              <a:t>30</a:t>
            </a:r>
          </a:p>
        </p:txBody>
      </p:sp>
      <p:sp>
        <p:nvSpPr>
          <p:cNvPr id="29" name="TextBox 28"/>
          <p:cNvSpPr txBox="1"/>
          <p:nvPr>
            <p:custDataLst>
              <p:tags r:id="rId10"/>
            </p:custDataLst>
          </p:nvPr>
        </p:nvSpPr>
        <p:spPr>
          <a:xfrm>
            <a:off x="965781" y="2603231"/>
            <a:ext cx="365760" cy="261610"/>
          </a:xfrm>
          <a:prstGeom prst="rect">
            <a:avLst/>
          </a:prstGeom>
          <a:noFill/>
        </p:spPr>
        <p:txBody>
          <a:bodyPr wrap="square" rtlCol="0">
            <a:spAutoFit/>
          </a:bodyPr>
          <a:lstStyle/>
          <a:p>
            <a:pPr algn="r"/>
            <a:r>
              <a:rPr lang="en-CA" sz="1100" dirty="0">
                <a:solidFill>
                  <a:srgbClr val="44546A">
                    <a:lumMod val="50000"/>
                  </a:srgbClr>
                </a:solidFill>
              </a:rPr>
              <a:t>20</a:t>
            </a:r>
          </a:p>
        </p:txBody>
      </p:sp>
      <p:sp>
        <p:nvSpPr>
          <p:cNvPr id="30" name="TextBox 29"/>
          <p:cNvSpPr txBox="1"/>
          <p:nvPr>
            <p:custDataLst>
              <p:tags r:id="rId11"/>
            </p:custDataLst>
          </p:nvPr>
        </p:nvSpPr>
        <p:spPr>
          <a:xfrm>
            <a:off x="965781" y="3109744"/>
            <a:ext cx="365760" cy="261610"/>
          </a:xfrm>
          <a:prstGeom prst="rect">
            <a:avLst/>
          </a:prstGeom>
          <a:noFill/>
        </p:spPr>
        <p:txBody>
          <a:bodyPr wrap="square" rtlCol="0">
            <a:spAutoFit/>
          </a:bodyPr>
          <a:lstStyle/>
          <a:p>
            <a:pPr algn="r"/>
            <a:r>
              <a:rPr lang="en-CA" sz="1100" dirty="0">
                <a:solidFill>
                  <a:srgbClr val="44546A">
                    <a:lumMod val="50000"/>
                  </a:srgbClr>
                </a:solidFill>
              </a:rPr>
              <a:t>10</a:t>
            </a:r>
          </a:p>
        </p:txBody>
      </p:sp>
      <p:sp>
        <p:nvSpPr>
          <p:cNvPr id="31" name="TextBox 30"/>
          <p:cNvSpPr txBox="1"/>
          <p:nvPr>
            <p:custDataLst>
              <p:tags r:id="rId12"/>
            </p:custDataLst>
          </p:nvPr>
        </p:nvSpPr>
        <p:spPr>
          <a:xfrm>
            <a:off x="965781" y="3611929"/>
            <a:ext cx="365760" cy="261610"/>
          </a:xfrm>
          <a:prstGeom prst="rect">
            <a:avLst/>
          </a:prstGeom>
          <a:noFill/>
        </p:spPr>
        <p:txBody>
          <a:bodyPr wrap="square" rtlCol="0">
            <a:spAutoFit/>
          </a:bodyPr>
          <a:lstStyle/>
          <a:p>
            <a:pPr algn="r"/>
            <a:r>
              <a:rPr lang="en-CA" sz="1100" dirty="0">
                <a:solidFill>
                  <a:srgbClr val="44546A">
                    <a:lumMod val="50000"/>
                  </a:srgbClr>
                </a:solidFill>
              </a:rPr>
              <a:t>0</a:t>
            </a:r>
          </a:p>
        </p:txBody>
      </p:sp>
      <p:sp>
        <p:nvSpPr>
          <p:cNvPr id="20" name="TextBox 19"/>
          <p:cNvSpPr txBox="1"/>
          <p:nvPr>
            <p:custDataLst>
              <p:tags r:id="rId13"/>
            </p:custDataLst>
          </p:nvPr>
        </p:nvSpPr>
        <p:spPr>
          <a:xfrm rot="16200000">
            <a:off x="-331278" y="2339976"/>
            <a:ext cx="2522352" cy="261610"/>
          </a:xfrm>
          <a:prstGeom prst="rect">
            <a:avLst/>
          </a:prstGeom>
          <a:noFill/>
        </p:spPr>
        <p:txBody>
          <a:bodyPr wrap="square" rtlCol="0">
            <a:spAutoFit/>
          </a:bodyPr>
          <a:lstStyle/>
          <a:p>
            <a:pPr algn="ctr"/>
            <a:r>
              <a:rPr lang="fr-CA" sz="1100" b="1" dirty="0">
                <a:solidFill>
                  <a:srgbClr val="44546A">
                    <a:lumMod val="50000"/>
                  </a:srgbClr>
                </a:solidFill>
              </a:rPr>
              <a:t>Taux d’événements (%)</a:t>
            </a:r>
          </a:p>
        </p:txBody>
      </p:sp>
      <p:sp>
        <p:nvSpPr>
          <p:cNvPr id="66" name="Rectangle 65"/>
          <p:cNvSpPr/>
          <p:nvPr>
            <p:custDataLst>
              <p:tags r:id="rId14"/>
            </p:custDataLst>
          </p:nvPr>
        </p:nvSpPr>
        <p:spPr>
          <a:xfrm>
            <a:off x="1569871" y="2066983"/>
            <a:ext cx="184007" cy="197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prstClr val="white"/>
              </a:solidFill>
            </a:endParaRPr>
          </a:p>
        </p:txBody>
      </p:sp>
      <p:sp>
        <p:nvSpPr>
          <p:cNvPr id="67" name="TextBox 66"/>
          <p:cNvSpPr txBox="1"/>
          <p:nvPr>
            <p:custDataLst>
              <p:tags r:id="rId15"/>
            </p:custDataLst>
          </p:nvPr>
        </p:nvSpPr>
        <p:spPr>
          <a:xfrm>
            <a:off x="1787425" y="1977153"/>
            <a:ext cx="4135311" cy="569387"/>
          </a:xfrm>
          <a:prstGeom prst="rect">
            <a:avLst/>
          </a:prstGeom>
          <a:noFill/>
        </p:spPr>
        <p:txBody>
          <a:bodyPr wrap="square" rtlCol="0">
            <a:spAutoFit/>
          </a:bodyPr>
          <a:lstStyle/>
          <a:p>
            <a:r>
              <a:rPr lang="fr-CA" sz="1100" b="1" dirty="0">
                <a:solidFill>
                  <a:srgbClr val="44546A">
                    <a:lumMod val="50000"/>
                  </a:srgbClr>
                </a:solidFill>
              </a:rPr>
              <a:t>Événements CV graves</a:t>
            </a:r>
          </a:p>
          <a:p>
            <a:r>
              <a:rPr lang="fr-CA" sz="1000" dirty="0">
                <a:solidFill>
                  <a:srgbClr val="44546A">
                    <a:lumMod val="50000"/>
                  </a:srgbClr>
                </a:solidFill>
              </a:rPr>
              <a:t>(IM mortel ou non mortel, autre type de coronaropathie mortelle, hospitalisation pour cause d’angine instable, ou AVC mortel ou non mortel)</a:t>
            </a:r>
          </a:p>
        </p:txBody>
      </p:sp>
      <p:sp>
        <p:nvSpPr>
          <p:cNvPr id="68" name="Rectangle 67"/>
          <p:cNvSpPr/>
          <p:nvPr>
            <p:custDataLst>
              <p:tags r:id="rId16"/>
            </p:custDataLst>
          </p:nvPr>
        </p:nvSpPr>
        <p:spPr>
          <a:xfrm>
            <a:off x="1569871" y="1615256"/>
            <a:ext cx="184007" cy="1971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prstClr val="white"/>
              </a:solidFill>
            </a:endParaRPr>
          </a:p>
        </p:txBody>
      </p:sp>
      <p:sp>
        <p:nvSpPr>
          <p:cNvPr id="69" name="TextBox 68"/>
          <p:cNvSpPr txBox="1"/>
          <p:nvPr>
            <p:custDataLst>
              <p:tags r:id="rId17"/>
            </p:custDataLst>
          </p:nvPr>
        </p:nvSpPr>
        <p:spPr>
          <a:xfrm>
            <a:off x="1779397" y="1526330"/>
            <a:ext cx="6187253" cy="415498"/>
          </a:xfrm>
          <a:prstGeom prst="rect">
            <a:avLst/>
          </a:prstGeom>
          <a:noFill/>
        </p:spPr>
        <p:txBody>
          <a:bodyPr wrap="square" rtlCol="0">
            <a:spAutoFit/>
          </a:bodyPr>
          <a:lstStyle/>
          <a:p>
            <a:r>
              <a:rPr lang="fr-CA" sz="1100" b="1" dirty="0">
                <a:solidFill>
                  <a:srgbClr val="44546A">
                    <a:lumMod val="50000"/>
                  </a:srgbClr>
                </a:solidFill>
              </a:rPr>
              <a:t>Événements coronariens graves</a:t>
            </a:r>
          </a:p>
          <a:p>
            <a:r>
              <a:rPr lang="fr-CA" sz="1000" dirty="0">
                <a:solidFill>
                  <a:srgbClr val="44546A">
                    <a:lumMod val="50000"/>
                  </a:srgbClr>
                </a:solidFill>
              </a:rPr>
              <a:t>(IM mortel ou non mortel, autre type de coronaropathie mortelle et hospitalisation pour cause d’angine instable)</a:t>
            </a:r>
          </a:p>
        </p:txBody>
      </p:sp>
      <p:sp>
        <p:nvSpPr>
          <p:cNvPr id="70" name="TextBox 69"/>
          <p:cNvSpPr txBox="1"/>
          <p:nvPr>
            <p:custDataLst>
              <p:tags r:id="rId18"/>
            </p:custDataLst>
          </p:nvPr>
        </p:nvSpPr>
        <p:spPr>
          <a:xfrm>
            <a:off x="2046612" y="1042008"/>
            <a:ext cx="4526334" cy="523220"/>
          </a:xfrm>
          <a:prstGeom prst="rect">
            <a:avLst/>
          </a:prstGeom>
          <a:noFill/>
        </p:spPr>
        <p:txBody>
          <a:bodyPr wrap="square" rtlCol="0">
            <a:spAutoFit/>
          </a:bodyPr>
          <a:lstStyle/>
          <a:p>
            <a:pPr algn="ctr"/>
            <a:r>
              <a:rPr lang="fr-CA" sz="1400" b="1" dirty="0">
                <a:solidFill>
                  <a:schemeClr val="tx2"/>
                </a:solidFill>
              </a:rPr>
              <a:t>Taux d’événements CV et coronariens graves en fonction de divers taux de C-LDL</a:t>
            </a:r>
          </a:p>
        </p:txBody>
      </p:sp>
      <p:grpSp>
        <p:nvGrpSpPr>
          <p:cNvPr id="7" name="Groupe 6">
            <a:extLst>
              <a:ext uri="{FF2B5EF4-FFF2-40B4-BE49-F238E27FC236}">
                <a16:creationId xmlns:a16="http://schemas.microsoft.com/office/drawing/2014/main" id="{C5BBB329-D675-AB47-B429-B278179DB590}"/>
              </a:ext>
            </a:extLst>
          </p:cNvPr>
          <p:cNvGrpSpPr/>
          <p:nvPr/>
        </p:nvGrpSpPr>
        <p:grpSpPr>
          <a:xfrm>
            <a:off x="1331541" y="1832197"/>
            <a:ext cx="6635132" cy="2321206"/>
            <a:chOff x="1889107" y="1797065"/>
            <a:chExt cx="6045847" cy="2321206"/>
          </a:xfrm>
        </p:grpSpPr>
        <p:sp>
          <p:nvSpPr>
            <p:cNvPr id="63" name="TextBox 62"/>
            <p:cNvSpPr txBox="1"/>
            <p:nvPr>
              <p:custDataLst>
                <p:tags r:id="rId19"/>
              </p:custDataLst>
            </p:nvPr>
          </p:nvSpPr>
          <p:spPr>
            <a:xfrm>
              <a:off x="7126276" y="1797065"/>
              <a:ext cx="585213" cy="261610"/>
            </a:xfrm>
            <a:prstGeom prst="rect">
              <a:avLst/>
            </a:prstGeom>
            <a:noFill/>
          </p:spPr>
          <p:txBody>
            <a:bodyPr wrap="square" rtlCol="0">
              <a:spAutoFit/>
            </a:bodyPr>
            <a:lstStyle/>
            <a:p>
              <a:pPr algn="ctr"/>
              <a:r>
                <a:rPr lang="en-CA" sz="1100" b="1" dirty="0">
                  <a:solidFill>
                    <a:srgbClr val="44546A">
                      <a:lumMod val="50000"/>
                    </a:srgbClr>
                  </a:solidFill>
                </a:rPr>
                <a:t>32,8 %</a:t>
              </a:r>
            </a:p>
          </p:txBody>
        </p:sp>
        <p:grpSp>
          <p:nvGrpSpPr>
            <p:cNvPr id="5" name="Groupe 4">
              <a:extLst>
                <a:ext uri="{FF2B5EF4-FFF2-40B4-BE49-F238E27FC236}">
                  <a16:creationId xmlns:a16="http://schemas.microsoft.com/office/drawing/2014/main" id="{FC70BE9E-5AB4-514A-A359-7C11533BEB1F}"/>
                </a:ext>
              </a:extLst>
            </p:cNvPr>
            <p:cNvGrpSpPr/>
            <p:nvPr/>
          </p:nvGrpSpPr>
          <p:grpSpPr>
            <a:xfrm>
              <a:off x="1889107" y="2032769"/>
              <a:ext cx="6045847" cy="2085502"/>
              <a:chOff x="1889108" y="2032769"/>
              <a:chExt cx="5647072" cy="2085502"/>
            </a:xfrm>
          </p:grpSpPr>
          <p:sp>
            <p:nvSpPr>
              <p:cNvPr id="47" name="Rectangle 46"/>
              <p:cNvSpPr/>
              <p:nvPr>
                <p:custDataLst>
                  <p:tags r:id="rId20"/>
                </p:custDataLst>
              </p:nvPr>
            </p:nvSpPr>
            <p:spPr>
              <a:xfrm>
                <a:off x="6813359" y="2032769"/>
                <a:ext cx="507260" cy="1664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prstClr val="white"/>
                  </a:solidFill>
                </a:endParaRPr>
              </a:p>
            </p:txBody>
          </p:sp>
          <p:sp>
            <p:nvSpPr>
              <p:cNvPr id="48" name="Rectangle 47"/>
              <p:cNvSpPr/>
              <p:nvPr>
                <p:custDataLst>
                  <p:tags r:id="rId21"/>
                </p:custDataLst>
              </p:nvPr>
            </p:nvSpPr>
            <p:spPr>
              <a:xfrm>
                <a:off x="6017740" y="2514165"/>
                <a:ext cx="515695" cy="11826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prstClr val="white"/>
                  </a:solidFill>
                </a:endParaRPr>
              </a:p>
            </p:txBody>
          </p:sp>
          <p:sp>
            <p:nvSpPr>
              <p:cNvPr id="49" name="Rectangle 48"/>
              <p:cNvSpPr/>
              <p:nvPr>
                <p:custDataLst>
                  <p:tags r:id="rId22"/>
                </p:custDataLst>
              </p:nvPr>
            </p:nvSpPr>
            <p:spPr>
              <a:xfrm>
                <a:off x="5238976" y="2751237"/>
                <a:ext cx="511177" cy="945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prstClr val="white"/>
                  </a:solidFill>
                </a:endParaRPr>
              </a:p>
            </p:txBody>
          </p:sp>
          <p:sp>
            <p:nvSpPr>
              <p:cNvPr id="50" name="Rectangle 49"/>
              <p:cNvSpPr/>
              <p:nvPr>
                <p:custDataLst>
                  <p:tags r:id="rId23"/>
                </p:custDataLst>
              </p:nvPr>
            </p:nvSpPr>
            <p:spPr>
              <a:xfrm>
                <a:off x="4433963" y="2889069"/>
                <a:ext cx="518940" cy="8077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prstClr val="white"/>
                  </a:solidFill>
                </a:endParaRPr>
              </a:p>
            </p:txBody>
          </p:sp>
          <p:sp>
            <p:nvSpPr>
              <p:cNvPr id="51" name="Rectangle 50"/>
              <p:cNvSpPr/>
              <p:nvPr>
                <p:custDataLst>
                  <p:tags r:id="rId24"/>
                </p:custDataLst>
              </p:nvPr>
            </p:nvSpPr>
            <p:spPr>
              <a:xfrm>
                <a:off x="3661457" y="2893016"/>
                <a:ext cx="518940" cy="803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prstClr val="white"/>
                  </a:solidFill>
                </a:endParaRPr>
              </a:p>
            </p:txBody>
          </p:sp>
          <p:sp>
            <p:nvSpPr>
              <p:cNvPr id="52" name="Rectangle 51"/>
              <p:cNvSpPr/>
              <p:nvPr>
                <p:custDataLst>
                  <p:tags r:id="rId25"/>
                </p:custDataLst>
              </p:nvPr>
            </p:nvSpPr>
            <p:spPr>
              <a:xfrm>
                <a:off x="2901799" y="3125822"/>
                <a:ext cx="511177" cy="570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prstClr val="white"/>
                  </a:solidFill>
                </a:endParaRPr>
              </a:p>
            </p:txBody>
          </p:sp>
          <p:sp>
            <p:nvSpPr>
              <p:cNvPr id="53" name="Rectangle 52"/>
              <p:cNvSpPr/>
              <p:nvPr>
                <p:custDataLst>
                  <p:tags r:id="rId26"/>
                </p:custDataLst>
              </p:nvPr>
            </p:nvSpPr>
            <p:spPr>
              <a:xfrm>
                <a:off x="2127439" y="3455325"/>
                <a:ext cx="511177" cy="241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prstClr val="white"/>
                  </a:solidFill>
                </a:endParaRPr>
              </a:p>
            </p:txBody>
          </p:sp>
          <p:sp>
            <p:nvSpPr>
              <p:cNvPr id="18" name="Rectangle 17"/>
              <p:cNvSpPr/>
              <p:nvPr>
                <p:custDataLst>
                  <p:tags r:id="rId27"/>
                </p:custDataLst>
              </p:nvPr>
            </p:nvSpPr>
            <p:spPr>
              <a:xfrm>
                <a:off x="6865675" y="2119165"/>
                <a:ext cx="401813" cy="15776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prstClr val="white"/>
                  </a:solidFill>
                </a:endParaRPr>
              </a:p>
            </p:txBody>
          </p:sp>
          <p:sp>
            <p:nvSpPr>
              <p:cNvPr id="41" name="Rectangle 40"/>
              <p:cNvSpPr/>
              <p:nvPr>
                <p:custDataLst>
                  <p:tags r:id="rId28"/>
                </p:custDataLst>
              </p:nvPr>
            </p:nvSpPr>
            <p:spPr>
              <a:xfrm>
                <a:off x="6071809" y="2685870"/>
                <a:ext cx="408494" cy="10109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prstClr val="white"/>
                  </a:solidFill>
                </a:endParaRPr>
              </a:p>
            </p:txBody>
          </p:sp>
          <p:sp>
            <p:nvSpPr>
              <p:cNvPr id="42" name="Rectangle 41"/>
              <p:cNvSpPr/>
              <p:nvPr>
                <p:custDataLst>
                  <p:tags r:id="rId29"/>
                </p:custDataLst>
              </p:nvPr>
            </p:nvSpPr>
            <p:spPr>
              <a:xfrm>
                <a:off x="5292105" y="2857536"/>
                <a:ext cx="404915" cy="8392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prstClr val="white"/>
                  </a:solidFill>
                </a:endParaRPr>
              </a:p>
            </p:txBody>
          </p:sp>
          <p:sp>
            <p:nvSpPr>
              <p:cNvPr id="43" name="Rectangle 42"/>
              <p:cNvSpPr/>
              <p:nvPr>
                <p:custDataLst>
                  <p:tags r:id="rId30"/>
                </p:custDataLst>
              </p:nvPr>
            </p:nvSpPr>
            <p:spPr>
              <a:xfrm>
                <a:off x="4488705" y="2963326"/>
                <a:ext cx="411065" cy="733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prstClr val="white"/>
                  </a:solidFill>
                </a:endParaRPr>
              </a:p>
            </p:txBody>
          </p:sp>
          <p:sp>
            <p:nvSpPr>
              <p:cNvPr id="44" name="Rectangle 43"/>
              <p:cNvSpPr/>
              <p:nvPr>
                <p:custDataLst>
                  <p:tags r:id="rId31"/>
                </p:custDataLst>
              </p:nvPr>
            </p:nvSpPr>
            <p:spPr>
              <a:xfrm>
                <a:off x="3716200" y="2963326"/>
                <a:ext cx="411065" cy="733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prstClr val="white"/>
                  </a:solidFill>
                </a:endParaRPr>
              </a:p>
            </p:txBody>
          </p:sp>
          <p:sp>
            <p:nvSpPr>
              <p:cNvPr id="45" name="Rectangle 44"/>
              <p:cNvSpPr/>
              <p:nvPr>
                <p:custDataLst>
                  <p:tags r:id="rId32"/>
                </p:custDataLst>
              </p:nvPr>
            </p:nvSpPr>
            <p:spPr>
              <a:xfrm>
                <a:off x="2954929" y="3277593"/>
                <a:ext cx="404915" cy="4192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prstClr val="white"/>
                  </a:solidFill>
                </a:endParaRPr>
              </a:p>
            </p:txBody>
          </p:sp>
          <p:sp>
            <p:nvSpPr>
              <p:cNvPr id="46" name="Rectangle 45"/>
              <p:cNvSpPr/>
              <p:nvPr>
                <p:custDataLst>
                  <p:tags r:id="rId33"/>
                </p:custDataLst>
              </p:nvPr>
            </p:nvSpPr>
            <p:spPr>
              <a:xfrm>
                <a:off x="2180568" y="3526191"/>
                <a:ext cx="404915" cy="1706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prstClr val="white"/>
                  </a:solidFill>
                </a:endParaRPr>
              </a:p>
            </p:txBody>
          </p:sp>
          <p:cxnSp>
            <p:nvCxnSpPr>
              <p:cNvPr id="12" name="Straight Connector 11"/>
              <p:cNvCxnSpPr/>
              <p:nvPr>
                <p:custDataLst>
                  <p:tags r:id="rId34"/>
                </p:custDataLst>
              </p:nvPr>
            </p:nvCxnSpPr>
            <p:spPr>
              <a:xfrm>
                <a:off x="1954530" y="3696819"/>
                <a:ext cx="55816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35"/>
                </p:custDataLst>
              </p:nvPr>
            </p:nvCxnSpPr>
            <p:spPr>
              <a:xfrm>
                <a:off x="1889108" y="2177451"/>
                <a:ext cx="10858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36"/>
                </p:custDataLst>
              </p:nvPr>
            </p:nvCxnSpPr>
            <p:spPr>
              <a:xfrm>
                <a:off x="1889108" y="2683229"/>
                <a:ext cx="10858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37"/>
                </p:custDataLst>
              </p:nvPr>
            </p:nvCxnSpPr>
            <p:spPr>
              <a:xfrm>
                <a:off x="1889108" y="3189006"/>
                <a:ext cx="10858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38"/>
                </p:custDataLst>
              </p:nvPr>
            </p:nvCxnSpPr>
            <p:spPr>
              <a:xfrm>
                <a:off x="1889108" y="3696819"/>
                <a:ext cx="10858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custDataLst>
                  <p:tags r:id="rId39"/>
                </p:custDataLst>
              </p:nvPr>
            </p:nvSpPr>
            <p:spPr>
              <a:xfrm>
                <a:off x="2124016" y="3687384"/>
                <a:ext cx="495362" cy="261610"/>
              </a:xfrm>
              <a:prstGeom prst="rect">
                <a:avLst/>
              </a:prstGeom>
              <a:noFill/>
            </p:spPr>
            <p:txBody>
              <a:bodyPr wrap="square" rtlCol="0">
                <a:spAutoFit/>
              </a:bodyPr>
              <a:lstStyle/>
              <a:p>
                <a:pPr algn="ctr"/>
                <a:r>
                  <a:rPr lang="en-CA" sz="1100" dirty="0">
                    <a:solidFill>
                      <a:srgbClr val="44546A">
                        <a:lumMod val="50000"/>
                      </a:srgbClr>
                    </a:solidFill>
                  </a:rPr>
                  <a:t>&lt; 1,3</a:t>
                </a:r>
              </a:p>
            </p:txBody>
          </p:sp>
          <p:sp>
            <p:nvSpPr>
              <p:cNvPr id="33" name="TextBox 32"/>
              <p:cNvSpPr txBox="1"/>
              <p:nvPr>
                <p:custDataLst>
                  <p:tags r:id="rId40"/>
                </p:custDataLst>
              </p:nvPr>
            </p:nvSpPr>
            <p:spPr>
              <a:xfrm>
                <a:off x="2819401" y="3687384"/>
                <a:ext cx="657225" cy="261610"/>
              </a:xfrm>
              <a:prstGeom prst="rect">
                <a:avLst/>
              </a:prstGeom>
              <a:noFill/>
            </p:spPr>
            <p:txBody>
              <a:bodyPr wrap="square" rtlCol="0">
                <a:spAutoFit/>
              </a:bodyPr>
              <a:lstStyle/>
              <a:p>
                <a:pPr algn="ctr"/>
                <a:r>
                  <a:rPr lang="en-CA" sz="1100" dirty="0">
                    <a:solidFill>
                      <a:srgbClr val="44546A">
                        <a:lumMod val="50000"/>
                      </a:srgbClr>
                    </a:solidFill>
                  </a:rPr>
                  <a:t>1,3-1,9</a:t>
                </a:r>
              </a:p>
            </p:txBody>
          </p:sp>
          <p:sp>
            <p:nvSpPr>
              <p:cNvPr id="34" name="TextBox 33"/>
              <p:cNvSpPr txBox="1"/>
              <p:nvPr>
                <p:custDataLst>
                  <p:tags r:id="rId41"/>
                </p:custDataLst>
              </p:nvPr>
            </p:nvSpPr>
            <p:spPr>
              <a:xfrm>
                <a:off x="3623806" y="3687384"/>
                <a:ext cx="558444" cy="430887"/>
              </a:xfrm>
              <a:prstGeom prst="rect">
                <a:avLst/>
              </a:prstGeom>
              <a:noFill/>
            </p:spPr>
            <p:txBody>
              <a:bodyPr wrap="square" rtlCol="0">
                <a:spAutoFit/>
              </a:bodyPr>
              <a:lstStyle/>
              <a:p>
                <a:pPr algn="ctr"/>
                <a:r>
                  <a:rPr lang="en-CA" sz="1100" dirty="0">
                    <a:solidFill>
                      <a:srgbClr val="44546A">
                        <a:lumMod val="50000"/>
                      </a:srgbClr>
                    </a:solidFill>
                  </a:rPr>
                  <a:t>1,9-2,6</a:t>
                </a:r>
              </a:p>
            </p:txBody>
          </p:sp>
          <p:sp>
            <p:nvSpPr>
              <p:cNvPr id="35" name="TextBox 34"/>
              <p:cNvSpPr txBox="1"/>
              <p:nvPr>
                <p:custDataLst>
                  <p:tags r:id="rId42"/>
                </p:custDataLst>
              </p:nvPr>
            </p:nvSpPr>
            <p:spPr>
              <a:xfrm>
                <a:off x="4366621" y="3687384"/>
                <a:ext cx="645439" cy="261610"/>
              </a:xfrm>
              <a:prstGeom prst="rect">
                <a:avLst/>
              </a:prstGeom>
              <a:noFill/>
            </p:spPr>
            <p:txBody>
              <a:bodyPr wrap="square" rtlCol="0">
                <a:spAutoFit/>
              </a:bodyPr>
              <a:lstStyle/>
              <a:p>
                <a:pPr algn="ctr"/>
                <a:r>
                  <a:rPr lang="en-CA" sz="1100" dirty="0">
                    <a:solidFill>
                      <a:srgbClr val="44546A">
                        <a:lumMod val="50000"/>
                      </a:srgbClr>
                    </a:solidFill>
                  </a:rPr>
                  <a:t>2,6-3,2</a:t>
                </a:r>
              </a:p>
            </p:txBody>
          </p:sp>
          <p:sp>
            <p:nvSpPr>
              <p:cNvPr id="36" name="TextBox 35"/>
              <p:cNvSpPr txBox="1"/>
              <p:nvPr>
                <p:custDataLst>
                  <p:tags r:id="rId43"/>
                </p:custDataLst>
              </p:nvPr>
            </p:nvSpPr>
            <p:spPr>
              <a:xfrm>
                <a:off x="5184995" y="3687384"/>
                <a:ext cx="645439" cy="261610"/>
              </a:xfrm>
              <a:prstGeom prst="rect">
                <a:avLst/>
              </a:prstGeom>
              <a:noFill/>
            </p:spPr>
            <p:txBody>
              <a:bodyPr wrap="square" rtlCol="0">
                <a:spAutoFit/>
              </a:bodyPr>
              <a:lstStyle/>
              <a:p>
                <a:pPr algn="ctr"/>
                <a:r>
                  <a:rPr lang="en-CA" sz="1100" dirty="0">
                    <a:solidFill>
                      <a:srgbClr val="44546A">
                        <a:lumMod val="50000"/>
                      </a:srgbClr>
                    </a:solidFill>
                  </a:rPr>
                  <a:t>3,2-3,9</a:t>
                </a:r>
              </a:p>
            </p:txBody>
          </p:sp>
          <p:sp>
            <p:nvSpPr>
              <p:cNvPr id="37" name="TextBox 36"/>
              <p:cNvSpPr txBox="1"/>
              <p:nvPr>
                <p:custDataLst>
                  <p:tags r:id="rId44"/>
                </p:custDataLst>
              </p:nvPr>
            </p:nvSpPr>
            <p:spPr>
              <a:xfrm>
                <a:off x="5937088" y="3687384"/>
                <a:ext cx="645439" cy="261610"/>
              </a:xfrm>
              <a:prstGeom prst="rect">
                <a:avLst/>
              </a:prstGeom>
              <a:noFill/>
            </p:spPr>
            <p:txBody>
              <a:bodyPr wrap="square" rtlCol="0">
                <a:spAutoFit/>
              </a:bodyPr>
              <a:lstStyle/>
              <a:p>
                <a:pPr algn="ctr"/>
                <a:r>
                  <a:rPr lang="en-CA" sz="1100" dirty="0">
                    <a:solidFill>
                      <a:srgbClr val="44546A">
                        <a:lumMod val="50000"/>
                      </a:srgbClr>
                    </a:solidFill>
                  </a:rPr>
                  <a:t>3,9-4,5</a:t>
                </a:r>
              </a:p>
            </p:txBody>
          </p:sp>
          <p:sp>
            <p:nvSpPr>
              <p:cNvPr id="38" name="TextBox 37"/>
              <p:cNvSpPr txBox="1"/>
              <p:nvPr>
                <p:custDataLst>
                  <p:tags r:id="rId45"/>
                </p:custDataLst>
              </p:nvPr>
            </p:nvSpPr>
            <p:spPr>
              <a:xfrm>
                <a:off x="6720614" y="3687385"/>
                <a:ext cx="645439" cy="261610"/>
              </a:xfrm>
              <a:prstGeom prst="rect">
                <a:avLst/>
              </a:prstGeom>
              <a:noFill/>
            </p:spPr>
            <p:txBody>
              <a:bodyPr wrap="square" rtlCol="0">
                <a:spAutoFit/>
              </a:bodyPr>
              <a:lstStyle/>
              <a:p>
                <a:pPr algn="ctr"/>
                <a:r>
                  <a:rPr lang="en-CA" sz="1100" dirty="0">
                    <a:solidFill>
                      <a:srgbClr val="44546A">
                        <a:lumMod val="50000"/>
                      </a:srgbClr>
                    </a:solidFill>
                  </a:rPr>
                  <a:t>&gt; 4,5</a:t>
                </a:r>
              </a:p>
            </p:txBody>
          </p:sp>
          <p:sp>
            <p:nvSpPr>
              <p:cNvPr id="55" name="TextBox 54"/>
              <p:cNvSpPr txBox="1"/>
              <p:nvPr>
                <p:custDataLst>
                  <p:tags r:id="rId46"/>
                </p:custDataLst>
              </p:nvPr>
            </p:nvSpPr>
            <p:spPr>
              <a:xfrm>
                <a:off x="2145167" y="3219777"/>
                <a:ext cx="524986" cy="261610"/>
              </a:xfrm>
              <a:prstGeom prst="rect">
                <a:avLst/>
              </a:prstGeom>
              <a:noFill/>
            </p:spPr>
            <p:txBody>
              <a:bodyPr wrap="square" rtlCol="0">
                <a:spAutoFit/>
              </a:bodyPr>
              <a:lstStyle/>
              <a:p>
                <a:pPr algn="ctr"/>
                <a:r>
                  <a:rPr lang="en-CA" sz="1100" b="1" dirty="0">
                    <a:solidFill>
                      <a:srgbClr val="44546A">
                        <a:lumMod val="50000"/>
                      </a:srgbClr>
                    </a:solidFill>
                  </a:rPr>
                  <a:t>4,4 %</a:t>
                </a:r>
              </a:p>
            </p:txBody>
          </p:sp>
          <p:sp>
            <p:nvSpPr>
              <p:cNvPr id="56" name="TextBox 55"/>
              <p:cNvSpPr txBox="1"/>
              <p:nvPr>
                <p:custDataLst>
                  <p:tags r:id="rId47"/>
                </p:custDataLst>
              </p:nvPr>
            </p:nvSpPr>
            <p:spPr>
              <a:xfrm>
                <a:off x="2819401" y="2889069"/>
                <a:ext cx="593571" cy="261610"/>
              </a:xfrm>
              <a:prstGeom prst="rect">
                <a:avLst/>
              </a:prstGeom>
              <a:noFill/>
            </p:spPr>
            <p:txBody>
              <a:bodyPr wrap="square" rtlCol="0">
                <a:spAutoFit/>
              </a:bodyPr>
              <a:lstStyle/>
              <a:p>
                <a:pPr algn="ctr"/>
                <a:r>
                  <a:rPr lang="en-CA" sz="1100" b="1" dirty="0">
                    <a:solidFill>
                      <a:srgbClr val="44546A">
                        <a:lumMod val="50000"/>
                      </a:srgbClr>
                    </a:solidFill>
                  </a:rPr>
                  <a:t>11,4 %</a:t>
                </a:r>
              </a:p>
            </p:txBody>
          </p:sp>
          <p:sp>
            <p:nvSpPr>
              <p:cNvPr id="57" name="TextBox 56"/>
              <p:cNvSpPr txBox="1"/>
              <p:nvPr>
                <p:custDataLst>
                  <p:tags r:id="rId48"/>
                </p:custDataLst>
              </p:nvPr>
            </p:nvSpPr>
            <p:spPr>
              <a:xfrm>
                <a:off x="3611620" y="2665830"/>
                <a:ext cx="572347" cy="261610"/>
              </a:xfrm>
              <a:prstGeom prst="rect">
                <a:avLst/>
              </a:prstGeom>
              <a:noFill/>
            </p:spPr>
            <p:txBody>
              <a:bodyPr wrap="square" rtlCol="0">
                <a:spAutoFit/>
              </a:bodyPr>
              <a:lstStyle/>
              <a:p>
                <a:pPr algn="ctr"/>
                <a:r>
                  <a:rPr lang="en-CA" sz="1100" b="1" dirty="0">
                    <a:solidFill>
                      <a:srgbClr val="44546A">
                        <a:lumMod val="50000"/>
                      </a:srgbClr>
                    </a:solidFill>
                  </a:rPr>
                  <a:t>16,5 %</a:t>
                </a:r>
              </a:p>
            </p:txBody>
          </p:sp>
          <p:sp>
            <p:nvSpPr>
              <p:cNvPr id="58" name="TextBox 57"/>
              <p:cNvSpPr txBox="1"/>
              <p:nvPr>
                <p:custDataLst>
                  <p:tags r:id="rId49"/>
                </p:custDataLst>
              </p:nvPr>
            </p:nvSpPr>
            <p:spPr>
              <a:xfrm>
                <a:off x="4427181" y="2662569"/>
                <a:ext cx="560083" cy="430887"/>
              </a:xfrm>
              <a:prstGeom prst="rect">
                <a:avLst/>
              </a:prstGeom>
              <a:noFill/>
            </p:spPr>
            <p:txBody>
              <a:bodyPr wrap="square" rtlCol="0">
                <a:spAutoFit/>
              </a:bodyPr>
              <a:lstStyle/>
              <a:p>
                <a:pPr algn="ctr"/>
                <a:r>
                  <a:rPr lang="en-CA" sz="1100" b="1" dirty="0">
                    <a:solidFill>
                      <a:srgbClr val="44546A">
                        <a:lumMod val="50000"/>
                      </a:srgbClr>
                    </a:solidFill>
                  </a:rPr>
                  <a:t>16,5 %</a:t>
                </a:r>
              </a:p>
            </p:txBody>
          </p:sp>
          <p:sp>
            <p:nvSpPr>
              <p:cNvPr id="59" name="TextBox 58"/>
              <p:cNvSpPr txBox="1"/>
              <p:nvPr>
                <p:custDataLst>
                  <p:tags r:id="rId50"/>
                </p:custDataLst>
              </p:nvPr>
            </p:nvSpPr>
            <p:spPr>
              <a:xfrm>
                <a:off x="5184994" y="2507568"/>
                <a:ext cx="585212" cy="261610"/>
              </a:xfrm>
              <a:prstGeom prst="rect">
                <a:avLst/>
              </a:prstGeom>
              <a:noFill/>
            </p:spPr>
            <p:txBody>
              <a:bodyPr wrap="square" rtlCol="0">
                <a:spAutoFit/>
              </a:bodyPr>
              <a:lstStyle/>
              <a:p>
                <a:pPr algn="ctr"/>
                <a:r>
                  <a:rPr lang="en-CA" sz="1100" b="1" dirty="0">
                    <a:solidFill>
                      <a:srgbClr val="44546A">
                        <a:lumMod val="50000"/>
                      </a:srgbClr>
                    </a:solidFill>
                  </a:rPr>
                  <a:t>17,8 %</a:t>
                </a:r>
              </a:p>
            </p:txBody>
          </p:sp>
          <p:sp>
            <p:nvSpPr>
              <p:cNvPr id="62" name="TextBox 61"/>
              <p:cNvSpPr txBox="1"/>
              <p:nvPr>
                <p:custDataLst>
                  <p:tags r:id="rId51"/>
                </p:custDataLst>
              </p:nvPr>
            </p:nvSpPr>
            <p:spPr>
              <a:xfrm>
                <a:off x="5976697" y="2277471"/>
                <a:ext cx="585212" cy="261610"/>
              </a:xfrm>
              <a:prstGeom prst="rect">
                <a:avLst/>
              </a:prstGeom>
              <a:noFill/>
            </p:spPr>
            <p:txBody>
              <a:bodyPr wrap="square" rtlCol="0">
                <a:spAutoFit/>
              </a:bodyPr>
              <a:lstStyle/>
              <a:p>
                <a:pPr algn="ctr"/>
                <a:r>
                  <a:rPr lang="en-CA" sz="1100" b="1" dirty="0">
                    <a:solidFill>
                      <a:srgbClr val="44546A">
                        <a:lumMod val="50000"/>
                      </a:srgbClr>
                    </a:solidFill>
                  </a:rPr>
                  <a:t>22,0 %</a:t>
                </a:r>
              </a:p>
            </p:txBody>
          </p:sp>
          <p:sp>
            <p:nvSpPr>
              <p:cNvPr id="65" name="TextBox 64"/>
              <p:cNvSpPr txBox="1"/>
              <p:nvPr>
                <p:custDataLst>
                  <p:tags r:id="rId52"/>
                </p:custDataLst>
              </p:nvPr>
            </p:nvSpPr>
            <p:spPr>
              <a:xfrm>
                <a:off x="3476601" y="3936648"/>
                <a:ext cx="2522352" cy="169277"/>
              </a:xfrm>
              <a:prstGeom prst="rect">
                <a:avLst/>
              </a:prstGeom>
              <a:noFill/>
            </p:spPr>
            <p:txBody>
              <a:bodyPr wrap="square" lIns="0" tIns="0" rIns="0" bIns="0" rtlCol="0" anchor="ctr" anchorCtr="0">
                <a:spAutoFit/>
              </a:bodyPr>
              <a:lstStyle/>
              <a:p>
                <a:pPr algn="ctr"/>
                <a:r>
                  <a:rPr lang="fr-CA" sz="1100" b="1" dirty="0">
                    <a:solidFill>
                      <a:srgbClr val="44546A">
                        <a:lumMod val="50000"/>
                      </a:srgbClr>
                    </a:solidFill>
                  </a:rPr>
                  <a:t>Taux de C-LDL (</a:t>
                </a:r>
                <a:r>
                  <a:rPr lang="fr-CA" sz="1100" b="1" dirty="0" err="1">
                    <a:solidFill>
                      <a:srgbClr val="44546A">
                        <a:lumMod val="50000"/>
                      </a:srgbClr>
                    </a:solidFill>
                  </a:rPr>
                  <a:t>mmol</a:t>
                </a:r>
                <a:r>
                  <a:rPr lang="fr-CA" sz="1100" b="1" dirty="0">
                    <a:solidFill>
                      <a:srgbClr val="44546A">
                        <a:lumMod val="50000"/>
                      </a:srgbClr>
                    </a:solidFill>
                  </a:rPr>
                  <a:t>/L)</a:t>
                </a:r>
              </a:p>
            </p:txBody>
          </p:sp>
          <p:sp>
            <p:nvSpPr>
              <p:cNvPr id="3" name="Cadre 2">
                <a:extLst>
                  <a:ext uri="{FF2B5EF4-FFF2-40B4-BE49-F238E27FC236}">
                    <a16:creationId xmlns:a16="http://schemas.microsoft.com/office/drawing/2014/main" id="{87FCAD1D-61F0-0444-B6B7-68A86EAA0AEF}"/>
                  </a:ext>
                </a:extLst>
              </p:cNvPr>
              <p:cNvSpPr/>
              <p:nvPr/>
            </p:nvSpPr>
            <p:spPr>
              <a:xfrm>
                <a:off x="2755107" y="2751237"/>
                <a:ext cx="792219" cy="1222877"/>
              </a:xfrm>
              <a:prstGeom prst="frame">
                <a:avLst>
                  <a:gd name="adj1" fmla="val 588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grpSp>
      </p:grpSp>
    </p:spTree>
    <p:extLst>
      <p:ext uri="{BB962C8B-B14F-4D97-AF65-F5344CB8AC3E}">
        <p14:creationId xmlns:p14="http://schemas.microsoft.com/office/powerpoint/2010/main" val="1891722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p:cNvSpPr/>
          <p:nvPr>
            <p:custDataLst>
              <p:tags r:id="rId1"/>
            </p:custDataLst>
          </p:nvPr>
        </p:nvSpPr>
        <p:spPr>
          <a:xfrm>
            <a:off x="436729" y="4813499"/>
            <a:ext cx="7292698" cy="341632"/>
          </a:xfrm>
          <a:prstGeom prst="rect">
            <a:avLst/>
          </a:prstGeom>
          <a:noFill/>
        </p:spPr>
        <p:txBody>
          <a:bodyPr vert="horz" wrap="square" lIns="91440" tIns="45720" rIns="91440" bIns="45720" rtlCol="0" anchor="b" anchorCtr="0">
            <a:spAutoFit/>
          </a:bodyPr>
          <a:lstStyle/>
          <a:p>
            <a:pPr>
              <a:lnSpc>
                <a:spcPct val="90000"/>
              </a:lnSpc>
              <a:buClr>
                <a:schemeClr val="accent5"/>
              </a:buClr>
              <a:buSzPct val="100000"/>
            </a:pPr>
            <a:r>
              <a:rPr lang="en-US" altLang="en-US" sz="900" dirty="0"/>
              <a:t>1. LaRosa JC, et al. J Am Coll </a:t>
            </a:r>
            <a:r>
              <a:rPr lang="en-US" altLang="en-US" sz="900" dirty="0" err="1"/>
              <a:t>Cardiol</a:t>
            </a:r>
            <a:r>
              <a:rPr lang="en-US" altLang="en-US" sz="900" dirty="0"/>
              <a:t>. 2007;100:747-752; 2. </a:t>
            </a:r>
            <a:r>
              <a:rPr lang="nl-NL" altLang="en-US" sz="900" dirty="0"/>
              <a:t>Hsia J, et al. J Am Coll </a:t>
            </a:r>
            <a:r>
              <a:rPr lang="nl-NL" altLang="en-US" sz="900" dirty="0" err="1"/>
              <a:t>Cardiol</a:t>
            </a:r>
            <a:r>
              <a:rPr lang="nl-NL" altLang="en-US" sz="900" dirty="0"/>
              <a:t>. 2011;57:1666-1675; </a:t>
            </a:r>
          </a:p>
          <a:p>
            <a:pPr>
              <a:lnSpc>
                <a:spcPct val="90000"/>
              </a:lnSpc>
              <a:buClr>
                <a:schemeClr val="accent5"/>
              </a:buClr>
              <a:buSzPct val="100000"/>
            </a:pPr>
            <a:r>
              <a:rPr lang="nl-NL" altLang="en-US" sz="900" dirty="0"/>
              <a:t>3.</a:t>
            </a:r>
            <a:r>
              <a:rPr lang="en-US" altLang="en-US" sz="900" dirty="0"/>
              <a:t> Wiviott SD, et al. J Am Coll </a:t>
            </a:r>
            <a:r>
              <a:rPr lang="en-US" altLang="en-US" sz="900" dirty="0" err="1"/>
              <a:t>Cardiol</a:t>
            </a:r>
            <a:r>
              <a:rPr lang="en-US" altLang="en-US" sz="900" dirty="0"/>
              <a:t>. 2005;46:1411-1416.</a:t>
            </a:r>
          </a:p>
        </p:txBody>
      </p:sp>
      <p:sp>
        <p:nvSpPr>
          <p:cNvPr id="7" name="Title 6"/>
          <p:cNvSpPr>
            <a:spLocks noGrp="1"/>
          </p:cNvSpPr>
          <p:nvPr>
            <p:ph type="title"/>
            <p:custDataLst>
              <p:tags r:id="rId2"/>
            </p:custDataLst>
          </p:nvPr>
        </p:nvSpPr>
        <p:spPr>
          <a:xfrm>
            <a:off x="436728" y="174716"/>
            <a:ext cx="8263720" cy="710129"/>
          </a:xfrm>
        </p:spPr>
        <p:txBody>
          <a:bodyPr>
            <a:noAutofit/>
          </a:bodyPr>
          <a:lstStyle/>
          <a:p>
            <a:r>
              <a:rPr lang="fr-CA" sz="1800" dirty="0"/>
              <a:t>Dans les principales études sur les statines, les réductions d’événements CV les plus marquées ont été observées chez les patients qui avaient atteint les plus faibles taux de C-LDL pendant le traitement</a:t>
            </a:r>
          </a:p>
        </p:txBody>
      </p:sp>
      <p:sp>
        <p:nvSpPr>
          <p:cNvPr id="132" name="Text Box 4"/>
          <p:cNvSpPr txBox="1">
            <a:spLocks noChangeArrowheads="1"/>
          </p:cNvSpPr>
          <p:nvPr>
            <p:custDataLst>
              <p:tags r:id="rId3"/>
            </p:custDataLst>
          </p:nvPr>
        </p:nvSpPr>
        <p:spPr bwMode="gray">
          <a:xfrm>
            <a:off x="531173" y="4314233"/>
            <a:ext cx="8263720" cy="424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anchor="t" anchorCtr="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defTabSz="685800" eaLnBrk="1" hangingPunct="1">
              <a:lnSpc>
                <a:spcPct val="90000"/>
              </a:lnSpc>
              <a:spcBef>
                <a:spcPct val="0"/>
              </a:spcBef>
              <a:buClrTx/>
              <a:buNone/>
              <a:defRPr/>
            </a:pPr>
            <a:r>
              <a:rPr lang="fr-CA" altLang="en-US" sz="800" dirty="0">
                <a:solidFill>
                  <a:srgbClr val="000000"/>
                </a:solidFill>
                <a:latin typeface="Calibri Light" panose="020F0302020204030204"/>
              </a:rPr>
              <a:t>* Valeur de </a:t>
            </a:r>
            <a:r>
              <a:rPr lang="fr-CA" altLang="en-US" sz="800" i="1" dirty="0">
                <a:solidFill>
                  <a:srgbClr val="000000"/>
                </a:solidFill>
                <a:latin typeface="Calibri Light" panose="020F0302020204030204"/>
              </a:rPr>
              <a:t>p</a:t>
            </a:r>
            <a:r>
              <a:rPr lang="fr-CA" altLang="en-US" sz="800" dirty="0">
                <a:solidFill>
                  <a:srgbClr val="000000"/>
                </a:solidFill>
                <a:latin typeface="Calibri Light" panose="020F0302020204030204"/>
              </a:rPr>
              <a:t> pour la tendance dans les différentes catégories de taux de C-LDL. </a:t>
            </a:r>
            <a:r>
              <a:rPr lang="fr-CA" altLang="en-US" sz="800" baseline="30000" dirty="0">
                <a:solidFill>
                  <a:prstClr val="black"/>
                </a:solidFill>
                <a:latin typeface="Calibri Light" panose="020F0302020204030204"/>
              </a:rPr>
              <a:t>a </a:t>
            </a:r>
            <a:r>
              <a:rPr lang="fr-CA" altLang="en-US" sz="800" dirty="0">
                <a:solidFill>
                  <a:prstClr val="black"/>
                </a:solidFill>
                <a:latin typeface="Calibri Light" panose="020F0302020204030204"/>
              </a:rPr>
              <a:t>décès d’origine coronarienne, l’IM non mortel n’ayant pas été causé par une intervention, l’arrêt cardiaque avec réanimation, l’AVC mortel et l’AVC non mortel. </a:t>
            </a:r>
            <a:r>
              <a:rPr lang="fr-CA" altLang="en-US" sz="800" baseline="30000" dirty="0">
                <a:solidFill>
                  <a:prstClr val="black"/>
                </a:solidFill>
                <a:latin typeface="Calibri Light" panose="020F0302020204030204"/>
              </a:rPr>
              <a:t>b</a:t>
            </a:r>
            <a:r>
              <a:rPr lang="fr-CA" altLang="en-US" sz="800" dirty="0">
                <a:solidFill>
                  <a:prstClr val="black"/>
                </a:solidFill>
                <a:latin typeface="Calibri Light" panose="020F0302020204030204"/>
              </a:rPr>
              <a:t> décès d’origine CV, l’IM, l’AVC, la revascularisation artérielle et l’angine instable dictant une </a:t>
            </a:r>
            <a:r>
              <a:rPr lang="fr-CA" altLang="en-US" sz="800" dirty="0" err="1">
                <a:solidFill>
                  <a:prstClr val="black"/>
                </a:solidFill>
                <a:latin typeface="Calibri Light" panose="020F0302020204030204"/>
              </a:rPr>
              <a:t>hospitalisation.</a:t>
            </a:r>
            <a:r>
              <a:rPr lang="fr-CA" altLang="en-US" sz="800" baseline="30000" dirty="0" err="1">
                <a:solidFill>
                  <a:prstClr val="black"/>
                </a:solidFill>
                <a:latin typeface="Calibri Light" panose="020F0302020204030204"/>
              </a:rPr>
              <a:t>.c</a:t>
            </a:r>
            <a:r>
              <a:rPr lang="fr-CA" altLang="en-US" sz="800" dirty="0">
                <a:solidFill>
                  <a:prstClr val="black"/>
                </a:solidFill>
                <a:latin typeface="Calibri Light" panose="020F0302020204030204"/>
              </a:rPr>
              <a:t> décès, IM, AVC, revascularisation et angine instable dictant une hospitalisation.</a:t>
            </a:r>
          </a:p>
        </p:txBody>
      </p:sp>
      <p:sp>
        <p:nvSpPr>
          <p:cNvPr id="17418" name="Rectangle 3"/>
          <p:cNvSpPr>
            <a:spLocks noChangeArrowheads="1"/>
          </p:cNvSpPr>
          <p:nvPr/>
        </p:nvSpPr>
        <p:spPr bwMode="auto">
          <a:xfrm>
            <a:off x="4000636" y="1121519"/>
            <a:ext cx="2226970" cy="526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defTabSz="685800" eaLnBrk="1" hangingPunct="1">
              <a:lnSpc>
                <a:spcPct val="90000"/>
              </a:lnSpc>
              <a:spcBef>
                <a:spcPts val="0"/>
              </a:spcBef>
              <a:buClr>
                <a:srgbClr val="007CC2"/>
              </a:buClr>
              <a:buNone/>
              <a:defRPr/>
            </a:pPr>
            <a:r>
              <a:rPr lang="fr-CA" altLang="en-US" sz="1400" b="1" dirty="0">
                <a:solidFill>
                  <a:schemeClr val="tx2"/>
                </a:solidFill>
                <a:latin typeface="+mn-lt"/>
              </a:rPr>
              <a:t>Étude JUPITER</a:t>
            </a:r>
            <a:r>
              <a:rPr lang="fr-CA" altLang="en-US" sz="1400" b="1" baseline="30000" dirty="0">
                <a:solidFill>
                  <a:schemeClr val="tx2"/>
                </a:solidFill>
                <a:latin typeface="+mn-lt"/>
              </a:rPr>
              <a:t>2,b</a:t>
            </a:r>
          </a:p>
          <a:p>
            <a:pPr defTabSz="685800" eaLnBrk="1" hangingPunct="1">
              <a:lnSpc>
                <a:spcPct val="90000"/>
              </a:lnSpc>
              <a:spcBef>
                <a:spcPts val="0"/>
              </a:spcBef>
              <a:buClr>
                <a:srgbClr val="007CC2"/>
              </a:buClr>
              <a:buNone/>
              <a:defRPr/>
            </a:pPr>
            <a:r>
              <a:rPr lang="fr-CA" altLang="en-US" sz="1200" dirty="0">
                <a:solidFill>
                  <a:srgbClr val="000000"/>
                </a:solidFill>
                <a:latin typeface="Calibri Light" panose="020F0302020204030204"/>
              </a:rPr>
              <a:t>Temps écoulé jusqu’à la survenue d’un événement CV grave </a:t>
            </a:r>
          </a:p>
        </p:txBody>
      </p:sp>
      <p:sp>
        <p:nvSpPr>
          <p:cNvPr id="17420" name="Rectangle 2"/>
          <p:cNvSpPr>
            <a:spLocks noChangeArrowheads="1"/>
          </p:cNvSpPr>
          <p:nvPr/>
        </p:nvSpPr>
        <p:spPr bwMode="auto">
          <a:xfrm>
            <a:off x="6722972" y="1121519"/>
            <a:ext cx="1887300" cy="360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defTabSz="685800" eaLnBrk="1" hangingPunct="1">
              <a:lnSpc>
                <a:spcPct val="90000"/>
              </a:lnSpc>
              <a:spcBef>
                <a:spcPts val="0"/>
              </a:spcBef>
              <a:buClr>
                <a:srgbClr val="007CC2"/>
              </a:buClr>
              <a:buNone/>
              <a:defRPr/>
            </a:pPr>
            <a:r>
              <a:rPr lang="fr-CA" altLang="en-US" sz="1400" b="1" dirty="0">
                <a:solidFill>
                  <a:schemeClr val="tx2"/>
                </a:solidFill>
                <a:latin typeface="+mn-lt"/>
              </a:rPr>
              <a:t>Étude PROVE-IT</a:t>
            </a:r>
            <a:r>
              <a:rPr lang="fr-CA" altLang="en-US" sz="1400" b="1" baseline="30000" dirty="0">
                <a:solidFill>
                  <a:schemeClr val="tx2"/>
                </a:solidFill>
                <a:latin typeface="+mn-lt"/>
              </a:rPr>
              <a:t>3,c</a:t>
            </a:r>
          </a:p>
          <a:p>
            <a:pPr defTabSz="685800" eaLnBrk="1" hangingPunct="1">
              <a:lnSpc>
                <a:spcPct val="90000"/>
              </a:lnSpc>
              <a:spcBef>
                <a:spcPts val="0"/>
              </a:spcBef>
              <a:buClr>
                <a:srgbClr val="007CC2"/>
              </a:buClr>
              <a:buNone/>
              <a:defRPr/>
            </a:pPr>
            <a:r>
              <a:rPr lang="fr-CA" altLang="en-US" sz="1200" dirty="0">
                <a:solidFill>
                  <a:srgbClr val="000000"/>
                </a:solidFill>
                <a:latin typeface="Calibri Light" panose="020F0302020204030204"/>
              </a:rPr>
              <a:t>RRI du paramètre principal</a:t>
            </a:r>
          </a:p>
        </p:txBody>
      </p:sp>
      <p:sp>
        <p:nvSpPr>
          <p:cNvPr id="17411" name="Rectangle 2"/>
          <p:cNvSpPr>
            <a:spLocks noChangeArrowheads="1"/>
          </p:cNvSpPr>
          <p:nvPr/>
        </p:nvSpPr>
        <p:spPr bwMode="auto">
          <a:xfrm>
            <a:off x="878119" y="1121519"/>
            <a:ext cx="2260336" cy="360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defTabSz="685800" eaLnBrk="1" hangingPunct="1">
              <a:lnSpc>
                <a:spcPct val="90000"/>
              </a:lnSpc>
              <a:spcBef>
                <a:spcPct val="20000"/>
              </a:spcBef>
              <a:buClr>
                <a:srgbClr val="007CC2"/>
              </a:buClr>
              <a:buNone/>
              <a:defRPr/>
            </a:pPr>
            <a:r>
              <a:rPr lang="fr-CA" altLang="en-US" sz="1400" b="1" dirty="0">
                <a:solidFill>
                  <a:schemeClr val="tx2"/>
                </a:solidFill>
                <a:latin typeface="+mn-lt"/>
              </a:rPr>
              <a:t>Étude TNT</a:t>
            </a:r>
            <a:r>
              <a:rPr lang="fr-CA" altLang="en-US" sz="1400" b="1" baseline="30000" dirty="0">
                <a:solidFill>
                  <a:schemeClr val="tx2"/>
                </a:solidFill>
                <a:latin typeface="+mn-lt"/>
              </a:rPr>
              <a:t>1</a:t>
            </a:r>
          </a:p>
          <a:p>
            <a:pPr defTabSz="685800" eaLnBrk="1" hangingPunct="1">
              <a:lnSpc>
                <a:spcPct val="90000"/>
              </a:lnSpc>
              <a:spcBef>
                <a:spcPts val="0"/>
              </a:spcBef>
              <a:buClr>
                <a:srgbClr val="007CC2"/>
              </a:buClr>
              <a:buNone/>
              <a:defRPr/>
            </a:pPr>
            <a:r>
              <a:rPr lang="fr-CA" altLang="en-US" sz="1200" dirty="0">
                <a:solidFill>
                  <a:srgbClr val="000000"/>
                </a:solidFill>
                <a:latin typeface="Calibri Light" panose="020F0302020204030204"/>
              </a:rPr>
              <a:t>Taux d’événements CV graves</a:t>
            </a:r>
          </a:p>
        </p:txBody>
      </p:sp>
      <p:grpSp>
        <p:nvGrpSpPr>
          <p:cNvPr id="6" name="Group 5">
            <a:extLst>
              <a:ext uri="{FF2B5EF4-FFF2-40B4-BE49-F238E27FC236}">
                <a16:creationId xmlns:a16="http://schemas.microsoft.com/office/drawing/2014/main" id="{C74DC9D6-21F7-6B4E-9E2C-F5C3E82AF9FB}"/>
              </a:ext>
            </a:extLst>
          </p:cNvPr>
          <p:cNvGrpSpPr/>
          <p:nvPr/>
        </p:nvGrpSpPr>
        <p:grpSpPr>
          <a:xfrm>
            <a:off x="313194" y="1541949"/>
            <a:ext cx="8625507" cy="2735135"/>
            <a:chOff x="313194" y="1541949"/>
            <a:chExt cx="8625507" cy="2735135"/>
          </a:xfrm>
        </p:grpSpPr>
        <p:sp>
          <p:nvSpPr>
            <p:cNvPr id="17448" name="TextBox 29"/>
            <p:cNvSpPr txBox="1">
              <a:spLocks noChangeArrowheads="1"/>
            </p:cNvSpPr>
            <p:nvPr/>
          </p:nvSpPr>
          <p:spPr bwMode="auto">
            <a:xfrm rot="16200000">
              <a:off x="5564998" y="2661472"/>
              <a:ext cx="2148190" cy="153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ctr" defTabSz="685800" eaLnBrk="1" hangingPunct="1">
                <a:spcBef>
                  <a:spcPct val="0"/>
                </a:spcBef>
                <a:buClrTx/>
                <a:buNone/>
                <a:defRPr/>
              </a:pPr>
              <a:r>
                <a:rPr lang="fr-CA" altLang="en-US" sz="1100" b="1" dirty="0">
                  <a:solidFill>
                    <a:srgbClr val="000000"/>
                  </a:solidFill>
                  <a:latin typeface="Calibri Light" panose="020F0302020204030204"/>
                </a:rPr>
                <a:t>Taux de C-LDL atteint (mmol/L) </a:t>
              </a:r>
              <a:endParaRPr lang="fr-CA" altLang="en-US" sz="1100" b="1" baseline="30000" dirty="0">
                <a:solidFill>
                  <a:srgbClr val="000000"/>
                </a:solidFill>
                <a:latin typeface="Calibri Light" panose="020F0302020204030204"/>
              </a:endParaRPr>
            </a:p>
          </p:txBody>
        </p:sp>
        <p:sp>
          <p:nvSpPr>
            <p:cNvPr id="70" name="Text Box 14"/>
            <p:cNvSpPr txBox="1">
              <a:spLocks noChangeArrowheads="1"/>
            </p:cNvSpPr>
            <p:nvPr/>
          </p:nvSpPr>
          <p:spPr bwMode="auto">
            <a:xfrm>
              <a:off x="6973556" y="4030863"/>
              <a:ext cx="686686" cy="246221"/>
            </a:xfrm>
            <a:prstGeom prst="rect">
              <a:avLst/>
            </a:prstGeom>
            <a:noFill/>
            <a:ln>
              <a:noFill/>
            </a:ln>
            <a:effectLst/>
          </p:spPr>
          <p:txBody>
            <a:bodyPr wrap="square" lIns="0" tIns="0" rIns="0" bIns="0">
              <a:spAutoFit/>
            </a:bodyPr>
            <a:lstStyle/>
            <a:p>
              <a:pPr defTabSz="685800">
                <a:spcBef>
                  <a:spcPct val="50000"/>
                </a:spcBef>
                <a:defRPr/>
              </a:pPr>
              <a:r>
                <a:rPr lang="fr-CA" sz="800" b="1" dirty="0">
                  <a:solidFill>
                    <a:srgbClr val="000000"/>
                  </a:solidFill>
                  <a:latin typeface="Calibri Light" panose="020F0302020204030204"/>
                </a:rPr>
                <a:t>Favorisant un plus faible taux</a:t>
              </a:r>
              <a:endParaRPr lang="en-US" sz="800" b="1" dirty="0">
                <a:solidFill>
                  <a:srgbClr val="000000"/>
                </a:solidFill>
                <a:latin typeface="Calibri Light" panose="020F0302020204030204"/>
              </a:endParaRPr>
            </a:p>
          </p:txBody>
        </p:sp>
        <p:sp>
          <p:nvSpPr>
            <p:cNvPr id="71" name="Text Box 15"/>
            <p:cNvSpPr txBox="1">
              <a:spLocks noChangeArrowheads="1"/>
            </p:cNvSpPr>
            <p:nvPr/>
          </p:nvSpPr>
          <p:spPr bwMode="auto">
            <a:xfrm>
              <a:off x="7810370" y="4030863"/>
              <a:ext cx="658623" cy="246221"/>
            </a:xfrm>
            <a:prstGeom prst="rect">
              <a:avLst/>
            </a:prstGeom>
            <a:noFill/>
            <a:ln>
              <a:noFill/>
            </a:ln>
            <a:effectLst/>
          </p:spPr>
          <p:txBody>
            <a:bodyPr wrap="square" lIns="0" tIns="0" rIns="0" bIns="0">
              <a:spAutoFit/>
            </a:bodyPr>
            <a:lstStyle/>
            <a:p>
              <a:pPr algn="r" defTabSz="685800">
                <a:spcBef>
                  <a:spcPct val="50000"/>
                </a:spcBef>
                <a:defRPr/>
              </a:pPr>
              <a:r>
                <a:rPr lang="fr-CA" sz="800" b="1" dirty="0">
                  <a:solidFill>
                    <a:srgbClr val="000000"/>
                  </a:solidFill>
                  <a:latin typeface="Calibri Light" panose="020F0302020204030204"/>
                </a:rPr>
                <a:t>Favorisant un taux plus élevé</a:t>
              </a:r>
              <a:endParaRPr lang="en-US" sz="800" b="1" dirty="0">
                <a:solidFill>
                  <a:srgbClr val="000000"/>
                </a:solidFill>
                <a:latin typeface="Calibri Light" panose="020F0302020204030204"/>
              </a:endParaRPr>
            </a:p>
          </p:txBody>
        </p:sp>
        <p:pic>
          <p:nvPicPr>
            <p:cNvPr id="22" name="Picture 21">
              <a:extLst>
                <a:ext uri="{FF2B5EF4-FFF2-40B4-BE49-F238E27FC236}">
                  <a16:creationId xmlns:a16="http://schemas.microsoft.com/office/drawing/2014/main" id="{FC5FA859-C80E-0F4C-A92C-96AAB1BCBCAC}"/>
                </a:ext>
              </a:extLst>
            </p:cNvPr>
            <p:cNvPicPr>
              <a:picLocks noChangeAspect="1"/>
            </p:cNvPicPr>
            <p:nvPr/>
          </p:nvPicPr>
          <p:blipFill>
            <a:blip r:embed="rId6"/>
            <a:srcRect/>
            <a:stretch/>
          </p:blipFill>
          <p:spPr>
            <a:xfrm>
              <a:off x="912493" y="1762071"/>
              <a:ext cx="7556500" cy="2133600"/>
            </a:xfrm>
            <a:prstGeom prst="rect">
              <a:avLst/>
            </a:prstGeom>
          </p:spPr>
        </p:pic>
        <p:sp>
          <p:nvSpPr>
            <p:cNvPr id="17461" name="TextBox 5"/>
            <p:cNvSpPr txBox="1">
              <a:spLocks noChangeArrowheads="1"/>
            </p:cNvSpPr>
            <p:nvPr/>
          </p:nvSpPr>
          <p:spPr bwMode="auto">
            <a:xfrm>
              <a:off x="4083868" y="2362297"/>
              <a:ext cx="1426044" cy="222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961" tIns="48981" rIns="97961" bIns="48981">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defTabSz="685800" eaLnBrk="1" hangingPunct="1">
                <a:spcBef>
                  <a:spcPct val="0"/>
                </a:spcBef>
                <a:buClrTx/>
                <a:buNone/>
                <a:defRPr/>
              </a:pPr>
              <a:r>
                <a:rPr lang="fr-CA" altLang="en-US" sz="675" b="1" i="1" dirty="0">
                  <a:solidFill>
                    <a:srgbClr val="000000"/>
                  </a:solidFill>
                  <a:latin typeface="Calibri Light" panose="020F0302020204030204"/>
                  <a:ea typeface="MS PGothic" pitchFamily="34" charset="-128"/>
                </a:rPr>
                <a:t>p</a:t>
              </a:r>
              <a:r>
                <a:rPr lang="fr-CA" altLang="en-US" sz="675" b="1" dirty="0">
                  <a:solidFill>
                    <a:srgbClr val="000000"/>
                  </a:solidFill>
                  <a:latin typeface="Calibri Light" panose="020F0302020204030204"/>
                  <a:ea typeface="MS PGothic" pitchFamily="34" charset="-128"/>
                </a:rPr>
                <a:t> pour la </a:t>
              </a:r>
              <a:r>
                <a:rPr lang="fr-CA" altLang="en-US" sz="800" b="1" dirty="0">
                  <a:solidFill>
                    <a:srgbClr val="000000"/>
                  </a:solidFill>
                  <a:latin typeface="Calibri Light" panose="020F0302020204030204"/>
                  <a:ea typeface="MS PGothic" pitchFamily="34" charset="-128"/>
                </a:rPr>
                <a:t>tendance</a:t>
              </a:r>
              <a:r>
                <a:rPr lang="fr-CA" altLang="en-US" sz="675" b="1" dirty="0">
                  <a:solidFill>
                    <a:srgbClr val="000000"/>
                  </a:solidFill>
                  <a:latin typeface="Calibri Light" panose="020F0302020204030204"/>
                  <a:ea typeface="MS PGothic" pitchFamily="34" charset="-128"/>
                </a:rPr>
                <a:t> &lt; 0,0001</a:t>
              </a:r>
            </a:p>
          </p:txBody>
        </p:sp>
        <p:sp>
          <p:nvSpPr>
            <p:cNvPr id="17469" name="TextBox 59"/>
            <p:cNvSpPr txBox="1">
              <a:spLocks noChangeArrowheads="1"/>
            </p:cNvSpPr>
            <p:nvPr/>
          </p:nvSpPr>
          <p:spPr bwMode="auto">
            <a:xfrm>
              <a:off x="4001334" y="3932842"/>
              <a:ext cx="205455" cy="13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ctr" defTabSz="685800" eaLnBrk="1" hangingPunct="1">
                <a:spcBef>
                  <a:spcPct val="0"/>
                </a:spcBef>
                <a:buClrTx/>
                <a:buNone/>
                <a:defRPr/>
              </a:pPr>
              <a:r>
                <a:rPr lang="en-US" altLang="en-US" sz="675" dirty="0">
                  <a:solidFill>
                    <a:srgbClr val="000000"/>
                  </a:solidFill>
                  <a:latin typeface="Calibri Light" panose="020F0302020204030204"/>
                </a:rPr>
                <a:t>0</a:t>
              </a:r>
            </a:p>
          </p:txBody>
        </p:sp>
        <p:sp>
          <p:nvSpPr>
            <p:cNvPr id="17470" name="TextBox 60"/>
            <p:cNvSpPr txBox="1">
              <a:spLocks noChangeArrowheads="1"/>
            </p:cNvSpPr>
            <p:nvPr/>
          </p:nvSpPr>
          <p:spPr bwMode="auto">
            <a:xfrm>
              <a:off x="4415060" y="3932842"/>
              <a:ext cx="205455" cy="13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ctr" defTabSz="685800" eaLnBrk="1" hangingPunct="1">
                <a:spcBef>
                  <a:spcPct val="0"/>
                </a:spcBef>
                <a:buClrTx/>
                <a:buNone/>
                <a:defRPr/>
              </a:pPr>
              <a:r>
                <a:rPr lang="en-US" altLang="en-US" sz="675" dirty="0">
                  <a:solidFill>
                    <a:srgbClr val="000000"/>
                  </a:solidFill>
                  <a:latin typeface="Calibri Light" panose="020F0302020204030204"/>
                </a:rPr>
                <a:t>1</a:t>
              </a:r>
            </a:p>
          </p:txBody>
        </p:sp>
        <p:sp>
          <p:nvSpPr>
            <p:cNvPr id="17471" name="TextBox 61"/>
            <p:cNvSpPr txBox="1">
              <a:spLocks noChangeArrowheads="1"/>
            </p:cNvSpPr>
            <p:nvPr/>
          </p:nvSpPr>
          <p:spPr bwMode="auto">
            <a:xfrm>
              <a:off x="4828787" y="3932842"/>
              <a:ext cx="205455" cy="13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ctr" defTabSz="685800" eaLnBrk="1" hangingPunct="1">
                <a:spcBef>
                  <a:spcPct val="0"/>
                </a:spcBef>
                <a:buClrTx/>
                <a:buNone/>
                <a:defRPr/>
              </a:pPr>
              <a:r>
                <a:rPr lang="en-US" altLang="en-US" sz="675" dirty="0">
                  <a:solidFill>
                    <a:srgbClr val="000000"/>
                  </a:solidFill>
                  <a:latin typeface="Calibri Light" panose="020F0302020204030204"/>
                </a:rPr>
                <a:t>2</a:t>
              </a:r>
            </a:p>
          </p:txBody>
        </p:sp>
        <p:sp>
          <p:nvSpPr>
            <p:cNvPr id="17472" name="TextBox 62"/>
            <p:cNvSpPr txBox="1">
              <a:spLocks noChangeArrowheads="1"/>
            </p:cNvSpPr>
            <p:nvPr/>
          </p:nvSpPr>
          <p:spPr bwMode="auto">
            <a:xfrm>
              <a:off x="5245153" y="3932842"/>
              <a:ext cx="205455" cy="13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ctr" defTabSz="685800" eaLnBrk="1" hangingPunct="1">
                <a:spcBef>
                  <a:spcPct val="0"/>
                </a:spcBef>
                <a:buClrTx/>
                <a:buNone/>
                <a:defRPr/>
              </a:pPr>
              <a:r>
                <a:rPr lang="en-US" altLang="en-US" sz="675" dirty="0">
                  <a:solidFill>
                    <a:srgbClr val="000000"/>
                  </a:solidFill>
                  <a:latin typeface="Calibri Light" panose="020F0302020204030204"/>
                </a:rPr>
                <a:t>3</a:t>
              </a:r>
            </a:p>
          </p:txBody>
        </p:sp>
        <p:sp>
          <p:nvSpPr>
            <p:cNvPr id="17473" name="TextBox 63"/>
            <p:cNvSpPr txBox="1">
              <a:spLocks noChangeArrowheads="1"/>
            </p:cNvSpPr>
            <p:nvPr/>
          </p:nvSpPr>
          <p:spPr bwMode="auto">
            <a:xfrm>
              <a:off x="5656974" y="3932842"/>
              <a:ext cx="205455" cy="13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ctr" defTabSz="685800" eaLnBrk="1" hangingPunct="1">
                <a:spcBef>
                  <a:spcPct val="0"/>
                </a:spcBef>
                <a:buClrTx/>
                <a:buNone/>
                <a:defRPr/>
              </a:pPr>
              <a:r>
                <a:rPr lang="en-US" altLang="en-US" sz="675" dirty="0">
                  <a:solidFill>
                    <a:srgbClr val="000000"/>
                  </a:solidFill>
                  <a:latin typeface="Calibri Light" panose="020F0302020204030204"/>
                </a:rPr>
                <a:t>4</a:t>
              </a:r>
            </a:p>
          </p:txBody>
        </p:sp>
        <p:sp>
          <p:nvSpPr>
            <p:cNvPr id="17474" name="TextBox 64"/>
            <p:cNvSpPr txBox="1">
              <a:spLocks noChangeArrowheads="1"/>
            </p:cNvSpPr>
            <p:nvPr/>
          </p:nvSpPr>
          <p:spPr bwMode="auto">
            <a:xfrm>
              <a:off x="4394509" y="4092456"/>
              <a:ext cx="107401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ctr" defTabSz="685800" eaLnBrk="1" hangingPunct="1">
                <a:spcBef>
                  <a:spcPct val="0"/>
                </a:spcBef>
                <a:buClrTx/>
                <a:buNone/>
                <a:defRPr/>
              </a:pPr>
              <a:r>
                <a:rPr lang="fr-CA" altLang="en-US" sz="800" b="1" dirty="0">
                  <a:solidFill>
                    <a:srgbClr val="000000"/>
                  </a:solidFill>
                  <a:latin typeface="Calibri Light" panose="020F0302020204030204"/>
                </a:rPr>
                <a:t>Nombre d’années de suivi</a:t>
              </a:r>
            </a:p>
          </p:txBody>
        </p:sp>
        <p:sp>
          <p:nvSpPr>
            <p:cNvPr id="17475" name="TextBox 65"/>
            <p:cNvSpPr txBox="1">
              <a:spLocks noChangeArrowheads="1"/>
            </p:cNvSpPr>
            <p:nvPr/>
          </p:nvSpPr>
          <p:spPr bwMode="auto">
            <a:xfrm>
              <a:off x="3735987" y="3748158"/>
              <a:ext cx="294481" cy="13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r" defTabSz="685800" eaLnBrk="1" hangingPunct="1">
                <a:spcBef>
                  <a:spcPct val="0"/>
                </a:spcBef>
                <a:buClrTx/>
                <a:buNone/>
                <a:defRPr/>
              </a:pPr>
              <a:r>
                <a:rPr lang="en-US" altLang="en-US" sz="675" dirty="0">
                  <a:solidFill>
                    <a:srgbClr val="000000"/>
                  </a:solidFill>
                  <a:latin typeface="Calibri Light" panose="020F0302020204030204"/>
                </a:rPr>
                <a:t>0,00</a:t>
              </a:r>
            </a:p>
          </p:txBody>
        </p:sp>
        <p:sp>
          <p:nvSpPr>
            <p:cNvPr id="17476" name="TextBox 66"/>
            <p:cNvSpPr txBox="1">
              <a:spLocks noChangeArrowheads="1"/>
            </p:cNvSpPr>
            <p:nvPr/>
          </p:nvSpPr>
          <p:spPr bwMode="auto">
            <a:xfrm>
              <a:off x="3735987" y="3236967"/>
              <a:ext cx="294481" cy="13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r" defTabSz="685800" eaLnBrk="1" hangingPunct="1">
                <a:spcBef>
                  <a:spcPct val="0"/>
                </a:spcBef>
                <a:buClrTx/>
                <a:buNone/>
                <a:defRPr/>
              </a:pPr>
              <a:r>
                <a:rPr lang="en-US" altLang="en-US" sz="675" dirty="0">
                  <a:solidFill>
                    <a:srgbClr val="000000"/>
                  </a:solidFill>
                  <a:latin typeface="Calibri Light" panose="020F0302020204030204"/>
                </a:rPr>
                <a:t>0,02</a:t>
              </a:r>
            </a:p>
          </p:txBody>
        </p:sp>
        <p:sp>
          <p:nvSpPr>
            <p:cNvPr id="17477" name="TextBox 67"/>
            <p:cNvSpPr txBox="1">
              <a:spLocks noChangeArrowheads="1"/>
            </p:cNvSpPr>
            <p:nvPr/>
          </p:nvSpPr>
          <p:spPr bwMode="auto">
            <a:xfrm>
              <a:off x="3735987" y="2667882"/>
              <a:ext cx="294481" cy="271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r" defTabSz="685800" eaLnBrk="1" hangingPunct="1">
                <a:spcBef>
                  <a:spcPct val="0"/>
                </a:spcBef>
                <a:buClrTx/>
                <a:buNone/>
                <a:defRPr/>
              </a:pPr>
              <a:r>
                <a:rPr lang="en-US" altLang="en-US" sz="675" dirty="0">
                  <a:solidFill>
                    <a:srgbClr val="000000"/>
                  </a:solidFill>
                  <a:latin typeface="Calibri Light" panose="020F0302020204030204"/>
                </a:rPr>
                <a:t>0,04</a:t>
              </a:r>
            </a:p>
          </p:txBody>
        </p:sp>
        <p:sp>
          <p:nvSpPr>
            <p:cNvPr id="17478" name="TextBox 68"/>
            <p:cNvSpPr txBox="1">
              <a:spLocks noChangeArrowheads="1"/>
            </p:cNvSpPr>
            <p:nvPr/>
          </p:nvSpPr>
          <p:spPr bwMode="auto">
            <a:xfrm>
              <a:off x="3735987" y="2248168"/>
              <a:ext cx="294481" cy="13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r" defTabSz="685800" eaLnBrk="1" hangingPunct="1">
                <a:spcBef>
                  <a:spcPct val="0"/>
                </a:spcBef>
                <a:buClrTx/>
                <a:buNone/>
                <a:defRPr/>
              </a:pPr>
              <a:r>
                <a:rPr lang="en-US" altLang="en-US" sz="675" dirty="0">
                  <a:solidFill>
                    <a:srgbClr val="000000"/>
                  </a:solidFill>
                  <a:latin typeface="Calibri Light" panose="020F0302020204030204"/>
                </a:rPr>
                <a:t>0,06</a:t>
              </a:r>
            </a:p>
          </p:txBody>
        </p:sp>
        <p:sp>
          <p:nvSpPr>
            <p:cNvPr id="17479" name="TextBox 69"/>
            <p:cNvSpPr txBox="1">
              <a:spLocks noChangeArrowheads="1"/>
            </p:cNvSpPr>
            <p:nvPr/>
          </p:nvSpPr>
          <p:spPr bwMode="auto">
            <a:xfrm>
              <a:off x="3735987" y="1736977"/>
              <a:ext cx="294481" cy="13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r" defTabSz="685800" eaLnBrk="1" hangingPunct="1">
                <a:spcBef>
                  <a:spcPct val="0"/>
                </a:spcBef>
                <a:buClrTx/>
                <a:buNone/>
                <a:defRPr/>
              </a:pPr>
              <a:r>
                <a:rPr lang="en-US" altLang="en-US" sz="675" dirty="0">
                  <a:solidFill>
                    <a:srgbClr val="000000"/>
                  </a:solidFill>
                  <a:latin typeface="Calibri Light" panose="020F0302020204030204"/>
                </a:rPr>
                <a:t>0,08</a:t>
              </a:r>
            </a:p>
          </p:txBody>
        </p:sp>
        <p:sp>
          <p:nvSpPr>
            <p:cNvPr id="17480" name="TextBox 70"/>
            <p:cNvSpPr txBox="1">
              <a:spLocks noChangeArrowheads="1"/>
            </p:cNvSpPr>
            <p:nvPr/>
          </p:nvSpPr>
          <p:spPr bwMode="auto">
            <a:xfrm rot="16200000">
              <a:off x="2698155" y="2657041"/>
              <a:ext cx="1978390" cy="257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ctr" defTabSz="685800" eaLnBrk="1" hangingPunct="1">
                <a:spcBef>
                  <a:spcPct val="0"/>
                </a:spcBef>
                <a:buClrTx/>
                <a:buNone/>
                <a:defRPr/>
              </a:pPr>
              <a:r>
                <a:rPr lang="fr-CA" altLang="en-US" sz="1100" b="1" dirty="0">
                  <a:solidFill>
                    <a:srgbClr val="000000"/>
                  </a:solidFill>
                  <a:latin typeface="Calibri Light" panose="020F0302020204030204"/>
                </a:rPr>
                <a:t>Fréquence cumulative</a:t>
              </a:r>
            </a:p>
          </p:txBody>
        </p:sp>
        <p:sp>
          <p:nvSpPr>
            <p:cNvPr id="17481" name="TextBox 71"/>
            <p:cNvSpPr txBox="1">
              <a:spLocks noChangeArrowheads="1"/>
            </p:cNvSpPr>
            <p:nvPr/>
          </p:nvSpPr>
          <p:spPr bwMode="auto">
            <a:xfrm>
              <a:off x="4471576" y="1773902"/>
              <a:ext cx="517861" cy="13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defTabSz="685800" eaLnBrk="1" hangingPunct="1">
                <a:spcBef>
                  <a:spcPct val="0"/>
                </a:spcBef>
                <a:buClrTx/>
                <a:buNone/>
                <a:defRPr/>
              </a:pPr>
              <a:r>
                <a:rPr lang="en-US" altLang="en-US" sz="675" b="1" dirty="0">
                  <a:solidFill>
                    <a:srgbClr val="000000"/>
                  </a:solidFill>
                  <a:latin typeface="Calibri Light" panose="020F0302020204030204"/>
                </a:rPr>
                <a:t>Placebo</a:t>
              </a:r>
            </a:p>
          </p:txBody>
        </p:sp>
        <p:sp>
          <p:nvSpPr>
            <p:cNvPr id="17482" name="TextBox 72"/>
            <p:cNvSpPr txBox="1">
              <a:spLocks noChangeArrowheads="1"/>
            </p:cNvSpPr>
            <p:nvPr/>
          </p:nvSpPr>
          <p:spPr bwMode="auto">
            <a:xfrm>
              <a:off x="4471575" y="1965356"/>
              <a:ext cx="1564573" cy="178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defTabSz="685800" eaLnBrk="1" hangingPunct="1">
                <a:spcBef>
                  <a:spcPct val="0"/>
                </a:spcBef>
                <a:buClrTx/>
                <a:buNone/>
                <a:defRPr/>
              </a:pPr>
              <a:r>
                <a:rPr lang="fr-CA" altLang="en-US" sz="675" b="1" dirty="0">
                  <a:solidFill>
                    <a:srgbClr val="000000"/>
                  </a:solidFill>
                  <a:latin typeface="Calibri Light" panose="020F0302020204030204"/>
                </a:rPr>
                <a:t>C-LDL &gt; 1,3 mmol/L (rosuvastatine)</a:t>
              </a:r>
              <a:endParaRPr lang="fr-CA" altLang="en-US" sz="675" b="1" baseline="30000" dirty="0">
                <a:solidFill>
                  <a:srgbClr val="000000"/>
                </a:solidFill>
                <a:latin typeface="Calibri Light" panose="020F0302020204030204"/>
              </a:endParaRPr>
            </a:p>
          </p:txBody>
        </p:sp>
        <p:sp>
          <p:nvSpPr>
            <p:cNvPr id="17483" name="TextBox 73"/>
            <p:cNvSpPr txBox="1">
              <a:spLocks noChangeArrowheads="1"/>
            </p:cNvSpPr>
            <p:nvPr/>
          </p:nvSpPr>
          <p:spPr bwMode="auto">
            <a:xfrm>
              <a:off x="4471575" y="2188182"/>
              <a:ext cx="1515022" cy="116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defTabSz="685800" eaLnBrk="1" hangingPunct="1">
                <a:spcBef>
                  <a:spcPct val="0"/>
                </a:spcBef>
                <a:buClrTx/>
                <a:buNone/>
                <a:defRPr/>
              </a:pPr>
              <a:r>
                <a:rPr lang="fr-CA" altLang="en-US" sz="675" b="1" dirty="0">
                  <a:solidFill>
                    <a:srgbClr val="000000"/>
                  </a:solidFill>
                  <a:latin typeface="Calibri Light" panose="020F0302020204030204"/>
                </a:rPr>
                <a:t>C- LDL &lt; 1,3 mmol/L (rosuvastatine)</a:t>
              </a:r>
              <a:endParaRPr lang="fr-CA" altLang="en-US" sz="675" b="1" baseline="30000" dirty="0">
                <a:solidFill>
                  <a:srgbClr val="000000"/>
                </a:solidFill>
                <a:latin typeface="Calibri Light" panose="020F0302020204030204"/>
              </a:endParaRPr>
            </a:p>
          </p:txBody>
        </p:sp>
        <p:sp>
          <p:nvSpPr>
            <p:cNvPr id="17428" name="Rectangle 50"/>
            <p:cNvSpPr>
              <a:spLocks noChangeArrowheads="1"/>
            </p:cNvSpPr>
            <p:nvPr/>
          </p:nvSpPr>
          <p:spPr bwMode="auto">
            <a:xfrm>
              <a:off x="6896386" y="3465289"/>
              <a:ext cx="300620"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r" defTabSz="685800" eaLnBrk="1" hangingPunct="1">
                <a:spcBef>
                  <a:spcPct val="0"/>
                </a:spcBef>
                <a:buClrTx/>
                <a:buNone/>
                <a:defRPr/>
              </a:pPr>
              <a:r>
                <a:rPr lang="en-US" altLang="en-US" sz="800" b="1" dirty="0">
                  <a:solidFill>
                    <a:srgbClr val="000000"/>
                  </a:solidFill>
                  <a:latin typeface="Calibri Light" panose="020F0302020204030204"/>
                </a:rPr>
                <a:t>≤ 1,0</a:t>
              </a:r>
            </a:p>
          </p:txBody>
        </p:sp>
        <p:sp>
          <p:nvSpPr>
            <p:cNvPr id="17429" name="Rectangle 51"/>
            <p:cNvSpPr>
              <a:spLocks noChangeArrowheads="1"/>
            </p:cNvSpPr>
            <p:nvPr/>
          </p:nvSpPr>
          <p:spPr bwMode="auto">
            <a:xfrm>
              <a:off x="6841370" y="2931670"/>
              <a:ext cx="431208"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r" defTabSz="685800" eaLnBrk="1" hangingPunct="1">
                <a:spcBef>
                  <a:spcPct val="0"/>
                </a:spcBef>
                <a:buClrTx/>
                <a:buNone/>
                <a:defRPr/>
              </a:pPr>
              <a:r>
                <a:rPr lang="en-US" altLang="en-US" sz="800" b="1" dirty="0">
                  <a:solidFill>
                    <a:srgbClr val="000000"/>
                  </a:solidFill>
                  <a:latin typeface="Calibri Light" panose="020F0302020204030204"/>
                </a:rPr>
                <a:t>&gt; 1,0 – 1,6</a:t>
              </a:r>
            </a:p>
          </p:txBody>
        </p:sp>
        <p:sp>
          <p:nvSpPr>
            <p:cNvPr id="17430" name="Rectangle 52"/>
            <p:cNvSpPr>
              <a:spLocks noChangeArrowheads="1"/>
            </p:cNvSpPr>
            <p:nvPr/>
          </p:nvSpPr>
          <p:spPr bwMode="auto">
            <a:xfrm>
              <a:off x="6841370" y="2419278"/>
              <a:ext cx="431208"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r" defTabSz="685800" eaLnBrk="1" hangingPunct="1">
                <a:spcBef>
                  <a:spcPct val="0"/>
                </a:spcBef>
                <a:buClrTx/>
                <a:buNone/>
                <a:defRPr/>
              </a:pPr>
              <a:r>
                <a:rPr lang="en-US" altLang="en-US" sz="800" b="1" dirty="0">
                  <a:solidFill>
                    <a:srgbClr val="000000"/>
                  </a:solidFill>
                  <a:latin typeface="Calibri Light" panose="020F0302020204030204"/>
                </a:rPr>
                <a:t>&gt; 1,6 – 2,1</a:t>
              </a:r>
            </a:p>
          </p:txBody>
        </p:sp>
        <p:sp>
          <p:nvSpPr>
            <p:cNvPr id="17431" name="Rectangle 53"/>
            <p:cNvSpPr>
              <a:spLocks noChangeArrowheads="1"/>
            </p:cNvSpPr>
            <p:nvPr/>
          </p:nvSpPr>
          <p:spPr bwMode="auto">
            <a:xfrm>
              <a:off x="6841370" y="1859254"/>
              <a:ext cx="431208"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r" defTabSz="685800" eaLnBrk="1" hangingPunct="1">
                <a:spcBef>
                  <a:spcPct val="0"/>
                </a:spcBef>
                <a:buClrTx/>
                <a:buNone/>
                <a:defRPr/>
              </a:pPr>
              <a:r>
                <a:rPr lang="en-US" altLang="en-US" sz="800" b="1" dirty="0">
                  <a:solidFill>
                    <a:srgbClr val="000000"/>
                  </a:solidFill>
                  <a:latin typeface="Calibri Light" panose="020F0302020204030204"/>
                </a:rPr>
                <a:t>&gt; 2,1 – 2,6</a:t>
              </a:r>
            </a:p>
          </p:txBody>
        </p:sp>
        <p:sp>
          <p:nvSpPr>
            <p:cNvPr id="17433" name="Text Box 10"/>
            <p:cNvSpPr txBox="1">
              <a:spLocks noChangeArrowheads="1"/>
            </p:cNvSpPr>
            <p:nvPr/>
          </p:nvSpPr>
          <p:spPr bwMode="auto">
            <a:xfrm>
              <a:off x="8041829" y="2421373"/>
              <a:ext cx="89687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defTabSz="685800" eaLnBrk="1" hangingPunct="1">
                <a:spcBef>
                  <a:spcPct val="0"/>
                </a:spcBef>
                <a:buClrTx/>
                <a:buNone/>
                <a:defRPr/>
              </a:pPr>
              <a:r>
                <a:rPr lang="en-US" altLang="en-US" sz="800" b="1" dirty="0">
                  <a:solidFill>
                    <a:srgbClr val="000000"/>
                  </a:solidFill>
                  <a:latin typeface="Calibri Light" panose="020F0302020204030204"/>
                </a:rPr>
                <a:t>0,80 (0,59-1,07)</a:t>
              </a:r>
            </a:p>
          </p:txBody>
        </p:sp>
        <p:sp>
          <p:nvSpPr>
            <p:cNvPr id="17434" name="Text Box 11"/>
            <p:cNvSpPr txBox="1">
              <a:spLocks noChangeArrowheads="1"/>
            </p:cNvSpPr>
            <p:nvPr/>
          </p:nvSpPr>
          <p:spPr bwMode="auto">
            <a:xfrm>
              <a:off x="8041829" y="2942586"/>
              <a:ext cx="89687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defTabSz="685800" eaLnBrk="1" hangingPunct="1">
                <a:spcBef>
                  <a:spcPct val="0"/>
                </a:spcBef>
                <a:buClrTx/>
                <a:buNone/>
                <a:defRPr/>
              </a:pPr>
              <a:r>
                <a:rPr lang="en-US" altLang="en-US" sz="800" b="1" dirty="0">
                  <a:solidFill>
                    <a:srgbClr val="000000"/>
                  </a:solidFill>
                  <a:latin typeface="Calibri Light" panose="020F0302020204030204"/>
                </a:rPr>
                <a:t>0,67 (0,50-0,92)</a:t>
              </a:r>
            </a:p>
          </p:txBody>
        </p:sp>
        <p:sp>
          <p:nvSpPr>
            <p:cNvPr id="17435" name="Text Box 12"/>
            <p:cNvSpPr txBox="1">
              <a:spLocks noChangeArrowheads="1"/>
            </p:cNvSpPr>
            <p:nvPr/>
          </p:nvSpPr>
          <p:spPr bwMode="auto">
            <a:xfrm>
              <a:off x="8041829" y="3479453"/>
              <a:ext cx="89687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defTabSz="685800" eaLnBrk="1" hangingPunct="1">
                <a:spcBef>
                  <a:spcPct val="0"/>
                </a:spcBef>
                <a:buClrTx/>
                <a:buNone/>
                <a:defRPr/>
              </a:pPr>
              <a:r>
                <a:rPr lang="en-US" altLang="en-US" sz="800" b="1" dirty="0">
                  <a:solidFill>
                    <a:srgbClr val="000000"/>
                  </a:solidFill>
                  <a:latin typeface="Calibri Light" panose="020F0302020204030204"/>
                </a:rPr>
                <a:t>0,61 (0,40-0,91)</a:t>
              </a:r>
            </a:p>
          </p:txBody>
        </p:sp>
        <p:sp>
          <p:nvSpPr>
            <p:cNvPr id="17438" name="Text Box 16"/>
            <p:cNvSpPr txBox="1">
              <a:spLocks noChangeArrowheads="1"/>
            </p:cNvSpPr>
            <p:nvPr/>
          </p:nvSpPr>
          <p:spPr bwMode="auto">
            <a:xfrm>
              <a:off x="8041829" y="1857215"/>
              <a:ext cx="445635"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defTabSz="685800" eaLnBrk="1" hangingPunct="1">
                <a:spcBef>
                  <a:spcPct val="0"/>
                </a:spcBef>
                <a:buClrTx/>
                <a:buNone/>
                <a:defRPr/>
              </a:pPr>
              <a:r>
                <a:rPr lang="fr-CA" altLang="en-US" sz="800" b="1" dirty="0">
                  <a:solidFill>
                    <a:srgbClr val="000000"/>
                  </a:solidFill>
                  <a:latin typeface="Calibri Light" panose="020F0302020204030204"/>
                </a:rPr>
                <a:t>Référence </a:t>
              </a:r>
            </a:p>
          </p:txBody>
        </p:sp>
        <p:sp>
          <p:nvSpPr>
            <p:cNvPr id="17441" name="Rectangle 47"/>
            <p:cNvSpPr>
              <a:spLocks noChangeArrowheads="1"/>
            </p:cNvSpPr>
            <p:nvPr/>
          </p:nvSpPr>
          <p:spPr bwMode="auto">
            <a:xfrm>
              <a:off x="6939957" y="3913922"/>
              <a:ext cx="45345" cy="13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defTabSz="685800" eaLnBrk="1" hangingPunct="1">
                <a:spcBef>
                  <a:spcPct val="0"/>
                </a:spcBef>
                <a:buClrTx/>
                <a:buNone/>
                <a:defRPr/>
              </a:pPr>
              <a:r>
                <a:rPr lang="en-US" altLang="en-US" sz="675" dirty="0">
                  <a:solidFill>
                    <a:srgbClr val="000000"/>
                  </a:solidFill>
                  <a:latin typeface="Calibri Light" panose="020F0302020204030204"/>
                </a:rPr>
                <a:t>0</a:t>
              </a:r>
            </a:p>
          </p:txBody>
        </p:sp>
        <p:sp>
          <p:nvSpPr>
            <p:cNvPr id="17442" name="Rectangle 48"/>
            <p:cNvSpPr>
              <a:spLocks noChangeArrowheads="1"/>
            </p:cNvSpPr>
            <p:nvPr/>
          </p:nvSpPr>
          <p:spPr bwMode="auto">
            <a:xfrm>
              <a:off x="7700892" y="3913922"/>
              <a:ext cx="45345" cy="13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defTabSz="685800" eaLnBrk="1" hangingPunct="1">
                <a:spcBef>
                  <a:spcPct val="0"/>
                </a:spcBef>
                <a:buClrTx/>
                <a:buNone/>
                <a:defRPr/>
              </a:pPr>
              <a:r>
                <a:rPr lang="en-US" altLang="en-US" sz="675" dirty="0">
                  <a:solidFill>
                    <a:srgbClr val="000000"/>
                  </a:solidFill>
                  <a:latin typeface="Calibri Light" panose="020F0302020204030204"/>
                </a:rPr>
                <a:t>1</a:t>
              </a:r>
            </a:p>
          </p:txBody>
        </p:sp>
        <p:sp>
          <p:nvSpPr>
            <p:cNvPr id="17443" name="Rectangle 49"/>
            <p:cNvSpPr>
              <a:spLocks noChangeArrowheads="1"/>
            </p:cNvSpPr>
            <p:nvPr/>
          </p:nvSpPr>
          <p:spPr bwMode="auto">
            <a:xfrm>
              <a:off x="8460210" y="3913922"/>
              <a:ext cx="45345" cy="13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defTabSz="685800" eaLnBrk="1" hangingPunct="1">
                <a:spcBef>
                  <a:spcPct val="0"/>
                </a:spcBef>
                <a:buClrTx/>
                <a:buNone/>
                <a:defRPr/>
              </a:pPr>
              <a:r>
                <a:rPr lang="en-US" altLang="en-US" sz="675" dirty="0">
                  <a:solidFill>
                    <a:srgbClr val="000000"/>
                  </a:solidFill>
                  <a:latin typeface="Calibri Light" panose="020F0302020204030204"/>
                </a:rPr>
                <a:t>2</a:t>
              </a:r>
            </a:p>
          </p:txBody>
        </p:sp>
        <p:sp>
          <p:nvSpPr>
            <p:cNvPr id="112" name="TextBox 111"/>
            <p:cNvSpPr txBox="1"/>
            <p:nvPr/>
          </p:nvSpPr>
          <p:spPr>
            <a:xfrm>
              <a:off x="1545374" y="4112448"/>
              <a:ext cx="985846" cy="123111"/>
            </a:xfrm>
            <a:prstGeom prst="rect">
              <a:avLst/>
            </a:prstGeom>
            <a:noFill/>
          </p:spPr>
          <p:txBody>
            <a:bodyPr wrap="none" lIns="0" tIns="0" rIns="0" bIns="0" rtlCol="0">
              <a:spAutoFit/>
            </a:bodyPr>
            <a:lstStyle/>
            <a:p>
              <a:pPr algn="ctr" defTabSz="685800">
                <a:defRPr/>
              </a:pPr>
              <a:r>
                <a:rPr lang="fr-CA" sz="800" b="1" dirty="0">
                  <a:solidFill>
                    <a:srgbClr val="000000"/>
                  </a:solidFill>
                  <a:latin typeface="Calibri Light" panose="020F0302020204030204"/>
                </a:rPr>
                <a:t>Taux de C-LDL (mmol/L)</a:t>
              </a:r>
            </a:p>
          </p:txBody>
        </p:sp>
        <p:sp>
          <p:nvSpPr>
            <p:cNvPr id="17413" name="TextBox 1"/>
            <p:cNvSpPr txBox="1">
              <a:spLocks noChangeArrowheads="1"/>
            </p:cNvSpPr>
            <p:nvPr/>
          </p:nvSpPr>
          <p:spPr bwMode="auto">
            <a:xfrm>
              <a:off x="1079670" y="2551388"/>
              <a:ext cx="34633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ctr" defTabSz="685800" eaLnBrk="1" hangingPunct="1">
                <a:spcBef>
                  <a:spcPct val="0"/>
                </a:spcBef>
                <a:buClrTx/>
                <a:buNone/>
                <a:defRPr/>
              </a:pPr>
              <a:r>
                <a:rPr lang="en-US" altLang="en-US" sz="800" b="1" dirty="0">
                  <a:solidFill>
                    <a:srgbClr val="000000"/>
                  </a:solidFill>
                  <a:latin typeface="Calibri Light" panose="020F0302020204030204"/>
                </a:rPr>
                <a:t>&lt; 1,7</a:t>
              </a:r>
            </a:p>
          </p:txBody>
        </p:sp>
        <p:sp>
          <p:nvSpPr>
            <p:cNvPr id="4" name="TextBox 3"/>
            <p:cNvSpPr txBox="1"/>
            <p:nvPr/>
          </p:nvSpPr>
          <p:spPr>
            <a:xfrm>
              <a:off x="655455" y="3753505"/>
              <a:ext cx="218657" cy="153888"/>
            </a:xfrm>
            <a:prstGeom prst="rect">
              <a:avLst/>
            </a:prstGeom>
            <a:noFill/>
          </p:spPr>
          <p:txBody>
            <a:bodyPr wrap="square" lIns="0" tIns="0" rIns="0" bIns="0" rtlCol="0" anchor="ctr" anchorCtr="0">
              <a:spAutoFit/>
            </a:bodyPr>
            <a:lstStyle/>
            <a:p>
              <a:pPr algn="r" defTabSz="685800">
                <a:defRPr/>
              </a:pPr>
              <a:r>
                <a:rPr lang="en-US" sz="1000" dirty="0">
                  <a:solidFill>
                    <a:srgbClr val="000000"/>
                  </a:solidFill>
                  <a:latin typeface="Calibri Light" panose="020F0302020204030204"/>
                </a:rPr>
                <a:t>0</a:t>
              </a:r>
            </a:p>
          </p:txBody>
        </p:sp>
        <p:sp>
          <p:nvSpPr>
            <p:cNvPr id="105" name="TextBox 104"/>
            <p:cNvSpPr txBox="1"/>
            <p:nvPr/>
          </p:nvSpPr>
          <p:spPr>
            <a:xfrm>
              <a:off x="655455" y="3462607"/>
              <a:ext cx="218657" cy="153888"/>
            </a:xfrm>
            <a:prstGeom prst="rect">
              <a:avLst/>
            </a:prstGeom>
            <a:noFill/>
          </p:spPr>
          <p:txBody>
            <a:bodyPr wrap="square" lIns="0" tIns="0" rIns="0" bIns="0" rtlCol="0" anchor="ctr" anchorCtr="0">
              <a:spAutoFit/>
            </a:bodyPr>
            <a:lstStyle/>
            <a:p>
              <a:pPr algn="r" defTabSz="685800">
                <a:defRPr/>
              </a:pPr>
              <a:r>
                <a:rPr lang="en-US" sz="1000" dirty="0">
                  <a:solidFill>
                    <a:srgbClr val="000000"/>
                  </a:solidFill>
                  <a:latin typeface="Calibri Light" panose="020F0302020204030204"/>
                </a:rPr>
                <a:t>2</a:t>
              </a:r>
            </a:p>
          </p:txBody>
        </p:sp>
        <p:sp>
          <p:nvSpPr>
            <p:cNvPr id="106" name="TextBox 105"/>
            <p:cNvSpPr txBox="1"/>
            <p:nvPr/>
          </p:nvSpPr>
          <p:spPr>
            <a:xfrm>
              <a:off x="655455" y="3171706"/>
              <a:ext cx="218657" cy="153888"/>
            </a:xfrm>
            <a:prstGeom prst="rect">
              <a:avLst/>
            </a:prstGeom>
            <a:noFill/>
          </p:spPr>
          <p:txBody>
            <a:bodyPr wrap="square" lIns="0" tIns="0" rIns="0" bIns="0" rtlCol="0" anchor="ctr" anchorCtr="0">
              <a:spAutoFit/>
            </a:bodyPr>
            <a:lstStyle/>
            <a:p>
              <a:pPr algn="r" defTabSz="685800">
                <a:defRPr/>
              </a:pPr>
              <a:r>
                <a:rPr lang="en-US" sz="1000" dirty="0">
                  <a:solidFill>
                    <a:srgbClr val="000000"/>
                  </a:solidFill>
                  <a:latin typeface="Calibri Light" panose="020F0302020204030204"/>
                </a:rPr>
                <a:t>4</a:t>
              </a:r>
            </a:p>
          </p:txBody>
        </p:sp>
        <p:sp>
          <p:nvSpPr>
            <p:cNvPr id="107" name="TextBox 106"/>
            <p:cNvSpPr txBox="1"/>
            <p:nvPr/>
          </p:nvSpPr>
          <p:spPr>
            <a:xfrm>
              <a:off x="655455" y="2880805"/>
              <a:ext cx="218657" cy="153888"/>
            </a:xfrm>
            <a:prstGeom prst="rect">
              <a:avLst/>
            </a:prstGeom>
            <a:noFill/>
          </p:spPr>
          <p:txBody>
            <a:bodyPr wrap="square" lIns="0" tIns="0" rIns="0" bIns="0" rtlCol="0" anchor="ctr" anchorCtr="0">
              <a:spAutoFit/>
            </a:bodyPr>
            <a:lstStyle/>
            <a:p>
              <a:pPr algn="r" defTabSz="685800">
                <a:defRPr/>
              </a:pPr>
              <a:r>
                <a:rPr lang="en-US" sz="1000" dirty="0">
                  <a:solidFill>
                    <a:srgbClr val="000000"/>
                  </a:solidFill>
                  <a:latin typeface="Calibri Light" panose="020F0302020204030204"/>
                </a:rPr>
                <a:t>6</a:t>
              </a:r>
            </a:p>
          </p:txBody>
        </p:sp>
        <p:sp>
          <p:nvSpPr>
            <p:cNvPr id="108" name="TextBox 107"/>
            <p:cNvSpPr txBox="1"/>
            <p:nvPr/>
          </p:nvSpPr>
          <p:spPr>
            <a:xfrm>
              <a:off x="655455" y="2589904"/>
              <a:ext cx="218657" cy="153888"/>
            </a:xfrm>
            <a:prstGeom prst="rect">
              <a:avLst/>
            </a:prstGeom>
            <a:noFill/>
          </p:spPr>
          <p:txBody>
            <a:bodyPr wrap="square" lIns="0" tIns="0" rIns="0" bIns="0" rtlCol="0" anchor="ctr" anchorCtr="0">
              <a:spAutoFit/>
            </a:bodyPr>
            <a:lstStyle/>
            <a:p>
              <a:pPr algn="r" defTabSz="685800">
                <a:defRPr/>
              </a:pPr>
              <a:r>
                <a:rPr lang="en-US" sz="1000" dirty="0">
                  <a:solidFill>
                    <a:srgbClr val="000000"/>
                  </a:solidFill>
                  <a:latin typeface="Calibri Light" panose="020F0302020204030204"/>
                </a:rPr>
                <a:t>8</a:t>
              </a:r>
            </a:p>
          </p:txBody>
        </p:sp>
        <p:sp>
          <p:nvSpPr>
            <p:cNvPr id="109" name="TextBox 108"/>
            <p:cNvSpPr txBox="1"/>
            <p:nvPr/>
          </p:nvSpPr>
          <p:spPr>
            <a:xfrm>
              <a:off x="655455" y="2299003"/>
              <a:ext cx="218657" cy="153888"/>
            </a:xfrm>
            <a:prstGeom prst="rect">
              <a:avLst/>
            </a:prstGeom>
            <a:noFill/>
          </p:spPr>
          <p:txBody>
            <a:bodyPr wrap="square" lIns="0" tIns="0" rIns="0" bIns="0" rtlCol="0" anchor="ctr" anchorCtr="0">
              <a:spAutoFit/>
            </a:bodyPr>
            <a:lstStyle/>
            <a:p>
              <a:pPr algn="r" defTabSz="685800">
                <a:defRPr/>
              </a:pPr>
              <a:r>
                <a:rPr lang="en-US" sz="1000" dirty="0">
                  <a:solidFill>
                    <a:srgbClr val="000000"/>
                  </a:solidFill>
                  <a:latin typeface="Calibri Light" panose="020F0302020204030204"/>
                </a:rPr>
                <a:t>10</a:t>
              </a:r>
            </a:p>
          </p:txBody>
        </p:sp>
        <p:sp>
          <p:nvSpPr>
            <p:cNvPr id="110" name="TextBox 109"/>
            <p:cNvSpPr txBox="1"/>
            <p:nvPr/>
          </p:nvSpPr>
          <p:spPr>
            <a:xfrm>
              <a:off x="655455" y="2008102"/>
              <a:ext cx="218657" cy="153888"/>
            </a:xfrm>
            <a:prstGeom prst="rect">
              <a:avLst/>
            </a:prstGeom>
            <a:noFill/>
          </p:spPr>
          <p:txBody>
            <a:bodyPr wrap="square" lIns="0" tIns="0" rIns="0" bIns="0" rtlCol="0" anchor="ctr" anchorCtr="0">
              <a:spAutoFit/>
            </a:bodyPr>
            <a:lstStyle/>
            <a:p>
              <a:pPr algn="r" defTabSz="685800">
                <a:defRPr/>
              </a:pPr>
              <a:r>
                <a:rPr lang="en-US" sz="1000" dirty="0">
                  <a:solidFill>
                    <a:srgbClr val="000000"/>
                  </a:solidFill>
                  <a:latin typeface="Calibri Light" panose="020F0302020204030204"/>
                </a:rPr>
                <a:t>12</a:t>
              </a:r>
            </a:p>
          </p:txBody>
        </p:sp>
        <p:sp>
          <p:nvSpPr>
            <p:cNvPr id="111" name="TextBox 110"/>
            <p:cNvSpPr txBox="1"/>
            <p:nvPr/>
          </p:nvSpPr>
          <p:spPr>
            <a:xfrm>
              <a:off x="655455" y="1717201"/>
              <a:ext cx="218657" cy="153888"/>
            </a:xfrm>
            <a:prstGeom prst="rect">
              <a:avLst/>
            </a:prstGeom>
            <a:noFill/>
          </p:spPr>
          <p:txBody>
            <a:bodyPr wrap="square" lIns="0" tIns="0" rIns="0" bIns="0" rtlCol="0" anchor="ctr" anchorCtr="0">
              <a:spAutoFit/>
            </a:bodyPr>
            <a:lstStyle/>
            <a:p>
              <a:pPr algn="r" defTabSz="685800">
                <a:defRPr/>
              </a:pPr>
              <a:r>
                <a:rPr lang="en-US" sz="1000" dirty="0">
                  <a:solidFill>
                    <a:srgbClr val="000000"/>
                  </a:solidFill>
                  <a:latin typeface="Calibri Light" panose="020F0302020204030204"/>
                </a:rPr>
                <a:t>14</a:t>
              </a:r>
            </a:p>
          </p:txBody>
        </p:sp>
        <p:sp>
          <p:nvSpPr>
            <p:cNvPr id="114" name="TextBox 1"/>
            <p:cNvSpPr txBox="1">
              <a:spLocks noChangeArrowheads="1"/>
            </p:cNvSpPr>
            <p:nvPr/>
          </p:nvSpPr>
          <p:spPr bwMode="auto">
            <a:xfrm>
              <a:off x="1414917" y="2458912"/>
              <a:ext cx="533014"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ctr" defTabSz="685800" eaLnBrk="1" hangingPunct="1">
                <a:spcBef>
                  <a:spcPct val="0"/>
                </a:spcBef>
                <a:buClrTx/>
                <a:buNone/>
                <a:defRPr/>
              </a:pPr>
              <a:r>
                <a:rPr lang="en-US" altLang="en-US" sz="800" b="1" dirty="0">
                  <a:solidFill>
                    <a:srgbClr val="000000"/>
                  </a:solidFill>
                  <a:latin typeface="Calibri Light" panose="020F0302020204030204"/>
                </a:rPr>
                <a:t>1,7 – &lt; 2,0</a:t>
              </a:r>
            </a:p>
          </p:txBody>
        </p:sp>
        <p:sp>
          <p:nvSpPr>
            <p:cNvPr id="115" name="TextBox 1"/>
            <p:cNvSpPr txBox="1">
              <a:spLocks noChangeArrowheads="1"/>
            </p:cNvSpPr>
            <p:nvPr/>
          </p:nvSpPr>
          <p:spPr bwMode="auto">
            <a:xfrm>
              <a:off x="1827821" y="2291622"/>
              <a:ext cx="533014"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ctr" defTabSz="685800" eaLnBrk="1" hangingPunct="1">
                <a:spcBef>
                  <a:spcPct val="0"/>
                </a:spcBef>
                <a:buClrTx/>
                <a:buNone/>
                <a:defRPr/>
              </a:pPr>
              <a:r>
                <a:rPr lang="en-US" altLang="en-US" sz="800" b="1" dirty="0">
                  <a:solidFill>
                    <a:srgbClr val="000000"/>
                  </a:solidFill>
                  <a:latin typeface="Calibri Light" panose="020F0302020204030204"/>
                </a:rPr>
                <a:t>2,0 – &lt; 2,3</a:t>
              </a:r>
            </a:p>
          </p:txBody>
        </p:sp>
        <p:sp>
          <p:nvSpPr>
            <p:cNvPr id="116" name="TextBox 1"/>
            <p:cNvSpPr txBox="1">
              <a:spLocks noChangeArrowheads="1"/>
            </p:cNvSpPr>
            <p:nvPr/>
          </p:nvSpPr>
          <p:spPr bwMode="auto">
            <a:xfrm>
              <a:off x="2178978" y="2031420"/>
              <a:ext cx="623639"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ctr" defTabSz="685800" eaLnBrk="1" hangingPunct="1">
                <a:spcBef>
                  <a:spcPct val="0"/>
                </a:spcBef>
                <a:buClrTx/>
                <a:buNone/>
                <a:defRPr/>
              </a:pPr>
              <a:r>
                <a:rPr lang="en-US" altLang="en-US" sz="800" b="1" dirty="0">
                  <a:solidFill>
                    <a:srgbClr val="000000"/>
                  </a:solidFill>
                  <a:latin typeface="Calibri Light" panose="020F0302020204030204"/>
                </a:rPr>
                <a:t>2,3 – &lt; 2,7</a:t>
              </a:r>
            </a:p>
          </p:txBody>
        </p:sp>
        <p:sp>
          <p:nvSpPr>
            <p:cNvPr id="117" name="TextBox 1"/>
            <p:cNvSpPr txBox="1">
              <a:spLocks noChangeArrowheads="1"/>
            </p:cNvSpPr>
            <p:nvPr/>
          </p:nvSpPr>
          <p:spPr bwMode="auto">
            <a:xfrm>
              <a:off x="2662126" y="1890144"/>
              <a:ext cx="509559"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ctr" defTabSz="685800" eaLnBrk="1" hangingPunct="1">
                <a:spcBef>
                  <a:spcPct val="0"/>
                </a:spcBef>
                <a:buClrTx/>
                <a:buNone/>
                <a:defRPr/>
              </a:pPr>
              <a:r>
                <a:rPr lang="en-US" altLang="en-US" sz="800" b="1" dirty="0">
                  <a:solidFill>
                    <a:srgbClr val="000000"/>
                  </a:solidFill>
                  <a:latin typeface="Calibri Light" panose="020F0302020204030204"/>
                </a:rPr>
                <a:t>≥ 2,7</a:t>
              </a:r>
            </a:p>
          </p:txBody>
        </p:sp>
        <p:sp>
          <p:nvSpPr>
            <p:cNvPr id="118" name="TextBox 1"/>
            <p:cNvSpPr txBox="1">
              <a:spLocks noChangeArrowheads="1"/>
            </p:cNvSpPr>
            <p:nvPr/>
          </p:nvSpPr>
          <p:spPr bwMode="auto">
            <a:xfrm>
              <a:off x="1068585" y="1918771"/>
              <a:ext cx="96118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ctr" defTabSz="685800" eaLnBrk="1" hangingPunct="1">
                <a:spcBef>
                  <a:spcPct val="0"/>
                </a:spcBef>
                <a:buClrTx/>
                <a:buNone/>
                <a:defRPr/>
              </a:pPr>
              <a:r>
                <a:rPr lang="en-US" altLang="en-US" sz="675" i="1" dirty="0">
                  <a:solidFill>
                    <a:srgbClr val="000000"/>
                  </a:solidFill>
                  <a:latin typeface="Calibri Light" panose="020F0302020204030204"/>
                </a:rPr>
                <a:t>p</a:t>
              </a:r>
              <a:r>
                <a:rPr lang="en-US" altLang="en-US" sz="675" dirty="0">
                  <a:solidFill>
                    <a:srgbClr val="000000"/>
                  </a:solidFill>
                  <a:latin typeface="Calibri Light" panose="020F0302020204030204"/>
                </a:rPr>
                <a:t> &lt; </a:t>
              </a:r>
              <a:r>
                <a:rPr lang="en-US" altLang="en-US" sz="800" dirty="0">
                  <a:solidFill>
                    <a:srgbClr val="000000"/>
                  </a:solidFill>
                  <a:latin typeface="Calibri Light" panose="020F0302020204030204"/>
                </a:rPr>
                <a:t>0,0001</a:t>
              </a:r>
              <a:r>
                <a:rPr lang="en-US" altLang="en-US" sz="675" dirty="0">
                  <a:solidFill>
                    <a:srgbClr val="000000"/>
                  </a:solidFill>
                  <a:latin typeface="Calibri Light" panose="020F0302020204030204"/>
                </a:rPr>
                <a:t>*</a:t>
              </a:r>
            </a:p>
          </p:txBody>
        </p:sp>
        <p:sp>
          <p:nvSpPr>
            <p:cNvPr id="158" name="TextBox 70"/>
            <p:cNvSpPr txBox="1">
              <a:spLocks noChangeArrowheads="1"/>
            </p:cNvSpPr>
            <p:nvPr/>
          </p:nvSpPr>
          <p:spPr bwMode="auto">
            <a:xfrm rot="16200000">
              <a:off x="-832124" y="2687267"/>
              <a:ext cx="2562426" cy="271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nchorCtr="0">
              <a:noAutofit/>
            </a:bodyPr>
            <a:lstStyle>
              <a:lvl1pPr eaLnBrk="0" hangingPunct="0">
                <a:spcBef>
                  <a:spcPts val="1200"/>
                </a:spcBef>
                <a:buClr>
                  <a:schemeClr val="accent1"/>
                </a:buClr>
                <a:buFont typeface="Arial" charset="0"/>
                <a:buChar char="•"/>
                <a:defRPr sz="2400">
                  <a:solidFill>
                    <a:schemeClr val="tx1"/>
                  </a:solidFill>
                  <a:latin typeface="Arial" charset="0"/>
                </a:defRPr>
              </a:lvl1pPr>
              <a:lvl2pPr marL="742950" indent="-285750" eaLnBrk="0" hangingPunct="0">
                <a:spcBef>
                  <a:spcPts val="600"/>
                </a:spcBef>
                <a:buClr>
                  <a:schemeClr val="accent1"/>
                </a:buClr>
                <a:buFont typeface="Arial" charset="0"/>
                <a:buChar char="–"/>
                <a:defRPr sz="2200">
                  <a:solidFill>
                    <a:schemeClr val="tx1"/>
                  </a:solidFill>
                  <a:latin typeface="Arial" charset="0"/>
                </a:defRPr>
              </a:lvl2pPr>
              <a:lvl3pPr marL="1143000" indent="-228600" eaLnBrk="0" hangingPunct="0">
                <a:spcBef>
                  <a:spcPts val="600"/>
                </a:spcBef>
                <a:buClr>
                  <a:schemeClr val="accent1"/>
                </a:buClr>
                <a:buFont typeface="Arial" charset="0"/>
                <a:buChar char="•"/>
                <a:defRPr sz="2000">
                  <a:solidFill>
                    <a:schemeClr val="tx1"/>
                  </a:solidFill>
                  <a:latin typeface="Arial" charset="0"/>
                </a:defRPr>
              </a:lvl3pPr>
              <a:lvl4pPr marL="1600200" indent="-228600" eaLnBrk="0" hangingPunct="0">
                <a:spcBef>
                  <a:spcPts val="600"/>
                </a:spcBef>
                <a:buClr>
                  <a:schemeClr val="accent1"/>
                </a:buClr>
                <a:buFont typeface="Arial" charset="0"/>
                <a:buChar char="–"/>
                <a:defRPr>
                  <a:solidFill>
                    <a:schemeClr val="tx1"/>
                  </a:solidFill>
                  <a:latin typeface="Arial" charset="0"/>
                </a:defRPr>
              </a:lvl4pPr>
              <a:lvl5pPr marL="2057400" indent="-228600" eaLnBrk="0" hangingPunct="0">
                <a:spcBef>
                  <a:spcPts val="600"/>
                </a:spcBef>
                <a:buClr>
                  <a:schemeClr val="accent1"/>
                </a:buClr>
                <a:buFont typeface="Arial" charset="0"/>
                <a:buChar char="•"/>
                <a:defRPr sz="1600">
                  <a:solidFill>
                    <a:schemeClr val="tx1"/>
                  </a:solidFill>
                  <a:latin typeface="Arial" charset="0"/>
                </a:defRPr>
              </a:lvl5pPr>
              <a:lvl6pPr marL="25146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6pPr>
              <a:lvl7pPr marL="29718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7pPr>
              <a:lvl8pPr marL="34290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8pPr>
              <a:lvl9pPr marL="3886200" indent="-228600" eaLnBrk="0" fontAlgn="base" hangingPunct="0">
                <a:spcBef>
                  <a:spcPts val="600"/>
                </a:spcBef>
                <a:spcAft>
                  <a:spcPct val="0"/>
                </a:spcAft>
                <a:buClr>
                  <a:schemeClr val="accent1"/>
                </a:buClr>
                <a:buFont typeface="Arial" charset="0"/>
                <a:buChar char="•"/>
                <a:defRPr sz="1600">
                  <a:solidFill>
                    <a:schemeClr val="tx1"/>
                  </a:solidFill>
                  <a:latin typeface="Arial" charset="0"/>
                </a:defRPr>
              </a:lvl9pPr>
            </a:lstStyle>
            <a:p>
              <a:pPr algn="ctr" defTabSz="685800" eaLnBrk="1" hangingPunct="1">
                <a:spcBef>
                  <a:spcPct val="0"/>
                </a:spcBef>
                <a:buClrTx/>
                <a:buNone/>
                <a:defRPr/>
              </a:pPr>
              <a:r>
                <a:rPr lang="fr-CA" sz="1100" b="1" dirty="0">
                  <a:solidFill>
                    <a:srgbClr val="000000"/>
                  </a:solidFill>
                  <a:latin typeface="Calibri Light" panose="020F0302020204030204"/>
                </a:rPr>
                <a:t>Proportion de patients ayant subi un événement CV grave (%)</a:t>
              </a:r>
              <a:endParaRPr lang="fr-CA" altLang="en-US" sz="1100" b="1" dirty="0">
                <a:solidFill>
                  <a:srgbClr val="000000"/>
                </a:solidFill>
                <a:latin typeface="Calibri Light" panose="020F0302020204030204"/>
              </a:endParaRPr>
            </a:p>
          </p:txBody>
        </p:sp>
      </p:grpSp>
    </p:spTree>
    <p:extLst>
      <p:ext uri="{BB962C8B-B14F-4D97-AF65-F5344CB8AC3E}">
        <p14:creationId xmlns:p14="http://schemas.microsoft.com/office/powerpoint/2010/main" val="2589351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09600" y="168076"/>
            <a:ext cx="6978732" cy="643897"/>
          </a:xfrm>
        </p:spPr>
        <p:txBody>
          <a:bodyPr/>
          <a:lstStyle/>
          <a:p>
            <a:pPr eaLnBrk="1" hangingPunct="1"/>
            <a:r>
              <a:rPr lang="fr-CA" altLang="en-US" dirty="0">
                <a:latin typeface="+mn-lt"/>
              </a:rPr>
              <a:t>Efficacité des statines à abaisser le C-LDL</a:t>
            </a:r>
            <a:endParaRPr lang="en-CA" altLang="en-US" dirty="0">
              <a:latin typeface="+mn-lt"/>
            </a:endParaRPr>
          </a:p>
        </p:txBody>
      </p:sp>
      <p:sp>
        <p:nvSpPr>
          <p:cNvPr id="70659" name="Text Placeholder 3"/>
          <p:cNvSpPr>
            <a:spLocks noGrp="1"/>
          </p:cNvSpPr>
          <p:nvPr>
            <p:ph type="body" sz="quarter" idx="10"/>
          </p:nvPr>
        </p:nvSpPr>
        <p:spPr>
          <a:xfrm>
            <a:off x="427546" y="4856225"/>
            <a:ext cx="3837850" cy="232689"/>
          </a:xfrm>
        </p:spPr>
        <p:txBody>
          <a:bodyPr lIns="0" rIns="0" anchor="t" anchorCtr="0"/>
          <a:lstStyle/>
          <a:p>
            <a:pPr marL="122635" indent="-122635">
              <a:spcBef>
                <a:spcPct val="0"/>
              </a:spcBef>
            </a:pPr>
            <a:r>
              <a:rPr lang="fr-CA" altLang="en-US" sz="900" b="0" dirty="0">
                <a:latin typeface="+mn-lt"/>
              </a:rPr>
              <a:t>* Selon les monographies canadiennes des différents produits</a:t>
            </a:r>
          </a:p>
        </p:txBody>
      </p:sp>
      <p:sp>
        <p:nvSpPr>
          <p:cNvPr id="82" name="Rounded Rectangle 81"/>
          <p:cNvSpPr/>
          <p:nvPr/>
        </p:nvSpPr>
        <p:spPr>
          <a:xfrm>
            <a:off x="5916882" y="2284286"/>
            <a:ext cx="2935413" cy="728931"/>
          </a:xfrm>
          <a:prstGeom prst="roundRect">
            <a:avLst>
              <a:gd name="adj" fmla="val 0"/>
            </a:avLst>
          </a:prstGeom>
          <a:solidFill>
            <a:srgbClr val="034566"/>
          </a:solidFill>
          <a:ln>
            <a:noFill/>
          </a:ln>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1400" b="1" dirty="0">
                <a:solidFill>
                  <a:prstClr val="white"/>
                </a:solidFill>
              </a:rPr>
              <a:t>Le fait de doubler la dose de statine n’entraîne qu’une réduction </a:t>
            </a:r>
            <a:br>
              <a:rPr lang="fr-CA" sz="1400" b="1" dirty="0">
                <a:solidFill>
                  <a:prstClr val="white"/>
                </a:solidFill>
              </a:rPr>
            </a:br>
            <a:r>
              <a:rPr lang="fr-CA" sz="1400" b="1" dirty="0">
                <a:solidFill>
                  <a:prstClr val="white"/>
                </a:solidFill>
              </a:rPr>
              <a:t>de 6 % du taux de C-LDL</a:t>
            </a:r>
            <a:endParaRPr lang="en-CA" sz="1400" b="1" dirty="0">
              <a:solidFill>
                <a:prstClr val="white"/>
              </a:solidFill>
            </a:endParaRPr>
          </a:p>
        </p:txBody>
      </p:sp>
      <p:grpSp>
        <p:nvGrpSpPr>
          <p:cNvPr id="11" name="Group 10">
            <a:extLst>
              <a:ext uri="{FF2B5EF4-FFF2-40B4-BE49-F238E27FC236}">
                <a16:creationId xmlns:a16="http://schemas.microsoft.com/office/drawing/2014/main" id="{D1816883-EA03-9846-BB1F-AACDF95A7FE7}"/>
              </a:ext>
            </a:extLst>
          </p:cNvPr>
          <p:cNvGrpSpPr/>
          <p:nvPr/>
        </p:nvGrpSpPr>
        <p:grpSpPr>
          <a:xfrm>
            <a:off x="609600" y="1112671"/>
            <a:ext cx="6700206" cy="3654140"/>
            <a:chOff x="609600" y="1112671"/>
            <a:chExt cx="6700206" cy="3654140"/>
          </a:xfrm>
        </p:grpSpPr>
        <p:sp>
          <p:nvSpPr>
            <p:cNvPr id="70691" name="Rectangle 7"/>
            <p:cNvSpPr>
              <a:spLocks noChangeArrowheads="1"/>
            </p:cNvSpPr>
            <p:nvPr/>
          </p:nvSpPr>
          <p:spPr bwMode="auto">
            <a:xfrm>
              <a:off x="623889" y="3429066"/>
              <a:ext cx="122100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r" fontAlgn="base">
                <a:spcBef>
                  <a:spcPct val="0"/>
                </a:spcBef>
                <a:spcAft>
                  <a:spcPct val="0"/>
                </a:spcAft>
                <a:buClrTx/>
                <a:buFontTx/>
                <a:buNone/>
              </a:pPr>
              <a:r>
                <a:rPr lang="en-CA" altLang="en-US" sz="1200" b="1" dirty="0" err="1">
                  <a:solidFill>
                    <a:schemeClr val="tx2"/>
                  </a:solidFill>
                  <a:latin typeface="+mn-lt"/>
                  <a:cs typeface="Arial" panose="020B0604020202020204" pitchFamily="34" charset="0"/>
                </a:rPr>
                <a:t>Rosuvastatine</a:t>
              </a:r>
              <a:endParaRPr lang="en-CA" altLang="en-US" sz="1200" b="1" dirty="0">
                <a:solidFill>
                  <a:schemeClr val="tx2"/>
                </a:solidFill>
                <a:latin typeface="+mn-lt"/>
                <a:cs typeface="Arial" panose="020B0604020202020204" pitchFamily="34" charset="0"/>
              </a:endParaRPr>
            </a:p>
          </p:txBody>
        </p:sp>
        <p:sp>
          <p:nvSpPr>
            <p:cNvPr id="70681" name="Rectangle 135"/>
            <p:cNvSpPr>
              <a:spLocks noChangeArrowheads="1"/>
            </p:cNvSpPr>
            <p:nvPr/>
          </p:nvSpPr>
          <p:spPr bwMode="auto">
            <a:xfrm>
              <a:off x="609600" y="4264119"/>
              <a:ext cx="123523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r" fontAlgn="base">
                <a:spcBef>
                  <a:spcPct val="0"/>
                </a:spcBef>
                <a:spcAft>
                  <a:spcPct val="0"/>
                </a:spcAft>
                <a:buClrTx/>
                <a:buFontTx/>
                <a:buNone/>
              </a:pPr>
              <a:r>
                <a:rPr lang="en-CA" altLang="en-US" sz="1200" b="1" dirty="0" err="1">
                  <a:solidFill>
                    <a:schemeClr val="tx2"/>
                  </a:solidFill>
                  <a:latin typeface="+mn-lt"/>
                  <a:cs typeface="Arial" panose="020B0604020202020204" pitchFamily="34" charset="0"/>
                </a:rPr>
                <a:t>Simvastatine</a:t>
              </a:r>
              <a:endParaRPr lang="en-CA" altLang="en-US" sz="1200" b="1" dirty="0">
                <a:solidFill>
                  <a:schemeClr val="tx2"/>
                </a:solidFill>
                <a:latin typeface="+mn-lt"/>
                <a:cs typeface="Arial" panose="020B0604020202020204" pitchFamily="34" charset="0"/>
              </a:endParaRPr>
            </a:p>
          </p:txBody>
        </p:sp>
        <p:grpSp>
          <p:nvGrpSpPr>
            <p:cNvPr id="2" name="Group 1">
              <a:extLst>
                <a:ext uri="{FF2B5EF4-FFF2-40B4-BE49-F238E27FC236}">
                  <a16:creationId xmlns:a16="http://schemas.microsoft.com/office/drawing/2014/main" id="{A5B2A251-C8B5-1A44-8E5C-A56F5741DA6D}"/>
                </a:ext>
              </a:extLst>
            </p:cNvPr>
            <p:cNvGrpSpPr/>
            <p:nvPr/>
          </p:nvGrpSpPr>
          <p:grpSpPr>
            <a:xfrm>
              <a:off x="2002908" y="1368837"/>
              <a:ext cx="4917280" cy="3397974"/>
              <a:chOff x="2002908" y="1461635"/>
              <a:chExt cx="4917280" cy="3305175"/>
            </a:xfrm>
          </p:grpSpPr>
          <p:cxnSp>
            <p:nvCxnSpPr>
              <p:cNvPr id="56" name="Straight Connector 55"/>
              <p:cNvCxnSpPr/>
              <p:nvPr/>
            </p:nvCxnSpPr>
            <p:spPr>
              <a:xfrm rot="5400000">
                <a:off x="359845" y="3110652"/>
                <a:ext cx="3287315" cy="1190"/>
              </a:xfrm>
              <a:prstGeom prst="line">
                <a:avLst/>
              </a:prstGeom>
              <a:ln w="22225" cap="flat" cmpd="sng" algn="ctr">
                <a:solidFill>
                  <a:schemeClr val="accent4">
                    <a:lumMod val="60000"/>
                    <a:lumOff val="40000"/>
                  </a:schemeClr>
                </a:solidFill>
                <a:prstDash val="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1367112" y="3116604"/>
                <a:ext cx="3287316" cy="1190"/>
              </a:xfrm>
              <a:prstGeom prst="line">
                <a:avLst/>
              </a:prstGeom>
              <a:ln w="22225" cap="flat" cmpd="sng" algn="ctr">
                <a:solidFill>
                  <a:schemeClr val="accent4">
                    <a:lumMod val="60000"/>
                    <a:lumOff val="40000"/>
                  </a:schemeClr>
                </a:solidFill>
                <a:prstDash val="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357712" y="3104698"/>
                <a:ext cx="3287316" cy="1190"/>
              </a:xfrm>
              <a:prstGeom prst="line">
                <a:avLst/>
              </a:prstGeom>
              <a:ln w="22225" cap="flat" cmpd="sng" algn="ctr">
                <a:solidFill>
                  <a:schemeClr val="accent4">
                    <a:lumMod val="60000"/>
                    <a:lumOff val="40000"/>
                  </a:schemeClr>
                </a:solidFill>
                <a:prstDash val="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3311404" y="3122557"/>
                <a:ext cx="3287315" cy="1191"/>
              </a:xfrm>
              <a:prstGeom prst="line">
                <a:avLst/>
              </a:prstGeom>
              <a:ln w="22225" cap="flat" cmpd="sng" algn="ctr">
                <a:solidFill>
                  <a:schemeClr val="accent4">
                    <a:lumMod val="60000"/>
                    <a:lumOff val="40000"/>
                  </a:schemeClr>
                </a:solidFill>
                <a:prstDash val="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4263904" y="3110650"/>
                <a:ext cx="3287315" cy="1191"/>
              </a:xfrm>
              <a:prstGeom prst="line">
                <a:avLst/>
              </a:prstGeom>
              <a:ln w="22225" cap="flat" cmpd="sng" algn="ctr">
                <a:solidFill>
                  <a:schemeClr val="accent4">
                    <a:lumMod val="60000"/>
                    <a:lumOff val="40000"/>
                  </a:schemeClr>
                </a:solidFill>
                <a:prstDash val="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5275935" y="3110650"/>
                <a:ext cx="3287315" cy="1191"/>
              </a:xfrm>
              <a:prstGeom prst="line">
                <a:avLst/>
              </a:prstGeom>
              <a:ln w="22225" cap="flat" cmpd="sng" algn="ctr">
                <a:solidFill>
                  <a:schemeClr val="accent4">
                    <a:lumMod val="60000"/>
                    <a:lumOff val="40000"/>
                  </a:schemeClr>
                </a:solidFill>
                <a:prstDash val="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25A25C2D-C4FD-4641-B588-16649231F751}"/>
                </a:ext>
              </a:extLst>
            </p:cNvPr>
            <p:cNvPicPr>
              <a:picLocks noChangeAspect="1"/>
            </p:cNvPicPr>
            <p:nvPr/>
          </p:nvPicPr>
          <p:blipFill>
            <a:blip r:embed="rId3"/>
            <a:srcRect/>
            <a:stretch/>
          </p:blipFill>
          <p:spPr>
            <a:xfrm>
              <a:off x="2011242" y="1616694"/>
              <a:ext cx="3200400" cy="2984500"/>
            </a:xfrm>
            <a:prstGeom prst="rect">
              <a:avLst/>
            </a:prstGeom>
          </p:spPr>
        </p:pic>
        <p:grpSp>
          <p:nvGrpSpPr>
            <p:cNvPr id="3" name="Group 2">
              <a:extLst>
                <a:ext uri="{FF2B5EF4-FFF2-40B4-BE49-F238E27FC236}">
                  <a16:creationId xmlns:a16="http://schemas.microsoft.com/office/drawing/2014/main" id="{0261AD4A-E55F-884C-BA1F-720C4CDFCFA3}"/>
                </a:ext>
              </a:extLst>
            </p:cNvPr>
            <p:cNvGrpSpPr/>
            <p:nvPr/>
          </p:nvGrpSpPr>
          <p:grpSpPr>
            <a:xfrm>
              <a:off x="1770125" y="1112671"/>
              <a:ext cx="5539681" cy="276999"/>
              <a:chOff x="1770125" y="1195801"/>
              <a:chExt cx="5539681" cy="276999"/>
            </a:xfrm>
          </p:grpSpPr>
          <p:sp>
            <p:nvSpPr>
              <p:cNvPr id="70660" name="Rectangle 7"/>
              <p:cNvSpPr>
                <a:spLocks noChangeArrowheads="1"/>
              </p:cNvSpPr>
              <p:nvPr/>
            </p:nvSpPr>
            <p:spPr bwMode="auto">
              <a:xfrm>
                <a:off x="1770125" y="1195801"/>
                <a:ext cx="47267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spcBef>
                    <a:spcPct val="0"/>
                  </a:spcBef>
                  <a:spcAft>
                    <a:spcPct val="0"/>
                  </a:spcAft>
                  <a:buClrTx/>
                  <a:buFontTx/>
                  <a:buNone/>
                </a:pPr>
                <a:r>
                  <a:rPr lang="en-CA" altLang="en-US" sz="1200" b="1" dirty="0">
                    <a:solidFill>
                      <a:srgbClr val="000000"/>
                    </a:solidFill>
                    <a:latin typeface="+mn-lt"/>
                    <a:cs typeface="Arial" panose="020B0604020202020204" pitchFamily="34" charset="0"/>
                  </a:rPr>
                  <a:t>0 %</a:t>
                </a:r>
              </a:p>
            </p:txBody>
          </p:sp>
          <p:sp>
            <p:nvSpPr>
              <p:cNvPr id="70661" name="Rectangle 7"/>
              <p:cNvSpPr>
                <a:spLocks noChangeArrowheads="1"/>
              </p:cNvSpPr>
              <p:nvPr/>
            </p:nvSpPr>
            <p:spPr bwMode="auto">
              <a:xfrm>
                <a:off x="2709118" y="1195801"/>
                <a:ext cx="62745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spcBef>
                    <a:spcPct val="0"/>
                  </a:spcBef>
                  <a:spcAft>
                    <a:spcPct val="0"/>
                  </a:spcAft>
                  <a:buClrTx/>
                  <a:buFontTx/>
                  <a:buNone/>
                </a:pPr>
                <a:r>
                  <a:rPr lang="en-CA" altLang="en-US" sz="1200" b="1" dirty="0">
                    <a:solidFill>
                      <a:srgbClr val="000000"/>
                    </a:solidFill>
                    <a:latin typeface="+mn-lt"/>
                    <a:cs typeface="Arial" panose="020B0604020202020204" pitchFamily="34" charset="0"/>
                  </a:rPr>
                  <a:t>20 %</a:t>
                </a:r>
              </a:p>
            </p:txBody>
          </p:sp>
          <p:sp>
            <p:nvSpPr>
              <p:cNvPr id="70662" name="Rectangle 7"/>
              <p:cNvSpPr>
                <a:spLocks noChangeArrowheads="1"/>
              </p:cNvSpPr>
              <p:nvPr/>
            </p:nvSpPr>
            <p:spPr bwMode="auto">
              <a:xfrm>
                <a:off x="3698484" y="1195801"/>
                <a:ext cx="60483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spcBef>
                    <a:spcPct val="0"/>
                  </a:spcBef>
                  <a:spcAft>
                    <a:spcPct val="0"/>
                  </a:spcAft>
                  <a:buClrTx/>
                  <a:buFontTx/>
                  <a:buNone/>
                </a:pPr>
                <a:r>
                  <a:rPr lang="en-CA" altLang="en-US" sz="1200" b="1" dirty="0">
                    <a:solidFill>
                      <a:srgbClr val="000000"/>
                    </a:solidFill>
                    <a:latin typeface="+mn-lt"/>
                    <a:cs typeface="Arial" panose="020B0604020202020204" pitchFamily="34" charset="0"/>
                  </a:rPr>
                  <a:t>40 %</a:t>
                </a:r>
              </a:p>
            </p:txBody>
          </p:sp>
          <p:sp>
            <p:nvSpPr>
              <p:cNvPr id="70663" name="Rectangle 7"/>
              <p:cNvSpPr>
                <a:spLocks noChangeArrowheads="1"/>
              </p:cNvSpPr>
              <p:nvPr/>
            </p:nvSpPr>
            <p:spPr bwMode="auto">
              <a:xfrm>
                <a:off x="4661742" y="1195801"/>
                <a:ext cx="6024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spcBef>
                    <a:spcPct val="0"/>
                  </a:spcBef>
                  <a:spcAft>
                    <a:spcPct val="0"/>
                  </a:spcAft>
                  <a:buClrTx/>
                  <a:buFontTx/>
                  <a:buNone/>
                </a:pPr>
                <a:r>
                  <a:rPr lang="en-CA" altLang="en-US" sz="1200" b="1" dirty="0">
                    <a:solidFill>
                      <a:srgbClr val="000000"/>
                    </a:solidFill>
                    <a:latin typeface="+mn-lt"/>
                    <a:cs typeface="Arial" panose="020B0604020202020204" pitchFamily="34" charset="0"/>
                  </a:rPr>
                  <a:t>60 %</a:t>
                </a:r>
              </a:p>
            </p:txBody>
          </p:sp>
          <p:sp>
            <p:nvSpPr>
              <p:cNvPr id="70664" name="Rectangle 7"/>
              <p:cNvSpPr>
                <a:spLocks noChangeArrowheads="1"/>
              </p:cNvSpPr>
              <p:nvPr/>
            </p:nvSpPr>
            <p:spPr bwMode="auto">
              <a:xfrm>
                <a:off x="5601977" y="1195801"/>
                <a:ext cx="6405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spcBef>
                    <a:spcPct val="0"/>
                  </a:spcBef>
                  <a:spcAft>
                    <a:spcPct val="0"/>
                  </a:spcAft>
                  <a:buClrTx/>
                  <a:buFontTx/>
                  <a:buNone/>
                </a:pPr>
                <a:r>
                  <a:rPr lang="en-CA" altLang="en-US" sz="1200" b="1" dirty="0">
                    <a:solidFill>
                      <a:srgbClr val="000000"/>
                    </a:solidFill>
                    <a:latin typeface="+mn-lt"/>
                    <a:cs typeface="Arial" panose="020B0604020202020204" pitchFamily="34" charset="0"/>
                  </a:rPr>
                  <a:t>80 %</a:t>
                </a:r>
              </a:p>
            </p:txBody>
          </p:sp>
          <p:sp>
            <p:nvSpPr>
              <p:cNvPr id="70665" name="Rectangle 7"/>
              <p:cNvSpPr>
                <a:spLocks noChangeArrowheads="1"/>
              </p:cNvSpPr>
              <p:nvPr/>
            </p:nvSpPr>
            <p:spPr bwMode="auto">
              <a:xfrm>
                <a:off x="6516850" y="1195801"/>
                <a:ext cx="7929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spcBef>
                    <a:spcPct val="0"/>
                  </a:spcBef>
                  <a:spcAft>
                    <a:spcPct val="0"/>
                  </a:spcAft>
                  <a:buClrTx/>
                  <a:buFontTx/>
                  <a:buNone/>
                </a:pPr>
                <a:r>
                  <a:rPr lang="en-CA" altLang="en-US" sz="1200" b="1" dirty="0">
                    <a:solidFill>
                      <a:srgbClr val="000000"/>
                    </a:solidFill>
                    <a:latin typeface="+mn-lt"/>
                    <a:cs typeface="Arial" panose="020B0604020202020204" pitchFamily="34" charset="0"/>
                  </a:rPr>
                  <a:t>100 %</a:t>
                </a:r>
              </a:p>
            </p:txBody>
          </p:sp>
        </p:grpSp>
        <p:cxnSp>
          <p:nvCxnSpPr>
            <p:cNvPr id="55" name="Straight Connector 54"/>
            <p:cNvCxnSpPr>
              <a:cxnSpLocks/>
            </p:cNvCxnSpPr>
            <p:nvPr/>
          </p:nvCxnSpPr>
          <p:spPr>
            <a:xfrm>
              <a:off x="1825011" y="1525928"/>
              <a:ext cx="5093985"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57" name="Line 24"/>
            <p:cNvSpPr>
              <a:spLocks noChangeShapeType="1"/>
            </p:cNvSpPr>
            <p:nvPr/>
          </p:nvSpPr>
          <p:spPr bwMode="auto">
            <a:xfrm flipH="1">
              <a:off x="1825011" y="2248638"/>
              <a:ext cx="170751" cy="0"/>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txBody>
            <a:bodyPr/>
            <a:lstStyle/>
            <a:p>
              <a:pPr>
                <a:defRPr/>
              </a:pPr>
              <a:endParaRPr lang="en-CA" sz="1350" dirty="0">
                <a:solidFill>
                  <a:prstClr val="black"/>
                </a:solidFill>
              </a:endParaRPr>
            </a:p>
          </p:txBody>
        </p:sp>
        <p:sp>
          <p:nvSpPr>
            <p:cNvPr id="59" name="Line 24"/>
            <p:cNvSpPr>
              <a:spLocks noChangeShapeType="1"/>
            </p:cNvSpPr>
            <p:nvPr/>
          </p:nvSpPr>
          <p:spPr bwMode="auto">
            <a:xfrm flipH="1">
              <a:off x="1825011" y="4728709"/>
              <a:ext cx="170752" cy="0"/>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txBody>
            <a:bodyPr/>
            <a:lstStyle/>
            <a:p>
              <a:pPr>
                <a:defRPr/>
              </a:pPr>
              <a:endParaRPr lang="en-CA" sz="1350" dirty="0">
                <a:solidFill>
                  <a:prstClr val="black"/>
                </a:solidFill>
              </a:endParaRPr>
            </a:p>
          </p:txBody>
        </p:sp>
        <p:sp>
          <p:nvSpPr>
            <p:cNvPr id="70708" name="Rectangle 7"/>
            <p:cNvSpPr>
              <a:spLocks noChangeArrowheads="1"/>
            </p:cNvSpPr>
            <p:nvPr/>
          </p:nvSpPr>
          <p:spPr bwMode="auto">
            <a:xfrm>
              <a:off x="740570" y="1824303"/>
              <a:ext cx="110429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r" fontAlgn="base">
                <a:spcBef>
                  <a:spcPct val="0"/>
                </a:spcBef>
                <a:spcAft>
                  <a:spcPct val="0"/>
                </a:spcAft>
                <a:buClrTx/>
                <a:buFontTx/>
                <a:buNone/>
              </a:pPr>
              <a:r>
                <a:rPr lang="en-CA" altLang="en-US" sz="1200" b="1" dirty="0" err="1">
                  <a:solidFill>
                    <a:schemeClr val="tx2"/>
                  </a:solidFill>
                  <a:latin typeface="+mn-lt"/>
                  <a:cs typeface="Arial" panose="020B0604020202020204" pitchFamily="34" charset="0"/>
                </a:rPr>
                <a:t>Atorvastatine</a:t>
              </a:r>
              <a:endParaRPr lang="en-CA" altLang="en-US" sz="1200" b="1" dirty="0">
                <a:solidFill>
                  <a:schemeClr val="tx2"/>
                </a:solidFill>
                <a:latin typeface="+mn-lt"/>
                <a:cs typeface="Arial" panose="020B0604020202020204" pitchFamily="34" charset="0"/>
              </a:endParaRPr>
            </a:p>
          </p:txBody>
        </p:sp>
        <p:sp>
          <p:nvSpPr>
            <p:cNvPr id="70713" name="Rectangle 7"/>
            <p:cNvSpPr>
              <a:spLocks noChangeArrowheads="1"/>
            </p:cNvSpPr>
            <p:nvPr/>
          </p:nvSpPr>
          <p:spPr bwMode="auto">
            <a:xfrm>
              <a:off x="2824566" y="1744185"/>
              <a:ext cx="355815" cy="327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tIns="0" bIns="0" anchor="ctr" anchorCtr="0">
              <a:no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lnSpc>
                  <a:spcPct val="85000"/>
                </a:lnSpc>
                <a:spcBef>
                  <a:spcPct val="0"/>
                </a:spcBef>
                <a:spcAft>
                  <a:spcPct val="0"/>
                </a:spcAft>
                <a:buClrTx/>
                <a:buFontTx/>
                <a:buNone/>
              </a:pPr>
              <a:r>
                <a:rPr lang="en-CA" altLang="en-US" sz="900" b="1" dirty="0">
                  <a:solidFill>
                    <a:schemeClr val="bg1"/>
                  </a:solidFill>
                  <a:cs typeface="Arial" panose="020B0604020202020204" pitchFamily="34" charset="0"/>
                </a:rPr>
                <a:t>10 mg</a:t>
              </a:r>
            </a:p>
          </p:txBody>
        </p:sp>
        <p:sp>
          <p:nvSpPr>
            <p:cNvPr id="70714" name="Rectangle 7"/>
            <p:cNvSpPr>
              <a:spLocks noChangeArrowheads="1"/>
            </p:cNvSpPr>
            <p:nvPr/>
          </p:nvSpPr>
          <p:spPr bwMode="auto">
            <a:xfrm>
              <a:off x="3865425" y="1744185"/>
              <a:ext cx="356512" cy="327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tIns="0" bIns="0" anchor="ctr" anchorCtr="0">
              <a:no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lnSpc>
                  <a:spcPct val="85000"/>
                </a:lnSpc>
                <a:spcBef>
                  <a:spcPct val="0"/>
                </a:spcBef>
                <a:spcAft>
                  <a:spcPct val="0"/>
                </a:spcAft>
                <a:buClrTx/>
                <a:buFontTx/>
                <a:buNone/>
              </a:pPr>
              <a:r>
                <a:rPr lang="en-CA" altLang="en-US" sz="900" b="1" dirty="0">
                  <a:solidFill>
                    <a:schemeClr val="bg1"/>
                  </a:solidFill>
                  <a:cs typeface="Arial" panose="020B0604020202020204" pitchFamily="34" charset="0"/>
                </a:rPr>
                <a:t>20 </a:t>
              </a:r>
            </a:p>
            <a:p>
              <a:pPr algn="ctr" fontAlgn="base">
                <a:lnSpc>
                  <a:spcPct val="85000"/>
                </a:lnSpc>
                <a:spcBef>
                  <a:spcPct val="0"/>
                </a:spcBef>
                <a:spcAft>
                  <a:spcPct val="0"/>
                </a:spcAft>
                <a:buClrTx/>
                <a:buFontTx/>
                <a:buNone/>
              </a:pPr>
              <a:r>
                <a:rPr lang="en-CA" altLang="en-US" sz="900" b="1" dirty="0">
                  <a:solidFill>
                    <a:schemeClr val="bg1"/>
                  </a:solidFill>
                  <a:cs typeface="Arial" panose="020B0604020202020204" pitchFamily="34" charset="0"/>
                </a:rPr>
                <a:t>mg</a:t>
              </a:r>
            </a:p>
          </p:txBody>
        </p:sp>
        <p:sp>
          <p:nvSpPr>
            <p:cNvPr id="70715" name="Rectangle 7"/>
            <p:cNvSpPr>
              <a:spLocks noChangeArrowheads="1"/>
            </p:cNvSpPr>
            <p:nvPr/>
          </p:nvSpPr>
          <p:spPr bwMode="auto">
            <a:xfrm>
              <a:off x="4199374" y="1744185"/>
              <a:ext cx="361372" cy="327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tIns="0" bIns="0" anchor="ctr" anchorCtr="0">
              <a:no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lnSpc>
                  <a:spcPct val="85000"/>
                </a:lnSpc>
                <a:spcBef>
                  <a:spcPct val="0"/>
                </a:spcBef>
                <a:spcAft>
                  <a:spcPct val="0"/>
                </a:spcAft>
                <a:buClrTx/>
                <a:buFontTx/>
                <a:buNone/>
              </a:pPr>
              <a:r>
                <a:rPr lang="en-CA" altLang="en-US" sz="900" b="1" dirty="0">
                  <a:cs typeface="Arial" panose="020B0604020202020204" pitchFamily="34" charset="0"/>
                </a:rPr>
                <a:t>40 </a:t>
              </a:r>
            </a:p>
            <a:p>
              <a:pPr algn="ctr" fontAlgn="base">
                <a:lnSpc>
                  <a:spcPct val="85000"/>
                </a:lnSpc>
                <a:spcBef>
                  <a:spcPct val="0"/>
                </a:spcBef>
                <a:spcAft>
                  <a:spcPct val="0"/>
                </a:spcAft>
                <a:buClrTx/>
                <a:buFontTx/>
                <a:buNone/>
              </a:pPr>
              <a:r>
                <a:rPr lang="en-CA" altLang="en-US" sz="900" b="1" dirty="0">
                  <a:cs typeface="Arial" panose="020B0604020202020204" pitchFamily="34" charset="0"/>
                </a:rPr>
                <a:t>mg</a:t>
              </a:r>
            </a:p>
          </p:txBody>
        </p:sp>
        <p:sp>
          <p:nvSpPr>
            <p:cNvPr id="70716" name="Rectangle 7"/>
            <p:cNvSpPr>
              <a:spLocks noChangeArrowheads="1"/>
            </p:cNvSpPr>
            <p:nvPr/>
          </p:nvSpPr>
          <p:spPr bwMode="auto">
            <a:xfrm>
              <a:off x="4379645" y="1744185"/>
              <a:ext cx="388603" cy="327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tIns="0" bIns="0" anchor="ctr" anchorCtr="0">
              <a:no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lnSpc>
                  <a:spcPct val="85000"/>
                </a:lnSpc>
                <a:spcBef>
                  <a:spcPct val="0"/>
                </a:spcBef>
                <a:spcAft>
                  <a:spcPct val="0"/>
                </a:spcAft>
                <a:buClrTx/>
                <a:buFontTx/>
                <a:buNone/>
              </a:pPr>
              <a:r>
                <a:rPr lang="en-CA" altLang="en-US" sz="900" b="1" dirty="0">
                  <a:solidFill>
                    <a:schemeClr val="bg1"/>
                  </a:solidFill>
                  <a:cs typeface="Arial" panose="020B0604020202020204" pitchFamily="34" charset="0"/>
                </a:rPr>
                <a:t>80</a:t>
              </a:r>
            </a:p>
            <a:p>
              <a:pPr algn="ctr" fontAlgn="base">
                <a:lnSpc>
                  <a:spcPct val="85000"/>
                </a:lnSpc>
                <a:spcBef>
                  <a:spcPct val="0"/>
                </a:spcBef>
                <a:spcAft>
                  <a:spcPct val="0"/>
                </a:spcAft>
                <a:buClrTx/>
                <a:buFontTx/>
                <a:buNone/>
              </a:pPr>
              <a:r>
                <a:rPr lang="en-CA" altLang="en-US" sz="900" b="1" dirty="0">
                  <a:solidFill>
                    <a:schemeClr val="bg1"/>
                  </a:solidFill>
                  <a:cs typeface="Arial" panose="020B0604020202020204" pitchFamily="34" charset="0"/>
                </a:rPr>
                <a:t>mg</a:t>
              </a:r>
            </a:p>
          </p:txBody>
        </p:sp>
        <p:sp>
          <p:nvSpPr>
            <p:cNvPr id="70701" name="Rectangle 7"/>
            <p:cNvSpPr>
              <a:spLocks noChangeArrowheads="1"/>
            </p:cNvSpPr>
            <p:nvPr/>
          </p:nvSpPr>
          <p:spPr bwMode="auto">
            <a:xfrm>
              <a:off x="850106" y="2501680"/>
              <a:ext cx="9950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r" fontAlgn="base">
                <a:spcBef>
                  <a:spcPct val="0"/>
                </a:spcBef>
                <a:spcAft>
                  <a:spcPct val="0"/>
                </a:spcAft>
                <a:buClrTx/>
                <a:buFontTx/>
                <a:buNone/>
              </a:pPr>
              <a:r>
                <a:rPr lang="en-CA" altLang="en-US" sz="1200" b="1" dirty="0">
                  <a:solidFill>
                    <a:schemeClr val="tx2"/>
                  </a:solidFill>
                  <a:latin typeface="+mn-lt"/>
                  <a:cs typeface="Arial" panose="020B0604020202020204" pitchFamily="34" charset="0"/>
                </a:rPr>
                <a:t>Pravastatin</a:t>
              </a:r>
            </a:p>
          </p:txBody>
        </p:sp>
        <p:sp>
          <p:nvSpPr>
            <p:cNvPr id="70705" name="Rectangle 7"/>
            <p:cNvSpPr>
              <a:spLocks noChangeArrowheads="1"/>
            </p:cNvSpPr>
            <p:nvPr/>
          </p:nvSpPr>
          <p:spPr bwMode="auto">
            <a:xfrm>
              <a:off x="2214471" y="2522896"/>
              <a:ext cx="355815" cy="34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tIns="0" bIns="0" anchor="ctr" anchorCtr="0">
              <a:no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lnSpc>
                  <a:spcPct val="90000"/>
                </a:lnSpc>
                <a:spcBef>
                  <a:spcPct val="0"/>
                </a:spcBef>
                <a:spcAft>
                  <a:spcPct val="0"/>
                </a:spcAft>
                <a:buClrTx/>
                <a:buFontTx/>
                <a:buNone/>
              </a:pPr>
              <a:r>
                <a:rPr lang="en-CA" altLang="en-US" sz="900" b="1" dirty="0">
                  <a:solidFill>
                    <a:schemeClr val="bg1"/>
                  </a:solidFill>
                  <a:cs typeface="Arial" panose="020B0604020202020204" pitchFamily="34" charset="0"/>
                </a:rPr>
                <a:t>10 mg</a:t>
              </a:r>
            </a:p>
          </p:txBody>
        </p:sp>
        <p:sp>
          <p:nvSpPr>
            <p:cNvPr id="70706" name="Rectangle 7"/>
            <p:cNvSpPr>
              <a:spLocks noChangeArrowheads="1"/>
            </p:cNvSpPr>
            <p:nvPr/>
          </p:nvSpPr>
          <p:spPr bwMode="auto">
            <a:xfrm>
              <a:off x="2734366" y="2522896"/>
              <a:ext cx="393860" cy="34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tIns="0" bIns="0" anchor="ctr" anchorCtr="0">
              <a:no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lnSpc>
                  <a:spcPct val="90000"/>
                </a:lnSpc>
                <a:spcBef>
                  <a:spcPct val="0"/>
                </a:spcBef>
                <a:spcAft>
                  <a:spcPct val="0"/>
                </a:spcAft>
                <a:buClrTx/>
                <a:buFontTx/>
                <a:buNone/>
              </a:pPr>
              <a:r>
                <a:rPr lang="en-CA" altLang="en-US" sz="900" b="1" dirty="0">
                  <a:solidFill>
                    <a:schemeClr val="bg1"/>
                  </a:solidFill>
                  <a:cs typeface="Arial" panose="020B0604020202020204" pitchFamily="34" charset="0"/>
                </a:rPr>
                <a:t>20 </a:t>
              </a:r>
            </a:p>
            <a:p>
              <a:pPr algn="ctr" fontAlgn="base">
                <a:lnSpc>
                  <a:spcPct val="90000"/>
                </a:lnSpc>
                <a:spcBef>
                  <a:spcPct val="0"/>
                </a:spcBef>
                <a:spcAft>
                  <a:spcPct val="0"/>
                </a:spcAft>
                <a:buClrTx/>
                <a:buFontTx/>
                <a:buNone/>
              </a:pPr>
              <a:r>
                <a:rPr lang="en-CA" altLang="en-US" sz="900" b="1" dirty="0">
                  <a:solidFill>
                    <a:schemeClr val="bg1"/>
                  </a:solidFill>
                  <a:cs typeface="Arial" panose="020B0604020202020204" pitchFamily="34" charset="0"/>
                </a:rPr>
                <a:t>mg</a:t>
              </a:r>
            </a:p>
          </p:txBody>
        </p:sp>
        <p:sp>
          <p:nvSpPr>
            <p:cNvPr id="70707" name="Rectangle 7"/>
            <p:cNvSpPr>
              <a:spLocks noChangeArrowheads="1"/>
            </p:cNvSpPr>
            <p:nvPr/>
          </p:nvSpPr>
          <p:spPr bwMode="auto">
            <a:xfrm>
              <a:off x="3123723" y="2522896"/>
              <a:ext cx="358614" cy="34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tIns="0" bIns="0" anchor="ctr" anchorCtr="0">
              <a:no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lnSpc>
                  <a:spcPct val="90000"/>
                </a:lnSpc>
                <a:spcBef>
                  <a:spcPct val="0"/>
                </a:spcBef>
                <a:spcAft>
                  <a:spcPct val="0"/>
                </a:spcAft>
                <a:buClrTx/>
                <a:buFontTx/>
                <a:buNone/>
              </a:pPr>
              <a:r>
                <a:rPr lang="en-CA" altLang="en-US" sz="900" b="1" dirty="0">
                  <a:cs typeface="Arial" panose="020B0604020202020204" pitchFamily="34" charset="0"/>
                </a:rPr>
                <a:t>40 </a:t>
              </a:r>
            </a:p>
            <a:p>
              <a:pPr algn="ctr" fontAlgn="base">
                <a:lnSpc>
                  <a:spcPct val="90000"/>
                </a:lnSpc>
                <a:spcBef>
                  <a:spcPct val="0"/>
                </a:spcBef>
                <a:spcAft>
                  <a:spcPct val="0"/>
                </a:spcAft>
                <a:buClrTx/>
                <a:buFontTx/>
                <a:buNone/>
              </a:pPr>
              <a:r>
                <a:rPr lang="en-CA" altLang="en-US" sz="900" b="1" dirty="0">
                  <a:cs typeface="Arial" panose="020B0604020202020204" pitchFamily="34" charset="0"/>
                </a:rPr>
                <a:t>mg</a:t>
              </a:r>
            </a:p>
          </p:txBody>
        </p:sp>
        <p:sp>
          <p:nvSpPr>
            <p:cNvPr id="58" name="Line 24"/>
            <p:cNvSpPr>
              <a:spLocks noChangeShapeType="1"/>
            </p:cNvSpPr>
            <p:nvPr/>
          </p:nvSpPr>
          <p:spPr bwMode="auto">
            <a:xfrm flipH="1">
              <a:off x="1825011" y="3120176"/>
              <a:ext cx="170752" cy="0"/>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txBody>
            <a:bodyPr/>
            <a:lstStyle/>
            <a:p>
              <a:pPr>
                <a:defRPr/>
              </a:pPr>
              <a:endParaRPr lang="en-CA" sz="1350" dirty="0">
                <a:solidFill>
                  <a:prstClr val="black"/>
                </a:solidFill>
              </a:endParaRPr>
            </a:p>
          </p:txBody>
        </p:sp>
        <p:sp>
          <p:nvSpPr>
            <p:cNvPr id="60" name="Line 24"/>
            <p:cNvSpPr>
              <a:spLocks noChangeShapeType="1"/>
            </p:cNvSpPr>
            <p:nvPr/>
          </p:nvSpPr>
          <p:spPr bwMode="auto">
            <a:xfrm flipH="1">
              <a:off x="1825011" y="3913132"/>
              <a:ext cx="170752" cy="0"/>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txBody>
            <a:bodyPr/>
            <a:lstStyle/>
            <a:p>
              <a:pPr>
                <a:defRPr/>
              </a:pPr>
              <a:endParaRPr lang="en-CA" sz="1350" dirty="0">
                <a:solidFill>
                  <a:prstClr val="black"/>
                </a:solidFill>
              </a:endParaRPr>
            </a:p>
          </p:txBody>
        </p:sp>
        <p:sp>
          <p:nvSpPr>
            <p:cNvPr id="70697" name="Rectangle 7"/>
            <p:cNvSpPr>
              <a:spLocks noChangeArrowheads="1"/>
            </p:cNvSpPr>
            <p:nvPr/>
          </p:nvSpPr>
          <p:spPr bwMode="auto">
            <a:xfrm>
              <a:off x="3014969" y="3387870"/>
              <a:ext cx="36474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tIns="0" bIns="0" anchor="ctr" anchorCtr="0">
              <a:no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spcBef>
                  <a:spcPct val="0"/>
                </a:spcBef>
                <a:spcAft>
                  <a:spcPct val="0"/>
                </a:spcAft>
                <a:buClrTx/>
                <a:buFontTx/>
                <a:buNone/>
              </a:pPr>
              <a:r>
                <a:rPr lang="en-CA" altLang="en-US" sz="900" b="1" dirty="0">
                  <a:solidFill>
                    <a:schemeClr val="bg1"/>
                  </a:solidFill>
                  <a:cs typeface="Arial" panose="020B0604020202020204" pitchFamily="34" charset="0"/>
                </a:rPr>
                <a:t>5 mg</a:t>
              </a:r>
            </a:p>
          </p:txBody>
        </p:sp>
        <p:sp>
          <p:nvSpPr>
            <p:cNvPr id="70698" name="Rectangle 7"/>
            <p:cNvSpPr>
              <a:spLocks noChangeArrowheads="1"/>
            </p:cNvSpPr>
            <p:nvPr/>
          </p:nvSpPr>
          <p:spPr bwMode="auto">
            <a:xfrm>
              <a:off x="4208946" y="3387870"/>
              <a:ext cx="3565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tIns="0" bIns="0" anchor="ctr" anchorCtr="0">
              <a:no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spcBef>
                  <a:spcPct val="0"/>
                </a:spcBef>
                <a:spcAft>
                  <a:spcPct val="0"/>
                </a:spcAft>
                <a:buClrTx/>
                <a:buFontTx/>
                <a:buNone/>
              </a:pPr>
              <a:r>
                <a:rPr lang="en-CA" altLang="en-US" sz="900" b="1" dirty="0">
                  <a:solidFill>
                    <a:schemeClr val="bg1"/>
                  </a:solidFill>
                  <a:cs typeface="Arial" panose="020B0604020202020204" pitchFamily="34" charset="0"/>
                </a:rPr>
                <a:t>10 mg</a:t>
              </a:r>
            </a:p>
          </p:txBody>
        </p:sp>
        <p:sp>
          <p:nvSpPr>
            <p:cNvPr id="70699" name="Rectangle 7"/>
            <p:cNvSpPr>
              <a:spLocks noChangeArrowheads="1"/>
            </p:cNvSpPr>
            <p:nvPr/>
          </p:nvSpPr>
          <p:spPr bwMode="auto">
            <a:xfrm>
              <a:off x="4487381" y="3387870"/>
              <a:ext cx="40517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tIns="0" bIns="0" anchor="ctr" anchorCtr="0">
              <a:no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spcBef>
                  <a:spcPct val="0"/>
                </a:spcBef>
                <a:spcAft>
                  <a:spcPct val="0"/>
                </a:spcAft>
                <a:buClrTx/>
                <a:buFontTx/>
                <a:buNone/>
              </a:pPr>
              <a:r>
                <a:rPr lang="en-CA" altLang="en-US" sz="900" b="1" dirty="0">
                  <a:solidFill>
                    <a:schemeClr val="bg1"/>
                  </a:solidFill>
                  <a:cs typeface="Arial" panose="020B0604020202020204" pitchFamily="34" charset="0"/>
                </a:rPr>
                <a:t>20 mg</a:t>
              </a:r>
            </a:p>
          </p:txBody>
        </p:sp>
        <p:sp>
          <p:nvSpPr>
            <p:cNvPr id="70700" name="Rectangle 7"/>
            <p:cNvSpPr>
              <a:spLocks noChangeArrowheads="1"/>
            </p:cNvSpPr>
            <p:nvPr/>
          </p:nvSpPr>
          <p:spPr bwMode="auto">
            <a:xfrm>
              <a:off x="4802056" y="3387870"/>
              <a:ext cx="35651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tIns="0" bIns="0" anchor="ctr" anchorCtr="0">
              <a:no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spcBef>
                  <a:spcPct val="0"/>
                </a:spcBef>
                <a:spcAft>
                  <a:spcPct val="0"/>
                </a:spcAft>
                <a:buClrTx/>
                <a:buFontTx/>
                <a:buNone/>
              </a:pPr>
              <a:r>
                <a:rPr lang="en-CA" altLang="en-US" sz="900" b="1" dirty="0">
                  <a:cs typeface="Arial" panose="020B0604020202020204" pitchFamily="34" charset="0"/>
                </a:rPr>
                <a:t>40 mg</a:t>
              </a:r>
            </a:p>
          </p:txBody>
        </p:sp>
        <p:sp>
          <p:nvSpPr>
            <p:cNvPr id="70685" name="Rectangle 7"/>
            <p:cNvSpPr>
              <a:spLocks noChangeArrowheads="1"/>
            </p:cNvSpPr>
            <p:nvPr/>
          </p:nvSpPr>
          <p:spPr bwMode="auto">
            <a:xfrm>
              <a:off x="2616586" y="4170614"/>
              <a:ext cx="1843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0">
              <a:no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spcBef>
                  <a:spcPct val="0"/>
                </a:spcBef>
                <a:spcAft>
                  <a:spcPct val="0"/>
                </a:spcAft>
                <a:buClrTx/>
                <a:buFontTx/>
                <a:buNone/>
              </a:pPr>
              <a:r>
                <a:rPr lang="en-CA" altLang="en-US" sz="900" b="1" dirty="0">
                  <a:solidFill>
                    <a:schemeClr val="bg1"/>
                  </a:solidFill>
                  <a:cs typeface="Arial" panose="020B0604020202020204" pitchFamily="34" charset="0"/>
                </a:rPr>
                <a:t>10 mg</a:t>
              </a:r>
            </a:p>
          </p:txBody>
        </p:sp>
        <p:sp>
          <p:nvSpPr>
            <p:cNvPr id="70686" name="Rectangle 7"/>
            <p:cNvSpPr>
              <a:spLocks noChangeArrowheads="1"/>
            </p:cNvSpPr>
            <p:nvPr/>
          </p:nvSpPr>
          <p:spPr bwMode="auto">
            <a:xfrm>
              <a:off x="3451255" y="4170614"/>
              <a:ext cx="1750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0">
              <a:no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spcBef>
                  <a:spcPct val="0"/>
                </a:spcBef>
                <a:spcAft>
                  <a:spcPct val="0"/>
                </a:spcAft>
                <a:buClrTx/>
                <a:buFontTx/>
                <a:buNone/>
              </a:pPr>
              <a:r>
                <a:rPr lang="en-CA" altLang="en-US" sz="900" b="1" dirty="0">
                  <a:solidFill>
                    <a:schemeClr val="bg1"/>
                  </a:solidFill>
                  <a:cs typeface="Arial" panose="020B0604020202020204" pitchFamily="34" charset="0"/>
                </a:rPr>
                <a:t>20 </a:t>
              </a:r>
            </a:p>
            <a:p>
              <a:pPr algn="ctr" fontAlgn="base">
                <a:spcBef>
                  <a:spcPct val="0"/>
                </a:spcBef>
                <a:spcAft>
                  <a:spcPct val="0"/>
                </a:spcAft>
                <a:buClrTx/>
                <a:buFontTx/>
                <a:buNone/>
              </a:pPr>
              <a:r>
                <a:rPr lang="en-CA" altLang="en-US" sz="900" b="1" dirty="0">
                  <a:solidFill>
                    <a:schemeClr val="bg1"/>
                  </a:solidFill>
                  <a:cs typeface="Arial" panose="020B0604020202020204" pitchFamily="34" charset="0"/>
                </a:rPr>
                <a:t>mg</a:t>
              </a:r>
            </a:p>
          </p:txBody>
        </p:sp>
        <p:sp>
          <p:nvSpPr>
            <p:cNvPr id="70687" name="Rectangle 7"/>
            <p:cNvSpPr>
              <a:spLocks noChangeArrowheads="1"/>
            </p:cNvSpPr>
            <p:nvPr/>
          </p:nvSpPr>
          <p:spPr bwMode="auto">
            <a:xfrm>
              <a:off x="3771325" y="4170614"/>
              <a:ext cx="1913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0">
              <a:noAutofit/>
            </a:bodyPr>
            <a:lstStyle>
              <a:lvl1pPr>
                <a:spcBef>
                  <a:spcPts val="500"/>
                </a:spcBef>
                <a:buClr>
                  <a:srgbClr val="EF4136"/>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ts val="500"/>
                </a:spcBef>
                <a:buClr>
                  <a:srgbClr val="EF4136"/>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500"/>
                </a:spcBef>
                <a:buClr>
                  <a:srgbClr val="EF4136"/>
                </a:buClr>
                <a:buFont typeface="Wingdings" panose="05000000000000000000" pitchFamily="2" charset="2"/>
                <a:buChar char="§"/>
                <a:defRPr>
                  <a:solidFill>
                    <a:schemeClr val="tx1"/>
                  </a:solidFill>
                  <a:latin typeface="Arial" panose="020B0604020202020204" pitchFamily="34" charset="0"/>
                </a:defRPr>
              </a:lvl3pPr>
              <a:lvl4pPr marL="16002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4pPr>
              <a:lvl5pPr marL="2057400" indent="-228600">
                <a:spcBef>
                  <a:spcPts val="500"/>
                </a:spcBef>
                <a:buClr>
                  <a:srgbClr val="EF4136"/>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ts val="500"/>
                </a:spcBef>
                <a:spcAft>
                  <a:spcPct val="0"/>
                </a:spcAft>
                <a:buClr>
                  <a:srgbClr val="EF4136"/>
                </a:buClr>
                <a:buFont typeface="Wingdings" panose="05000000000000000000" pitchFamily="2" charset="2"/>
                <a:buChar char="§"/>
                <a:defRPr sz="1600">
                  <a:solidFill>
                    <a:schemeClr val="tx1"/>
                  </a:solidFill>
                  <a:latin typeface="Arial" panose="020B0604020202020204" pitchFamily="34" charset="0"/>
                </a:defRPr>
              </a:lvl9pPr>
            </a:lstStyle>
            <a:p>
              <a:pPr algn="ctr" fontAlgn="base">
                <a:spcBef>
                  <a:spcPct val="0"/>
                </a:spcBef>
                <a:spcAft>
                  <a:spcPct val="0"/>
                </a:spcAft>
                <a:buClrTx/>
                <a:buFontTx/>
                <a:buNone/>
              </a:pPr>
              <a:r>
                <a:rPr lang="en-CA" altLang="en-US" sz="900" b="1" dirty="0">
                  <a:solidFill>
                    <a:srgbClr val="000000"/>
                  </a:solidFill>
                  <a:cs typeface="Arial" panose="020B0604020202020204" pitchFamily="34" charset="0"/>
                </a:rPr>
                <a:t>40 </a:t>
              </a:r>
            </a:p>
            <a:p>
              <a:pPr algn="ctr" fontAlgn="base">
                <a:spcBef>
                  <a:spcPct val="0"/>
                </a:spcBef>
                <a:spcAft>
                  <a:spcPct val="0"/>
                </a:spcAft>
                <a:buClrTx/>
                <a:buFontTx/>
                <a:buNone/>
              </a:pPr>
              <a:r>
                <a:rPr lang="en-CA" altLang="en-US" sz="900" b="1" dirty="0">
                  <a:solidFill>
                    <a:srgbClr val="000000"/>
                  </a:solidFill>
                  <a:cs typeface="Arial" panose="020B0604020202020204" pitchFamily="34" charset="0"/>
                </a:rPr>
                <a:t>mg</a:t>
              </a:r>
            </a:p>
          </p:txBody>
        </p:sp>
      </p:grpSp>
    </p:spTree>
    <p:extLst>
      <p:ext uri="{BB962C8B-B14F-4D97-AF65-F5344CB8AC3E}">
        <p14:creationId xmlns:p14="http://schemas.microsoft.com/office/powerpoint/2010/main" val="1022589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own Arrow 17">
            <a:extLst>
              <a:ext uri="{FF2B5EF4-FFF2-40B4-BE49-F238E27FC236}">
                <a16:creationId xmlns:a16="http://schemas.microsoft.com/office/drawing/2014/main" id="{940D0F55-D5EA-9A43-9023-6E61D4C1FFE6}"/>
              </a:ext>
            </a:extLst>
          </p:cNvPr>
          <p:cNvSpPr/>
          <p:nvPr/>
        </p:nvSpPr>
        <p:spPr>
          <a:xfrm>
            <a:off x="1657350" y="2571750"/>
            <a:ext cx="800100" cy="228600"/>
          </a:xfrm>
          <a:prstGeom prst="down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50" dirty="0">
              <a:solidFill>
                <a:prstClr val="white"/>
              </a:solidFill>
              <a:latin typeface="Calibri" panose="020F0502020204030204"/>
            </a:endParaRPr>
          </a:p>
        </p:txBody>
      </p:sp>
      <p:sp>
        <p:nvSpPr>
          <p:cNvPr id="19" name="Down Arrow 18">
            <a:extLst>
              <a:ext uri="{FF2B5EF4-FFF2-40B4-BE49-F238E27FC236}">
                <a16:creationId xmlns:a16="http://schemas.microsoft.com/office/drawing/2014/main" id="{90AEB30B-B2C2-224D-A6C1-B8FDABB7E9CB}"/>
              </a:ext>
            </a:extLst>
          </p:cNvPr>
          <p:cNvSpPr/>
          <p:nvPr/>
        </p:nvSpPr>
        <p:spPr>
          <a:xfrm>
            <a:off x="4114800" y="2571750"/>
            <a:ext cx="800100" cy="228600"/>
          </a:xfrm>
          <a:prstGeom prst="down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50" dirty="0">
              <a:solidFill>
                <a:prstClr val="white"/>
              </a:solidFill>
              <a:latin typeface="Calibri" panose="020F0502020204030204"/>
            </a:endParaRPr>
          </a:p>
        </p:txBody>
      </p:sp>
      <p:sp>
        <p:nvSpPr>
          <p:cNvPr id="20" name="Down Arrow 19">
            <a:extLst>
              <a:ext uri="{FF2B5EF4-FFF2-40B4-BE49-F238E27FC236}">
                <a16:creationId xmlns:a16="http://schemas.microsoft.com/office/drawing/2014/main" id="{CCA2F620-552A-4D49-8BC0-EC837D939279}"/>
              </a:ext>
            </a:extLst>
          </p:cNvPr>
          <p:cNvSpPr/>
          <p:nvPr/>
        </p:nvSpPr>
        <p:spPr>
          <a:xfrm>
            <a:off x="6515100" y="2571750"/>
            <a:ext cx="800100" cy="22860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50" dirty="0">
              <a:solidFill>
                <a:prstClr val="white"/>
              </a:solidFill>
              <a:latin typeface="Calibri" panose="020F0502020204030204"/>
            </a:endParaRPr>
          </a:p>
        </p:txBody>
      </p:sp>
      <p:sp>
        <p:nvSpPr>
          <p:cNvPr id="4" name="Title 3">
            <a:extLst>
              <a:ext uri="{FF2B5EF4-FFF2-40B4-BE49-F238E27FC236}">
                <a16:creationId xmlns:a16="http://schemas.microsoft.com/office/drawing/2014/main" id="{508AEBFA-A1F8-5444-B137-3DB84A224ADB}"/>
              </a:ext>
            </a:extLst>
          </p:cNvPr>
          <p:cNvSpPr>
            <a:spLocks noGrp="1"/>
          </p:cNvSpPr>
          <p:nvPr>
            <p:ph type="title"/>
          </p:nvPr>
        </p:nvSpPr>
        <p:spPr>
          <a:xfrm>
            <a:off x="342900" y="40543"/>
            <a:ext cx="8001000" cy="790034"/>
          </a:xfrm>
          <a:prstGeom prst="rect">
            <a:avLst/>
          </a:prstGeom>
          <a:noFill/>
        </p:spPr>
        <p:txBody>
          <a:bodyPr vert="horz" wrap="square" lIns="91128" tIns="45566" rIns="91128" bIns="45566" rtlCol="0" anchor="ctr">
            <a:spAutoFit/>
          </a:bodyPr>
          <a:lstStyle/>
          <a:p>
            <a:pPr defTabSz="685766">
              <a:defRPr/>
            </a:pPr>
            <a:r>
              <a:rPr lang="fr-CA" sz="2800" dirty="0"/>
              <a:t>SCC 2021: Approche thérapeutique pour les patients nécessitant un traitement avec une statine</a:t>
            </a:r>
          </a:p>
        </p:txBody>
      </p:sp>
      <p:graphicFrame>
        <p:nvGraphicFramePr>
          <p:cNvPr id="5" name="Table 4">
            <a:extLst>
              <a:ext uri="{FF2B5EF4-FFF2-40B4-BE49-F238E27FC236}">
                <a16:creationId xmlns:a16="http://schemas.microsoft.com/office/drawing/2014/main" id="{5C5EBA45-1BD9-B249-B5EF-A20D9E455EBA}"/>
              </a:ext>
            </a:extLst>
          </p:cNvPr>
          <p:cNvGraphicFramePr>
            <a:graphicFrameLocks noGrp="1"/>
          </p:cNvGraphicFramePr>
          <p:nvPr/>
        </p:nvGraphicFramePr>
        <p:xfrm>
          <a:off x="971550" y="800100"/>
          <a:ext cx="7258050" cy="1844040"/>
        </p:xfrm>
        <a:graphic>
          <a:graphicData uri="http://schemas.openxmlformats.org/drawingml/2006/table">
            <a:tbl>
              <a:tblPr firstRow="1" bandRow="1">
                <a:tableStyleId>{21E4AEA4-8DFA-4A89-87EB-49C32662AFE0}</a:tableStyleId>
              </a:tblPr>
              <a:tblGrid>
                <a:gridCol w="2228850">
                  <a:extLst>
                    <a:ext uri="{9D8B030D-6E8A-4147-A177-3AD203B41FA5}">
                      <a16:colId xmlns:a16="http://schemas.microsoft.com/office/drawing/2014/main" val="304004033"/>
                    </a:ext>
                  </a:extLst>
                </a:gridCol>
                <a:gridCol w="2514600">
                  <a:extLst>
                    <a:ext uri="{9D8B030D-6E8A-4147-A177-3AD203B41FA5}">
                      <a16:colId xmlns:a16="http://schemas.microsoft.com/office/drawing/2014/main" val="1792428687"/>
                    </a:ext>
                  </a:extLst>
                </a:gridCol>
                <a:gridCol w="2514600">
                  <a:extLst>
                    <a:ext uri="{9D8B030D-6E8A-4147-A177-3AD203B41FA5}">
                      <a16:colId xmlns:a16="http://schemas.microsoft.com/office/drawing/2014/main" val="3513469408"/>
                    </a:ext>
                  </a:extLst>
                </a:gridCol>
              </a:tblGrid>
              <a:tr h="278130">
                <a:tc gridSpan="3">
                  <a:txBody>
                    <a:bodyPr/>
                    <a:lstStyle/>
                    <a:p>
                      <a:pPr algn="ctr"/>
                      <a:r>
                        <a:rPr lang="en-US" sz="1000" dirty="0">
                          <a:solidFill>
                            <a:schemeClr val="tx1"/>
                          </a:solidFill>
                        </a:rPr>
                        <a:t>CONDITIONS NÉCESSITANT UNE STATINE</a:t>
                      </a:r>
                    </a:p>
                  </a:txBody>
                  <a:tcPr marL="68580" marR="68580" marT="34290" marB="34290">
                    <a:solidFill>
                      <a:schemeClr val="accent1">
                        <a:lumMod val="60000"/>
                        <a:lumOff val="4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06641971"/>
                  </a:ext>
                </a:extLst>
              </a:tr>
              <a:tr h="1565910">
                <a:tc>
                  <a:txBody>
                    <a:bodyPr/>
                    <a:lstStyle/>
                    <a:p>
                      <a:r>
                        <a:rPr lang="fr-CA" sz="1100" b="1" noProof="0" dirty="0">
                          <a:solidFill>
                            <a:schemeClr val="tx1"/>
                          </a:solidFill>
                        </a:rPr>
                        <a:t>LDL </a:t>
                      </a:r>
                      <a:r>
                        <a:rPr lang="fr-CA" sz="1100" b="1" u="sng" noProof="0" dirty="0">
                          <a:solidFill>
                            <a:schemeClr val="tx1"/>
                          </a:solidFill>
                        </a:rPr>
                        <a:t>&gt;</a:t>
                      </a:r>
                      <a:r>
                        <a:rPr lang="fr-CA" sz="1100" b="1" u="none" noProof="0" dirty="0">
                          <a:solidFill>
                            <a:schemeClr val="tx1"/>
                          </a:solidFill>
                        </a:rPr>
                        <a:t>5.0 mmol/L</a:t>
                      </a:r>
                    </a:p>
                    <a:p>
                      <a:r>
                        <a:rPr lang="fr-CA" sz="1100" u="none" noProof="0" dirty="0">
                          <a:solidFill>
                            <a:schemeClr val="tx1"/>
                          </a:solidFill>
                        </a:rPr>
                        <a:t>(</a:t>
                      </a:r>
                      <a:r>
                        <a:rPr lang="fr-CA" sz="800" u="none" noProof="0" dirty="0">
                          <a:solidFill>
                            <a:schemeClr val="tx1"/>
                          </a:solidFill>
                        </a:rPr>
                        <a:t>ou </a:t>
                      </a:r>
                      <a:r>
                        <a:rPr lang="fr-CA" sz="800" u="none" noProof="0" dirty="0" err="1">
                          <a:solidFill>
                            <a:schemeClr val="tx1"/>
                          </a:solidFill>
                        </a:rPr>
                        <a:t>ApoB</a:t>
                      </a:r>
                      <a:r>
                        <a:rPr lang="fr-CA" sz="800" u="none" noProof="0" dirty="0">
                          <a:solidFill>
                            <a:schemeClr val="tx1"/>
                          </a:solidFill>
                        </a:rPr>
                        <a:t> </a:t>
                      </a:r>
                      <a:r>
                        <a:rPr lang="fr-CA" sz="800" u="sng" noProof="0" dirty="0">
                          <a:solidFill>
                            <a:schemeClr val="tx1"/>
                          </a:solidFill>
                        </a:rPr>
                        <a:t>&gt;</a:t>
                      </a:r>
                      <a:r>
                        <a:rPr lang="fr-CA" sz="800" u="none" noProof="0" dirty="0">
                          <a:solidFill>
                            <a:schemeClr val="tx1"/>
                          </a:solidFill>
                        </a:rPr>
                        <a:t>1.45 g/L ou</a:t>
                      </a:r>
                    </a:p>
                    <a:p>
                      <a:r>
                        <a:rPr lang="fr-CA" sz="800" u="none" noProof="0" dirty="0">
                          <a:solidFill>
                            <a:schemeClr val="tx1"/>
                          </a:solidFill>
                        </a:rPr>
                        <a:t>non-HDL-C </a:t>
                      </a:r>
                      <a:r>
                        <a:rPr lang="fr-CA" sz="800" u="sng" noProof="0" dirty="0">
                          <a:solidFill>
                            <a:schemeClr val="tx1"/>
                          </a:solidFill>
                        </a:rPr>
                        <a:t>&gt;</a:t>
                      </a:r>
                      <a:r>
                        <a:rPr lang="fr-CA" sz="800" u="none" noProof="0" dirty="0">
                          <a:solidFill>
                            <a:schemeClr val="tx1"/>
                          </a:solidFill>
                        </a:rPr>
                        <a:t>5.8 mmol/L)</a:t>
                      </a:r>
                    </a:p>
                    <a:p>
                      <a:r>
                        <a:rPr lang="fr-CA" sz="800" u="none" noProof="0" dirty="0">
                          <a:solidFill>
                            <a:schemeClr val="tx1"/>
                          </a:solidFill>
                        </a:rPr>
                        <a:t>(hypercholestérolémie familiale ou </a:t>
                      </a:r>
                    </a:p>
                    <a:p>
                      <a:r>
                        <a:rPr lang="fr-CA" sz="800" u="none" noProof="0" dirty="0">
                          <a:solidFill>
                            <a:schemeClr val="tx1"/>
                          </a:solidFill>
                        </a:rPr>
                        <a:t>dyslipidémie génétique) </a:t>
                      </a:r>
                      <a:endParaRPr lang="fr-CA" sz="800" noProof="0" dirty="0">
                        <a:solidFill>
                          <a:schemeClr val="tx1"/>
                        </a:solidFill>
                      </a:endParaRPr>
                    </a:p>
                  </a:txBody>
                  <a:tcPr marL="68580" marR="68580" marT="34290" marB="34290">
                    <a:solidFill>
                      <a:schemeClr val="accent6">
                        <a:lumMod val="40000"/>
                        <a:lumOff val="60000"/>
                      </a:schemeClr>
                    </a:solidFill>
                  </a:tcPr>
                </a:tc>
                <a:tc>
                  <a:txBody>
                    <a:bodyPr/>
                    <a:lstStyle/>
                    <a:p>
                      <a:r>
                        <a:rPr lang="fr-CA" sz="1200" b="1" noProof="0" dirty="0"/>
                        <a:t>La plupart des patients diabétiques:</a:t>
                      </a:r>
                    </a:p>
                    <a:p>
                      <a:pPr marL="285750" indent="-285750">
                        <a:buFont typeface="Arial" panose="020B0604020202020204" pitchFamily="34" charset="0"/>
                        <a:buChar char="•"/>
                      </a:pPr>
                      <a:r>
                        <a:rPr lang="fr-CA" sz="800" noProof="0" dirty="0"/>
                        <a:t>Âge </a:t>
                      </a:r>
                      <a:r>
                        <a:rPr lang="fr-CA" sz="800" u="sng" noProof="0" dirty="0"/>
                        <a:t>&gt;</a:t>
                      </a:r>
                      <a:r>
                        <a:rPr lang="fr-CA" sz="800" u="none" noProof="0" dirty="0"/>
                        <a:t>40ans</a:t>
                      </a:r>
                    </a:p>
                    <a:p>
                      <a:pPr marL="285750" indent="-285750">
                        <a:buFont typeface="Arial" panose="020B0604020202020204" pitchFamily="34" charset="0"/>
                        <a:buChar char="•"/>
                      </a:pPr>
                      <a:r>
                        <a:rPr lang="fr-CA" sz="800" u="none" noProof="0" dirty="0"/>
                        <a:t>Âge </a:t>
                      </a:r>
                      <a:r>
                        <a:rPr lang="fr-CA" sz="800" u="sng" noProof="0" dirty="0"/>
                        <a:t>&gt;</a:t>
                      </a:r>
                      <a:r>
                        <a:rPr lang="fr-CA" sz="800" u="none" noProof="0" dirty="0"/>
                        <a:t>30ans et DM d’une durée de </a:t>
                      </a:r>
                      <a:r>
                        <a:rPr lang="fr-CA" sz="800" u="sng" noProof="0" dirty="0"/>
                        <a:t>&gt;</a:t>
                      </a:r>
                      <a:r>
                        <a:rPr lang="fr-CA" sz="800" u="none" noProof="0" dirty="0"/>
                        <a:t>15ans</a:t>
                      </a:r>
                    </a:p>
                    <a:p>
                      <a:pPr marL="285750" indent="-285750">
                        <a:buFont typeface="Arial" panose="020B0604020202020204" pitchFamily="34" charset="0"/>
                        <a:buChar char="•"/>
                      </a:pPr>
                      <a:r>
                        <a:rPr lang="fr-CA" sz="800" u="none" noProof="0" dirty="0"/>
                        <a:t>Atteinte micro vasculaire </a:t>
                      </a:r>
                      <a:endParaRPr lang="fr-CA" sz="800" b="0" u="none" noProof="0" dirty="0"/>
                    </a:p>
                    <a:p>
                      <a:pPr marL="0" indent="0">
                        <a:buFont typeface="Arial" panose="020B0604020202020204" pitchFamily="34" charset="0"/>
                        <a:buNone/>
                      </a:pPr>
                      <a:r>
                        <a:rPr lang="fr-CA" sz="1200" b="1" u="none" noProof="0" dirty="0"/>
                        <a:t>Maladie rénale chronique</a:t>
                      </a:r>
                    </a:p>
                    <a:p>
                      <a:pPr marL="285750" indent="-285750">
                        <a:buFont typeface="Arial" panose="020B0604020202020204" pitchFamily="34" charset="0"/>
                        <a:buChar char="•"/>
                      </a:pPr>
                      <a:r>
                        <a:rPr lang="fr-CA" sz="800" b="0" u="none" noProof="0" dirty="0"/>
                        <a:t>Âge </a:t>
                      </a:r>
                      <a:r>
                        <a:rPr lang="fr-CA" sz="800" b="0" u="sng" noProof="0" dirty="0"/>
                        <a:t>&gt;</a:t>
                      </a:r>
                      <a:r>
                        <a:rPr lang="fr-CA" sz="800" b="0" u="none" noProof="0" dirty="0"/>
                        <a:t>50ans et </a:t>
                      </a:r>
                      <a:r>
                        <a:rPr lang="fr-CA" sz="800" b="0" u="none" noProof="0" dirty="0" err="1"/>
                        <a:t>TFGe</a:t>
                      </a:r>
                      <a:r>
                        <a:rPr lang="fr-CA" sz="800" b="0" u="none" noProof="0" dirty="0"/>
                        <a:t> &lt;60 ml/min/1.73 m</a:t>
                      </a:r>
                      <a:r>
                        <a:rPr lang="fr-CA" sz="800" b="0" u="none" baseline="30000" noProof="0" dirty="0"/>
                        <a:t>2</a:t>
                      </a:r>
                      <a:r>
                        <a:rPr lang="fr-CA" sz="800" b="0" u="none" noProof="0" dirty="0"/>
                        <a:t> ou RAC &gt;3 mg/</a:t>
                      </a:r>
                      <a:r>
                        <a:rPr lang="fr-CA" sz="800" b="0" u="none" noProof="0" dirty="0" err="1"/>
                        <a:t>mmoL</a:t>
                      </a:r>
                      <a:endParaRPr lang="fr-CA" sz="800" b="0" noProof="0" dirty="0"/>
                    </a:p>
                  </a:txBody>
                  <a:tcPr marL="68580" marR="68580" marT="34290" marB="34290">
                    <a:solidFill>
                      <a:schemeClr val="accent4">
                        <a:lumMod val="40000"/>
                        <a:lumOff val="60000"/>
                      </a:schemeClr>
                    </a:solidFill>
                  </a:tcPr>
                </a:tc>
                <a:tc>
                  <a:txBody>
                    <a:bodyPr/>
                    <a:lstStyle/>
                    <a:p>
                      <a:r>
                        <a:rPr lang="fr-CA" sz="1200" b="1" noProof="0" dirty="0">
                          <a:solidFill>
                            <a:schemeClr val="tx1"/>
                          </a:solidFill>
                        </a:rPr>
                        <a:t>Maladie cardiovasculaire athérosclérotique (MCVAS):</a:t>
                      </a:r>
                    </a:p>
                    <a:p>
                      <a:pPr marL="171450" indent="-171450">
                        <a:buFont typeface="Arial" panose="020B0604020202020204" pitchFamily="34" charset="0"/>
                        <a:buChar char="•"/>
                      </a:pPr>
                      <a:r>
                        <a:rPr lang="fr-CA" sz="800" b="0" noProof="0" dirty="0">
                          <a:solidFill>
                            <a:schemeClr val="tx1"/>
                          </a:solidFill>
                        </a:rPr>
                        <a:t>Infarctus du myocarde(IM), syndrome coronarien aigu (SCA)</a:t>
                      </a:r>
                    </a:p>
                    <a:p>
                      <a:pPr marL="171450" indent="-171450">
                        <a:buFont typeface="Arial" panose="020B0604020202020204" pitchFamily="34" charset="0"/>
                        <a:buChar char="•"/>
                      </a:pPr>
                      <a:r>
                        <a:rPr lang="fr-CA" sz="800" b="0" noProof="0" dirty="0">
                          <a:solidFill>
                            <a:schemeClr val="tx1"/>
                          </a:solidFill>
                        </a:rPr>
                        <a:t>Angine stable, maladie coronarienne documentée à l’angiographie</a:t>
                      </a:r>
                    </a:p>
                    <a:p>
                      <a:pPr marL="171450" indent="-171450">
                        <a:buFont typeface="Arial" panose="020B0604020202020204" pitchFamily="34" charset="0"/>
                        <a:buChar char="•"/>
                      </a:pPr>
                      <a:r>
                        <a:rPr lang="fr-CA" sz="800" b="0" noProof="0" dirty="0">
                          <a:solidFill>
                            <a:schemeClr val="tx1"/>
                          </a:solidFill>
                        </a:rPr>
                        <a:t>AVC, AIT, maladie carotidienne documentée</a:t>
                      </a:r>
                    </a:p>
                    <a:p>
                      <a:pPr marL="171450" indent="-171450">
                        <a:buFont typeface="Arial" panose="020B0604020202020204" pitchFamily="34" charset="0"/>
                        <a:buChar char="•"/>
                      </a:pPr>
                      <a:r>
                        <a:rPr lang="fr-CA" sz="800" b="0" noProof="0" dirty="0">
                          <a:solidFill>
                            <a:schemeClr val="tx1"/>
                          </a:solidFill>
                        </a:rPr>
                        <a:t>Maladie vasculaire périphérique, claudication et/ou ITH &lt;0.9</a:t>
                      </a:r>
                    </a:p>
                    <a:p>
                      <a:pPr marL="171450" indent="-171450">
                        <a:buFont typeface="Arial" panose="020B0604020202020204" pitchFamily="34" charset="0"/>
                        <a:buChar char="•"/>
                      </a:pPr>
                      <a:r>
                        <a:rPr lang="fr-CA" sz="800" b="0" noProof="0" dirty="0">
                          <a:solidFill>
                            <a:schemeClr val="tx1"/>
                          </a:solidFill>
                        </a:rPr>
                        <a:t>Anévrisme de l’aorte abdominal (AAA) – aorte abdominal &gt;3.0 cm ou chirurgie aortique </a:t>
                      </a:r>
                    </a:p>
                  </a:txBody>
                  <a:tcPr marL="68580" marR="68580" marT="34290" marB="34290">
                    <a:solidFill>
                      <a:srgbClr val="FFC000"/>
                    </a:solidFill>
                  </a:tcPr>
                </a:tc>
                <a:extLst>
                  <a:ext uri="{0D108BD9-81ED-4DB2-BD59-A6C34878D82A}">
                    <a16:rowId xmlns:a16="http://schemas.microsoft.com/office/drawing/2014/main" val="3347361822"/>
                  </a:ext>
                </a:extLst>
              </a:tr>
            </a:tbl>
          </a:graphicData>
        </a:graphic>
      </p:graphicFrame>
      <p:sp>
        <p:nvSpPr>
          <p:cNvPr id="9" name="TextBox 8">
            <a:extLst>
              <a:ext uri="{FF2B5EF4-FFF2-40B4-BE49-F238E27FC236}">
                <a16:creationId xmlns:a16="http://schemas.microsoft.com/office/drawing/2014/main" id="{8B29FBEA-1518-7C44-BD3A-DA1F2851F86D}"/>
              </a:ext>
            </a:extLst>
          </p:cNvPr>
          <p:cNvSpPr txBox="1"/>
          <p:nvPr/>
        </p:nvSpPr>
        <p:spPr>
          <a:xfrm>
            <a:off x="1428750" y="2855268"/>
            <a:ext cx="6172200" cy="253916"/>
          </a:xfrm>
          <a:prstGeom prst="rect">
            <a:avLst/>
          </a:prstGeom>
          <a:noFill/>
          <a:ln>
            <a:solidFill>
              <a:schemeClr val="tx1"/>
            </a:solidFill>
          </a:ln>
        </p:spPr>
        <p:txBody>
          <a:bodyPr wrap="square" rtlCol="0">
            <a:spAutoFit/>
          </a:bodyPr>
          <a:lstStyle/>
          <a:p>
            <a:pPr algn="ctr" defTabSz="685783"/>
            <a:r>
              <a:rPr lang="fr-CA" sz="1050">
                <a:solidFill>
                  <a:prstClr val="black"/>
                </a:solidFill>
                <a:latin typeface="Calibri" panose="020F0502020204030204"/>
              </a:rPr>
              <a:t>Revoir/discuter des modifications des habitudes de vie</a:t>
            </a:r>
          </a:p>
        </p:txBody>
      </p:sp>
      <p:sp>
        <p:nvSpPr>
          <p:cNvPr id="11" name="TextBox 10">
            <a:extLst>
              <a:ext uri="{FF2B5EF4-FFF2-40B4-BE49-F238E27FC236}">
                <a16:creationId xmlns:a16="http://schemas.microsoft.com/office/drawing/2014/main" id="{2E7F96BB-2F68-0744-A927-3C54117744CD}"/>
              </a:ext>
            </a:extLst>
          </p:cNvPr>
          <p:cNvSpPr txBox="1"/>
          <p:nvPr/>
        </p:nvSpPr>
        <p:spPr>
          <a:xfrm>
            <a:off x="1428750" y="3198168"/>
            <a:ext cx="6172200" cy="253916"/>
          </a:xfrm>
          <a:prstGeom prst="rect">
            <a:avLst/>
          </a:prstGeom>
          <a:solidFill>
            <a:schemeClr val="accent2"/>
          </a:solidFill>
          <a:ln>
            <a:solidFill>
              <a:schemeClr val="tx1"/>
            </a:solidFill>
          </a:ln>
        </p:spPr>
        <p:txBody>
          <a:bodyPr wrap="square" rtlCol="0">
            <a:spAutoFit/>
          </a:bodyPr>
          <a:lstStyle/>
          <a:p>
            <a:pPr algn="ctr" defTabSz="685783"/>
            <a:r>
              <a:rPr lang="en-US" sz="1050" dirty="0">
                <a:solidFill>
                  <a:schemeClr val="bg1"/>
                </a:solidFill>
                <a:latin typeface="Calibri" panose="020F0502020204030204"/>
              </a:rPr>
              <a:t>INITIER LE TRATEMENT AVEC UNE STATINE</a:t>
            </a:r>
          </a:p>
        </p:txBody>
      </p:sp>
      <p:graphicFrame>
        <p:nvGraphicFramePr>
          <p:cNvPr id="12" name="Table 11">
            <a:extLst>
              <a:ext uri="{FF2B5EF4-FFF2-40B4-BE49-F238E27FC236}">
                <a16:creationId xmlns:a16="http://schemas.microsoft.com/office/drawing/2014/main" id="{1D72A951-DB46-7B4F-A332-7342304FA339}"/>
              </a:ext>
            </a:extLst>
          </p:cNvPr>
          <p:cNvGraphicFramePr>
            <a:graphicFrameLocks noGrp="1"/>
          </p:cNvGraphicFramePr>
          <p:nvPr/>
        </p:nvGraphicFramePr>
        <p:xfrm>
          <a:off x="971550" y="3528060"/>
          <a:ext cx="7258050" cy="986790"/>
        </p:xfrm>
        <a:graphic>
          <a:graphicData uri="http://schemas.openxmlformats.org/drawingml/2006/table">
            <a:tbl>
              <a:tblPr firstRow="1" bandRow="1">
                <a:tableStyleId>{21E4AEA4-8DFA-4A89-87EB-49C32662AFE0}</a:tableStyleId>
              </a:tblPr>
              <a:tblGrid>
                <a:gridCol w="2228850">
                  <a:extLst>
                    <a:ext uri="{9D8B030D-6E8A-4147-A177-3AD203B41FA5}">
                      <a16:colId xmlns:a16="http://schemas.microsoft.com/office/drawing/2014/main" val="304004033"/>
                    </a:ext>
                  </a:extLst>
                </a:gridCol>
                <a:gridCol w="2514600">
                  <a:extLst>
                    <a:ext uri="{9D8B030D-6E8A-4147-A177-3AD203B41FA5}">
                      <a16:colId xmlns:a16="http://schemas.microsoft.com/office/drawing/2014/main" val="1792428687"/>
                    </a:ext>
                  </a:extLst>
                </a:gridCol>
                <a:gridCol w="2514600">
                  <a:extLst>
                    <a:ext uri="{9D8B030D-6E8A-4147-A177-3AD203B41FA5}">
                      <a16:colId xmlns:a16="http://schemas.microsoft.com/office/drawing/2014/main" val="3513469408"/>
                    </a:ext>
                  </a:extLst>
                </a:gridCol>
              </a:tblGrid>
              <a:tr h="986790">
                <a:tc>
                  <a:txBody>
                    <a:bodyPr/>
                    <a:lstStyle/>
                    <a:p>
                      <a:pPr algn="ctr"/>
                      <a:r>
                        <a:rPr lang="fr-CA" sz="1100" b="1" noProof="0" dirty="0">
                          <a:solidFill>
                            <a:schemeClr val="tx1"/>
                          </a:solidFill>
                        </a:rPr>
                        <a:t>Si LDL </a:t>
                      </a:r>
                      <a:r>
                        <a:rPr lang="fr-CA" sz="1100" b="1" u="sng" noProof="0" dirty="0">
                          <a:solidFill>
                            <a:schemeClr val="tx1"/>
                          </a:solidFill>
                        </a:rPr>
                        <a:t>&gt;</a:t>
                      </a:r>
                      <a:r>
                        <a:rPr lang="fr-CA" sz="1100" b="1" u="none" noProof="0" dirty="0">
                          <a:solidFill>
                            <a:schemeClr val="tx1"/>
                          </a:solidFill>
                        </a:rPr>
                        <a:t>2.5 mmol/L</a:t>
                      </a:r>
                    </a:p>
                    <a:p>
                      <a:pPr algn="ctr"/>
                      <a:r>
                        <a:rPr lang="fr-CA" sz="1100" u="none" noProof="0" dirty="0">
                          <a:solidFill>
                            <a:schemeClr val="tx1"/>
                          </a:solidFill>
                        </a:rPr>
                        <a:t>(ou réduction de &lt;50%) ou </a:t>
                      </a:r>
                    </a:p>
                    <a:p>
                      <a:pPr algn="ctr"/>
                      <a:r>
                        <a:rPr lang="fr-CA" sz="1100" u="none" noProof="0" dirty="0" err="1">
                          <a:solidFill>
                            <a:schemeClr val="tx1"/>
                          </a:solidFill>
                        </a:rPr>
                        <a:t>ApoB</a:t>
                      </a:r>
                      <a:r>
                        <a:rPr lang="fr-CA" sz="1100" u="none" noProof="0" dirty="0">
                          <a:solidFill>
                            <a:schemeClr val="tx1"/>
                          </a:solidFill>
                        </a:rPr>
                        <a:t> </a:t>
                      </a:r>
                      <a:r>
                        <a:rPr lang="fr-CA" sz="1100" u="sng" noProof="0" dirty="0">
                          <a:solidFill>
                            <a:schemeClr val="tx1"/>
                          </a:solidFill>
                        </a:rPr>
                        <a:t>&gt;</a:t>
                      </a:r>
                      <a:r>
                        <a:rPr lang="fr-CA" sz="1100" u="none" noProof="0" dirty="0">
                          <a:solidFill>
                            <a:schemeClr val="tx1"/>
                          </a:solidFill>
                        </a:rPr>
                        <a:t>0.85 g/L ou</a:t>
                      </a:r>
                    </a:p>
                    <a:p>
                      <a:pPr algn="ctr"/>
                      <a:r>
                        <a:rPr lang="fr-CA" sz="1100" u="none" noProof="0" dirty="0">
                          <a:solidFill>
                            <a:schemeClr val="tx1"/>
                          </a:solidFill>
                        </a:rPr>
                        <a:t>non-HDL-C </a:t>
                      </a:r>
                      <a:r>
                        <a:rPr lang="fr-CA" sz="1100" u="sng" noProof="0" dirty="0">
                          <a:solidFill>
                            <a:schemeClr val="tx1"/>
                          </a:solidFill>
                        </a:rPr>
                        <a:t>&gt;</a:t>
                      </a:r>
                      <a:r>
                        <a:rPr lang="fr-CA" sz="1100" u="none" noProof="0" dirty="0">
                          <a:solidFill>
                            <a:schemeClr val="tx1"/>
                          </a:solidFill>
                        </a:rPr>
                        <a:t>3.2 mmol/L)</a:t>
                      </a:r>
                    </a:p>
                  </a:txBody>
                  <a:tcPr marL="68580" marR="68580" marT="34290" marB="34290" anchor="ctr">
                    <a:solidFill>
                      <a:schemeClr val="accent6">
                        <a:lumMod val="40000"/>
                        <a:lumOff val="60000"/>
                      </a:schemeClr>
                    </a:solidFill>
                  </a:tcPr>
                </a:tc>
                <a:tc>
                  <a:txBody>
                    <a:bodyPr/>
                    <a:lstStyle/>
                    <a:p>
                      <a:pPr algn="ctr"/>
                      <a:r>
                        <a:rPr lang="fr-CA" sz="1100" b="1" noProof="0" dirty="0">
                          <a:solidFill>
                            <a:schemeClr val="tx1"/>
                          </a:solidFill>
                        </a:rPr>
                        <a:t>Si LDL </a:t>
                      </a:r>
                      <a:r>
                        <a:rPr lang="fr-CA" sz="1100" b="1" u="sng" noProof="0" dirty="0">
                          <a:solidFill>
                            <a:schemeClr val="tx1"/>
                          </a:solidFill>
                        </a:rPr>
                        <a:t>&gt;</a:t>
                      </a:r>
                      <a:r>
                        <a:rPr lang="fr-CA" sz="1100" b="1" u="none" noProof="0" dirty="0">
                          <a:solidFill>
                            <a:schemeClr val="tx1"/>
                          </a:solidFill>
                        </a:rPr>
                        <a:t>2.0 mmol/L ou</a:t>
                      </a:r>
                      <a:endParaRPr lang="fr-CA" sz="1100" u="none" noProof="0" dirty="0">
                        <a:solidFill>
                          <a:schemeClr val="tx1"/>
                        </a:solidFill>
                      </a:endParaRPr>
                    </a:p>
                    <a:p>
                      <a:pPr algn="ctr"/>
                      <a:r>
                        <a:rPr lang="fr-CA" sz="1100" u="none" noProof="0" dirty="0" err="1">
                          <a:solidFill>
                            <a:schemeClr val="tx1"/>
                          </a:solidFill>
                        </a:rPr>
                        <a:t>ApoB</a:t>
                      </a:r>
                      <a:r>
                        <a:rPr lang="fr-CA" sz="1100" u="none" noProof="0" dirty="0">
                          <a:solidFill>
                            <a:schemeClr val="tx1"/>
                          </a:solidFill>
                        </a:rPr>
                        <a:t> </a:t>
                      </a:r>
                      <a:r>
                        <a:rPr lang="fr-CA" sz="1100" u="sng" noProof="0" dirty="0">
                          <a:solidFill>
                            <a:schemeClr val="tx1"/>
                          </a:solidFill>
                        </a:rPr>
                        <a:t>&gt;</a:t>
                      </a:r>
                      <a:r>
                        <a:rPr lang="fr-CA" sz="1100" u="none" noProof="0" dirty="0">
                          <a:solidFill>
                            <a:schemeClr val="tx1"/>
                          </a:solidFill>
                        </a:rPr>
                        <a:t>0.80 g/L ou</a:t>
                      </a:r>
                    </a:p>
                    <a:p>
                      <a:pPr algn="ctr"/>
                      <a:r>
                        <a:rPr lang="fr-CA" sz="1100" u="none" noProof="0" dirty="0">
                          <a:solidFill>
                            <a:schemeClr val="tx1"/>
                          </a:solidFill>
                        </a:rPr>
                        <a:t>non-HDL-C </a:t>
                      </a:r>
                      <a:r>
                        <a:rPr lang="fr-CA" sz="1100" u="sng" noProof="0" dirty="0">
                          <a:solidFill>
                            <a:schemeClr val="tx1"/>
                          </a:solidFill>
                        </a:rPr>
                        <a:t>&gt;</a:t>
                      </a:r>
                      <a:r>
                        <a:rPr lang="fr-CA" sz="1100" u="none" noProof="0" dirty="0">
                          <a:solidFill>
                            <a:schemeClr val="tx1"/>
                          </a:solidFill>
                        </a:rPr>
                        <a:t>2.6 mmol/L sous traitement avec statine à la dose maximale tolérée</a:t>
                      </a:r>
                    </a:p>
                  </a:txBody>
                  <a:tcPr marL="68580" marR="68580" marT="34290" marB="34290" anchor="ctr">
                    <a:solidFill>
                      <a:schemeClr val="accent4">
                        <a:lumMod val="40000"/>
                        <a:lumOff val="60000"/>
                      </a:schemeClr>
                    </a:solidFill>
                  </a:tcPr>
                </a:tc>
                <a:tc>
                  <a:txBody>
                    <a:bodyPr/>
                    <a:lstStyle/>
                    <a:p>
                      <a:pPr algn="ctr"/>
                      <a:r>
                        <a:rPr lang="fr-CA" sz="1100" b="1" noProof="0" dirty="0">
                          <a:solidFill>
                            <a:schemeClr val="tx1"/>
                          </a:solidFill>
                        </a:rPr>
                        <a:t>Si LDL </a:t>
                      </a:r>
                      <a:r>
                        <a:rPr lang="fr-CA" sz="1100" b="1" u="sng" noProof="0" dirty="0">
                          <a:solidFill>
                            <a:schemeClr val="tx1"/>
                          </a:solidFill>
                        </a:rPr>
                        <a:t>&gt;</a:t>
                      </a:r>
                      <a:r>
                        <a:rPr lang="fr-CA" sz="1100" b="1" u="none" noProof="0" dirty="0">
                          <a:solidFill>
                            <a:schemeClr val="tx1"/>
                          </a:solidFill>
                        </a:rPr>
                        <a:t>1.8 mmol/L ou</a:t>
                      </a:r>
                      <a:endParaRPr lang="fr-CA" sz="1100" u="none" noProof="0" dirty="0">
                        <a:solidFill>
                          <a:schemeClr val="tx1"/>
                        </a:solidFill>
                      </a:endParaRPr>
                    </a:p>
                    <a:p>
                      <a:pPr algn="ctr"/>
                      <a:r>
                        <a:rPr lang="fr-CA" sz="1100" u="none" noProof="0" dirty="0" err="1">
                          <a:solidFill>
                            <a:schemeClr val="tx1"/>
                          </a:solidFill>
                        </a:rPr>
                        <a:t>ApoB</a:t>
                      </a:r>
                      <a:r>
                        <a:rPr lang="fr-CA" sz="1100" u="none" noProof="0" dirty="0">
                          <a:solidFill>
                            <a:schemeClr val="tx1"/>
                          </a:solidFill>
                        </a:rPr>
                        <a:t> </a:t>
                      </a:r>
                      <a:r>
                        <a:rPr lang="fr-CA" sz="1100" u="sng" noProof="0" dirty="0">
                          <a:solidFill>
                            <a:schemeClr val="tx1"/>
                          </a:solidFill>
                        </a:rPr>
                        <a:t>&gt;</a:t>
                      </a:r>
                      <a:r>
                        <a:rPr lang="fr-CA" sz="1100" u="none" noProof="0" dirty="0">
                          <a:solidFill>
                            <a:schemeClr val="tx1"/>
                          </a:solidFill>
                        </a:rPr>
                        <a:t>0.70 g/L ou</a:t>
                      </a:r>
                    </a:p>
                    <a:p>
                      <a:pPr algn="ctr"/>
                      <a:r>
                        <a:rPr lang="fr-CA" sz="1100" u="none" noProof="0" dirty="0">
                          <a:solidFill>
                            <a:schemeClr val="tx1"/>
                          </a:solidFill>
                        </a:rPr>
                        <a:t>non-HDL-C </a:t>
                      </a:r>
                      <a:r>
                        <a:rPr lang="fr-CA" sz="1100" u="sng" noProof="0" dirty="0">
                          <a:solidFill>
                            <a:schemeClr val="tx1"/>
                          </a:solidFill>
                        </a:rPr>
                        <a:t>&gt;</a:t>
                      </a:r>
                      <a:r>
                        <a:rPr lang="fr-CA" sz="1100" u="none" noProof="0" dirty="0">
                          <a:solidFill>
                            <a:schemeClr val="tx1"/>
                          </a:solidFill>
                        </a:rPr>
                        <a:t>2.4 mmol/L sous traitement avec statine à la dose maximale tolérée</a:t>
                      </a:r>
                    </a:p>
                  </a:txBody>
                  <a:tcPr marL="68580" marR="68580" marT="34290" marB="34290" anchor="ctr">
                    <a:solidFill>
                      <a:srgbClr val="FFC000"/>
                    </a:solidFill>
                  </a:tcPr>
                </a:tc>
                <a:extLst>
                  <a:ext uri="{0D108BD9-81ED-4DB2-BD59-A6C34878D82A}">
                    <a16:rowId xmlns:a16="http://schemas.microsoft.com/office/drawing/2014/main" val="3347361822"/>
                  </a:ext>
                </a:extLst>
              </a:tr>
            </a:tbl>
          </a:graphicData>
        </a:graphic>
      </p:graphicFrame>
      <p:sp>
        <p:nvSpPr>
          <p:cNvPr id="13" name="Down Arrow 12">
            <a:extLst>
              <a:ext uri="{FF2B5EF4-FFF2-40B4-BE49-F238E27FC236}">
                <a16:creationId xmlns:a16="http://schemas.microsoft.com/office/drawing/2014/main" id="{C7E378E5-9D7A-7843-B3AC-845F00BA98BD}"/>
              </a:ext>
            </a:extLst>
          </p:cNvPr>
          <p:cNvSpPr/>
          <p:nvPr/>
        </p:nvSpPr>
        <p:spPr>
          <a:xfrm>
            <a:off x="1714500" y="4457700"/>
            <a:ext cx="800100" cy="228600"/>
          </a:xfrm>
          <a:prstGeom prst="downArrow">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fr-CA" sz="1050">
                <a:solidFill>
                  <a:prstClr val="black"/>
                </a:solidFill>
                <a:latin typeface="Calibri" panose="020F0502020204030204"/>
              </a:rPr>
              <a:t>Oui</a:t>
            </a:r>
          </a:p>
        </p:txBody>
      </p:sp>
      <p:sp>
        <p:nvSpPr>
          <p:cNvPr id="16" name="Down Arrow 15">
            <a:extLst>
              <a:ext uri="{FF2B5EF4-FFF2-40B4-BE49-F238E27FC236}">
                <a16:creationId xmlns:a16="http://schemas.microsoft.com/office/drawing/2014/main" id="{108E3539-9AB7-704F-894D-56CC6E0BC2AC}"/>
              </a:ext>
            </a:extLst>
          </p:cNvPr>
          <p:cNvSpPr/>
          <p:nvPr/>
        </p:nvSpPr>
        <p:spPr>
          <a:xfrm>
            <a:off x="4114800" y="4457700"/>
            <a:ext cx="800100" cy="228600"/>
          </a:xfrm>
          <a:prstGeom prst="down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fr-CA" sz="1050">
                <a:solidFill>
                  <a:prstClr val="black"/>
                </a:solidFill>
                <a:latin typeface="Calibri" panose="020F0502020204030204"/>
              </a:rPr>
              <a:t>Oui</a:t>
            </a:r>
          </a:p>
        </p:txBody>
      </p:sp>
      <p:sp>
        <p:nvSpPr>
          <p:cNvPr id="17" name="Down Arrow 16">
            <a:extLst>
              <a:ext uri="{FF2B5EF4-FFF2-40B4-BE49-F238E27FC236}">
                <a16:creationId xmlns:a16="http://schemas.microsoft.com/office/drawing/2014/main" id="{63943539-44F5-EF4C-8350-18154980CFDC}"/>
              </a:ext>
            </a:extLst>
          </p:cNvPr>
          <p:cNvSpPr/>
          <p:nvPr/>
        </p:nvSpPr>
        <p:spPr>
          <a:xfrm>
            <a:off x="6572250" y="4457700"/>
            <a:ext cx="800100" cy="22860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fr-CA" sz="1050">
                <a:solidFill>
                  <a:prstClr val="black"/>
                </a:solidFill>
                <a:latin typeface="Calibri" panose="020F0502020204030204"/>
              </a:rPr>
              <a:t>Oui</a:t>
            </a:r>
          </a:p>
        </p:txBody>
      </p:sp>
      <p:sp>
        <p:nvSpPr>
          <p:cNvPr id="22" name="TextBox 21">
            <a:extLst>
              <a:ext uri="{FF2B5EF4-FFF2-40B4-BE49-F238E27FC236}">
                <a16:creationId xmlns:a16="http://schemas.microsoft.com/office/drawing/2014/main" id="{FA74412E-0C68-4F47-8AB6-0BF0FA682201}"/>
              </a:ext>
            </a:extLst>
          </p:cNvPr>
          <p:cNvSpPr txBox="1"/>
          <p:nvPr/>
        </p:nvSpPr>
        <p:spPr>
          <a:xfrm>
            <a:off x="971550" y="4741218"/>
            <a:ext cx="4743450" cy="253916"/>
          </a:xfrm>
          <a:prstGeom prst="rect">
            <a:avLst/>
          </a:prstGeom>
          <a:noFill/>
          <a:ln>
            <a:solidFill>
              <a:schemeClr val="tx1"/>
            </a:solidFill>
          </a:ln>
        </p:spPr>
        <p:txBody>
          <a:bodyPr wrap="square" rtlCol="0">
            <a:spAutoFit/>
          </a:bodyPr>
          <a:lstStyle/>
          <a:p>
            <a:pPr algn="ctr" defTabSz="685783"/>
            <a:r>
              <a:rPr lang="fr-CA" sz="1050" dirty="0">
                <a:solidFill>
                  <a:prstClr val="black"/>
                </a:solidFill>
                <a:latin typeface="Calibri" panose="020F0502020204030204"/>
              </a:rPr>
              <a:t>Discuter du traitement d’appoint</a:t>
            </a:r>
          </a:p>
        </p:txBody>
      </p:sp>
      <p:sp>
        <p:nvSpPr>
          <p:cNvPr id="23" name="TextBox 22">
            <a:extLst>
              <a:ext uri="{FF2B5EF4-FFF2-40B4-BE49-F238E27FC236}">
                <a16:creationId xmlns:a16="http://schemas.microsoft.com/office/drawing/2014/main" id="{48999841-1645-F447-9C4B-6DA6926C0A9C}"/>
              </a:ext>
            </a:extLst>
          </p:cNvPr>
          <p:cNvSpPr txBox="1"/>
          <p:nvPr/>
        </p:nvSpPr>
        <p:spPr>
          <a:xfrm>
            <a:off x="5715000" y="4741217"/>
            <a:ext cx="2514600" cy="253916"/>
          </a:xfrm>
          <a:prstGeom prst="rect">
            <a:avLst/>
          </a:prstGeom>
          <a:noFill/>
          <a:ln>
            <a:solidFill>
              <a:schemeClr val="tx1"/>
            </a:solidFill>
          </a:ln>
        </p:spPr>
        <p:txBody>
          <a:bodyPr wrap="square" rtlCol="0">
            <a:spAutoFit/>
          </a:bodyPr>
          <a:lstStyle/>
          <a:p>
            <a:pPr algn="ctr" defTabSz="685783"/>
            <a:r>
              <a:rPr lang="fr-CA" sz="1050" dirty="0">
                <a:solidFill>
                  <a:prstClr val="black"/>
                </a:solidFill>
                <a:latin typeface="Calibri" panose="020F0502020204030204"/>
              </a:rPr>
              <a:t>Discuter de l’intensification du traitement</a:t>
            </a:r>
          </a:p>
        </p:txBody>
      </p:sp>
      <p:sp>
        <p:nvSpPr>
          <p:cNvPr id="15" name="TextBox 14">
            <a:extLst>
              <a:ext uri="{FF2B5EF4-FFF2-40B4-BE49-F238E27FC236}">
                <a16:creationId xmlns:a16="http://schemas.microsoft.com/office/drawing/2014/main" id="{36139F47-BBDE-344D-9E77-EA2EBE45CCB0}"/>
              </a:ext>
            </a:extLst>
          </p:cNvPr>
          <p:cNvSpPr txBox="1"/>
          <p:nvPr/>
        </p:nvSpPr>
        <p:spPr>
          <a:xfrm>
            <a:off x="641716" y="4978906"/>
            <a:ext cx="7607762" cy="323165"/>
          </a:xfrm>
          <a:prstGeom prst="rect">
            <a:avLst/>
          </a:prstGeom>
          <a:noFill/>
        </p:spPr>
        <p:txBody>
          <a:bodyPr wrap="square" rtlCol="0">
            <a:spAutoFit/>
          </a:bodyPr>
          <a:lstStyle/>
          <a:p>
            <a:r>
              <a:rPr lang="en-CA" sz="750" dirty="0">
                <a:latin typeface="Calibri" panose="020F0502020204030204" pitchFamily="34" charset="0"/>
                <a:ea typeface="Calibri" panose="020F0502020204030204" pitchFamily="34" charset="0"/>
              </a:rPr>
              <a:t>Pearson GJ, et al. 2021 CCS Guidelines for the Management of Dyslipidemia for the Prevention of Cardiovascular Disease in the Adult. </a:t>
            </a:r>
            <a:r>
              <a:rPr lang="en-CA" sz="750" i="1" dirty="0">
                <a:latin typeface="Calibri" panose="020F0502020204030204" pitchFamily="34" charset="0"/>
                <a:ea typeface="Calibri" panose="020F0502020204030204" pitchFamily="34" charset="0"/>
              </a:rPr>
              <a:t>CJC</a:t>
            </a:r>
            <a:r>
              <a:rPr lang="en-CA" sz="750" dirty="0">
                <a:latin typeface="Calibri" panose="020F0502020204030204" pitchFamily="34" charset="0"/>
                <a:ea typeface="Calibri" panose="020F0502020204030204" pitchFamily="34" charset="0"/>
              </a:rPr>
              <a:t>. 2021;0(0). doi:</a:t>
            </a:r>
            <a:r>
              <a:rPr lang="en-CA" sz="750" u="sng" dirty="0">
                <a:solidFill>
                  <a:srgbClr val="0563C1"/>
                </a:solidFill>
                <a:latin typeface="Calibri" panose="020F0502020204030204" pitchFamily="34" charset="0"/>
                <a:ea typeface="Calibri" panose="020F0502020204030204" pitchFamily="34" charset="0"/>
                <a:hlinkClick r:id="rId3"/>
              </a:rPr>
              <a:t>10.1016/j.cjca.2021.03.016</a:t>
            </a:r>
            <a:endParaRPr lang="en-CA" sz="750" dirty="0">
              <a:latin typeface="Calibri" panose="020F0502020204030204" pitchFamily="34" charset="0"/>
              <a:ea typeface="Calibri" panose="020F0502020204030204" pitchFamily="34" charset="0"/>
            </a:endParaRPr>
          </a:p>
          <a:p>
            <a:endParaRPr lang="en-CA" sz="750" dirty="0"/>
          </a:p>
        </p:txBody>
      </p:sp>
    </p:spTree>
    <p:extLst>
      <p:ext uri="{BB962C8B-B14F-4D97-AF65-F5344CB8AC3E}">
        <p14:creationId xmlns:p14="http://schemas.microsoft.com/office/powerpoint/2010/main" val="1433285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a:extLst>
              <a:ext uri="{FF2B5EF4-FFF2-40B4-BE49-F238E27FC236}">
                <a16:creationId xmlns:a16="http://schemas.microsoft.com/office/drawing/2014/main" id="{3B2F5461-ABBE-4203-AD53-3495052499E2}"/>
              </a:ext>
            </a:extLst>
          </p:cNvPr>
          <p:cNvSpPr>
            <a:spLocks noGrp="1" noChangeArrowheads="1"/>
          </p:cNvSpPr>
          <p:nvPr>
            <p:ph type="title"/>
          </p:nvPr>
        </p:nvSpPr>
        <p:spPr>
          <a:xfrm>
            <a:off x="629841" y="411956"/>
            <a:ext cx="8046244" cy="642938"/>
          </a:xfrm>
        </p:spPr>
        <p:txBody>
          <a:bodyPr/>
          <a:lstStyle/>
          <a:p>
            <a:pPr>
              <a:lnSpc>
                <a:spcPct val="80000"/>
              </a:lnSpc>
              <a:defRPr/>
            </a:pPr>
            <a:r>
              <a:rPr lang="fr-FR" altLang="fr-FR" dirty="0">
                <a:latin typeface="+mn-lt"/>
                <a:cs typeface="Calibri" panose="020F0502020204030204" pitchFamily="34" charset="0"/>
              </a:rPr>
              <a:t>Nouveautés</a:t>
            </a:r>
          </a:p>
        </p:txBody>
      </p:sp>
      <p:sp>
        <p:nvSpPr>
          <p:cNvPr id="12291" name="Espace réservé du contenu 2"/>
          <p:cNvSpPr>
            <a:spLocks noGrp="1"/>
          </p:cNvSpPr>
          <p:nvPr>
            <p:ph idx="1"/>
          </p:nvPr>
        </p:nvSpPr>
        <p:spPr>
          <a:xfrm>
            <a:off x="521494" y="1593057"/>
            <a:ext cx="8533210" cy="2393156"/>
          </a:xfrm>
        </p:spPr>
        <p:txBody>
          <a:bodyPr/>
          <a:lstStyle/>
          <a:p>
            <a:r>
              <a:rPr lang="fr-CA" altLang="fr-FR"/>
              <a:t>Introduction du concept :</a:t>
            </a:r>
          </a:p>
          <a:p>
            <a:pPr lvl="1"/>
            <a:r>
              <a:rPr lang="fr-CA" altLang="fr-FR" sz="2400">
                <a:solidFill>
                  <a:schemeClr val="accent2"/>
                </a:solidFill>
              </a:rPr>
              <a:t>seuils de traitement </a:t>
            </a:r>
            <a:r>
              <a:rPr lang="fr-CA" altLang="fr-FR" sz="2400"/>
              <a:t>de lipide/lipoprotéine pour intensifier la thérapie à l’aide d’agents (non statines)</a:t>
            </a:r>
          </a:p>
          <a:p>
            <a:pPr lvl="1"/>
            <a:r>
              <a:rPr lang="fr-CA" altLang="fr-FR" sz="2400"/>
              <a:t>patients en prévention secondaires avec </a:t>
            </a:r>
            <a:r>
              <a:rPr lang="fr-CA" altLang="fr-FR" sz="2400">
                <a:solidFill>
                  <a:schemeClr val="accent2"/>
                </a:solidFill>
              </a:rPr>
              <a:t>le plus grand avantage d’intensification </a:t>
            </a:r>
            <a:r>
              <a:rPr lang="fr-CA" altLang="fr-FR" sz="2400"/>
              <a:t>de la thérapie sont identifiés</a:t>
            </a:r>
            <a:endParaRPr lang="fr-FR" altLang="fr-FR" sz="2400"/>
          </a:p>
        </p:txBody>
      </p:sp>
      <p:sp>
        <p:nvSpPr>
          <p:cNvPr id="5" name="TextBox 4">
            <a:extLst>
              <a:ext uri="{FF2B5EF4-FFF2-40B4-BE49-F238E27FC236}">
                <a16:creationId xmlns:a16="http://schemas.microsoft.com/office/drawing/2014/main" id="{9D0D745C-D04C-DE48-A6B2-ACEB5787D905}"/>
              </a:ext>
            </a:extLst>
          </p:cNvPr>
          <p:cNvSpPr txBox="1"/>
          <p:nvPr/>
        </p:nvSpPr>
        <p:spPr>
          <a:xfrm>
            <a:off x="641716" y="4978906"/>
            <a:ext cx="7607762" cy="323165"/>
          </a:xfrm>
          <a:prstGeom prst="rect">
            <a:avLst/>
          </a:prstGeom>
          <a:noFill/>
        </p:spPr>
        <p:txBody>
          <a:bodyPr wrap="square" rtlCol="0">
            <a:spAutoFit/>
          </a:bodyPr>
          <a:lstStyle/>
          <a:p>
            <a:r>
              <a:rPr lang="en-CA" sz="750" dirty="0">
                <a:latin typeface="Calibri" panose="020F0502020204030204" pitchFamily="34" charset="0"/>
                <a:ea typeface="Calibri" panose="020F0502020204030204" pitchFamily="34" charset="0"/>
              </a:rPr>
              <a:t>Pearson GJ, et al. 2021 CCS Guidelines for the Management of Dyslipidemia for the Prevention of Cardiovascular Disease in the Adult. </a:t>
            </a:r>
            <a:r>
              <a:rPr lang="en-CA" sz="750" i="1" dirty="0">
                <a:latin typeface="Calibri" panose="020F0502020204030204" pitchFamily="34" charset="0"/>
                <a:ea typeface="Calibri" panose="020F0502020204030204" pitchFamily="34" charset="0"/>
              </a:rPr>
              <a:t>CJC</a:t>
            </a:r>
            <a:r>
              <a:rPr lang="en-CA" sz="750" dirty="0">
                <a:latin typeface="Calibri" panose="020F0502020204030204" pitchFamily="34" charset="0"/>
                <a:ea typeface="Calibri" panose="020F0502020204030204" pitchFamily="34" charset="0"/>
              </a:rPr>
              <a:t>. 2021;0(0). doi:</a:t>
            </a:r>
            <a:r>
              <a:rPr lang="en-CA" sz="750" u="sng" dirty="0">
                <a:solidFill>
                  <a:srgbClr val="0563C1"/>
                </a:solidFill>
                <a:latin typeface="Calibri" panose="020F0502020204030204" pitchFamily="34" charset="0"/>
                <a:ea typeface="Calibri" panose="020F0502020204030204" pitchFamily="34" charset="0"/>
                <a:hlinkClick r:id="rId3"/>
              </a:rPr>
              <a:t>10.1016/j.cjca.2021.03.016</a:t>
            </a:r>
            <a:endParaRPr lang="en-CA" sz="750" dirty="0">
              <a:latin typeface="Calibri" panose="020F0502020204030204" pitchFamily="34" charset="0"/>
              <a:ea typeface="Calibri" panose="020F0502020204030204" pitchFamily="34" charset="0"/>
            </a:endParaRPr>
          </a:p>
          <a:p>
            <a:endParaRPr lang="en-CA" sz="750" dirty="0"/>
          </a:p>
        </p:txBody>
      </p:sp>
    </p:spTree>
    <p:extLst>
      <p:ext uri="{BB962C8B-B14F-4D97-AF65-F5344CB8AC3E}">
        <p14:creationId xmlns:p14="http://schemas.microsoft.com/office/powerpoint/2010/main" val="2828145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own Arrow 28">
            <a:extLst>
              <a:ext uri="{FF2B5EF4-FFF2-40B4-BE49-F238E27FC236}">
                <a16:creationId xmlns:a16="http://schemas.microsoft.com/office/drawing/2014/main" id="{1478892F-6420-034A-B02E-4A6052D2EB78}"/>
              </a:ext>
            </a:extLst>
          </p:cNvPr>
          <p:cNvSpPr/>
          <p:nvPr/>
        </p:nvSpPr>
        <p:spPr>
          <a:xfrm>
            <a:off x="1286952" y="3321206"/>
            <a:ext cx="800100" cy="22860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050"/>
          </a:p>
        </p:txBody>
      </p:sp>
      <p:sp>
        <p:nvSpPr>
          <p:cNvPr id="30" name="Down Arrow 29">
            <a:extLst>
              <a:ext uri="{FF2B5EF4-FFF2-40B4-BE49-F238E27FC236}">
                <a16:creationId xmlns:a16="http://schemas.microsoft.com/office/drawing/2014/main" id="{673D4013-6CB9-E544-8E1C-EFC707C49C34}"/>
              </a:ext>
            </a:extLst>
          </p:cNvPr>
          <p:cNvSpPr/>
          <p:nvPr/>
        </p:nvSpPr>
        <p:spPr>
          <a:xfrm>
            <a:off x="3631549" y="3312533"/>
            <a:ext cx="800100" cy="22860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050"/>
          </a:p>
        </p:txBody>
      </p:sp>
      <p:sp>
        <p:nvSpPr>
          <p:cNvPr id="3" name="Content Placeholder 2">
            <a:extLst>
              <a:ext uri="{FF2B5EF4-FFF2-40B4-BE49-F238E27FC236}">
                <a16:creationId xmlns:a16="http://schemas.microsoft.com/office/drawing/2014/main" id="{692B79C1-ABFD-F74C-B618-5710B3A58DC8}"/>
              </a:ext>
            </a:extLst>
          </p:cNvPr>
          <p:cNvSpPr>
            <a:spLocks noGrp="1"/>
          </p:cNvSpPr>
          <p:nvPr>
            <p:ph idx="1"/>
          </p:nvPr>
        </p:nvSpPr>
        <p:spPr/>
        <p:txBody>
          <a:bodyPr/>
          <a:lstStyle/>
          <a:p>
            <a:endParaRPr lang="fr-CA">
              <a:latin typeface="+mj-lt"/>
            </a:endParaRPr>
          </a:p>
        </p:txBody>
      </p:sp>
      <p:sp>
        <p:nvSpPr>
          <p:cNvPr id="4" name="Title 3">
            <a:extLst>
              <a:ext uri="{FF2B5EF4-FFF2-40B4-BE49-F238E27FC236}">
                <a16:creationId xmlns:a16="http://schemas.microsoft.com/office/drawing/2014/main" id="{3526A942-F8B4-054C-B262-48573AF7B72D}"/>
              </a:ext>
            </a:extLst>
          </p:cNvPr>
          <p:cNvSpPr>
            <a:spLocks noGrp="1"/>
          </p:cNvSpPr>
          <p:nvPr>
            <p:ph type="title"/>
          </p:nvPr>
        </p:nvSpPr>
        <p:spPr>
          <a:xfrm>
            <a:off x="334772" y="57612"/>
            <a:ext cx="8362188" cy="790034"/>
          </a:xfrm>
          <a:prstGeom prst="rect">
            <a:avLst/>
          </a:prstGeom>
          <a:noFill/>
        </p:spPr>
        <p:txBody>
          <a:bodyPr vert="horz" wrap="square" lIns="91128" tIns="45566" rIns="91128" bIns="45566" rtlCol="0" anchor="ctr">
            <a:spAutoFit/>
          </a:bodyPr>
          <a:lstStyle/>
          <a:p>
            <a:pPr defTabSz="685766">
              <a:defRPr/>
            </a:pPr>
            <a:r>
              <a:rPr lang="fr-CA" sz="2800" dirty="0"/>
              <a:t>SCC 2021: intensification du traitement pour le patient avec maladie cardiovasculaire athérosclérotique</a:t>
            </a:r>
          </a:p>
        </p:txBody>
      </p:sp>
      <p:sp>
        <p:nvSpPr>
          <p:cNvPr id="8" name="TextBox 7">
            <a:extLst>
              <a:ext uri="{FF2B5EF4-FFF2-40B4-BE49-F238E27FC236}">
                <a16:creationId xmlns:a16="http://schemas.microsoft.com/office/drawing/2014/main" id="{C53D9371-1870-0343-9CCF-3F17FB938669}"/>
              </a:ext>
            </a:extLst>
          </p:cNvPr>
          <p:cNvSpPr txBox="1"/>
          <p:nvPr/>
        </p:nvSpPr>
        <p:spPr>
          <a:xfrm>
            <a:off x="566738" y="2771408"/>
            <a:ext cx="2196949" cy="638473"/>
          </a:xfrm>
          <a:prstGeom prst="roundRect">
            <a:avLst/>
          </a:prstGeom>
          <a:solidFill>
            <a:schemeClr val="accent6">
              <a:lumMod val="40000"/>
              <a:lumOff val="60000"/>
            </a:schemeClr>
          </a:solidFill>
        </p:spPr>
        <p:txBody>
          <a:bodyPr wrap="square" rtlCol="0">
            <a:spAutoFit/>
          </a:bodyPr>
          <a:lstStyle/>
          <a:p>
            <a:pPr algn="ctr" defTabSz="685766">
              <a:defRPr/>
            </a:pPr>
            <a:r>
              <a:rPr lang="fr-CA" sz="1050" b="1">
                <a:latin typeface="+mj-lt"/>
              </a:rPr>
              <a:t>LDL 1.8 - 2.2 mmol/L ou apoB 0.70-0.80 g/L ou non-HDL-C 2.4-2.9 mmol/L</a:t>
            </a:r>
          </a:p>
        </p:txBody>
      </p:sp>
      <p:sp>
        <p:nvSpPr>
          <p:cNvPr id="9" name="TextBox 8">
            <a:extLst>
              <a:ext uri="{FF2B5EF4-FFF2-40B4-BE49-F238E27FC236}">
                <a16:creationId xmlns:a16="http://schemas.microsoft.com/office/drawing/2014/main" id="{A036B7EF-DB34-8849-A45B-B595C728FFC9}"/>
              </a:ext>
            </a:extLst>
          </p:cNvPr>
          <p:cNvSpPr txBox="1"/>
          <p:nvPr/>
        </p:nvSpPr>
        <p:spPr>
          <a:xfrm>
            <a:off x="2933705" y="2771410"/>
            <a:ext cx="2255327" cy="817245"/>
          </a:xfrm>
          <a:prstGeom prst="roundRect">
            <a:avLst/>
          </a:prstGeom>
          <a:solidFill>
            <a:schemeClr val="accent6">
              <a:lumMod val="40000"/>
              <a:lumOff val="60000"/>
            </a:schemeClr>
          </a:solidFill>
        </p:spPr>
        <p:txBody>
          <a:bodyPr wrap="square" rtlCol="0">
            <a:spAutoFit/>
          </a:bodyPr>
          <a:lstStyle/>
          <a:p>
            <a:pPr algn="ctr" defTabSz="685766">
              <a:defRPr/>
            </a:pPr>
            <a:r>
              <a:rPr lang="fr-CA" sz="1050" b="1" dirty="0">
                <a:latin typeface="+mj-lt"/>
              </a:rPr>
              <a:t>LDL &gt;2.2mmol/L ou </a:t>
            </a:r>
            <a:r>
              <a:rPr lang="fr-CA" sz="1050" b="1" dirty="0" err="1">
                <a:latin typeface="+mj-lt"/>
              </a:rPr>
              <a:t>apoB</a:t>
            </a:r>
            <a:r>
              <a:rPr lang="fr-CA" sz="1050" b="1" dirty="0">
                <a:latin typeface="+mj-lt"/>
              </a:rPr>
              <a:t> &gt;0.80 g/L ou non-HDL-C &gt;2.9 mmol/L ou patient pouvant bénéficier d’un iPCSK9*</a:t>
            </a:r>
          </a:p>
        </p:txBody>
      </p:sp>
      <p:sp>
        <p:nvSpPr>
          <p:cNvPr id="16" name="Rectangle: Rounded Corners 17">
            <a:extLst>
              <a:ext uri="{FF2B5EF4-FFF2-40B4-BE49-F238E27FC236}">
                <a16:creationId xmlns:a16="http://schemas.microsoft.com/office/drawing/2014/main" id="{F224B053-A852-104D-95CF-A3A6515DBDC2}"/>
              </a:ext>
            </a:extLst>
          </p:cNvPr>
          <p:cNvSpPr/>
          <p:nvPr/>
        </p:nvSpPr>
        <p:spPr>
          <a:xfrm>
            <a:off x="566737" y="1035030"/>
            <a:ext cx="8210540" cy="719170"/>
          </a:xfrm>
          <a:prstGeom prst="roundRect">
            <a:avLst>
              <a:gd name="adj" fmla="val 92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fr-CA" sz="1350" b="1" dirty="0">
                <a:solidFill>
                  <a:schemeClr val="tx1"/>
                </a:solidFill>
                <a:latin typeface="+mj-lt"/>
              </a:rPr>
              <a:t>Patient avec maladie cardiovasculaire athérosclérotique (MCVAS)</a:t>
            </a:r>
          </a:p>
          <a:p>
            <a:pPr algn="ctr" defTabSz="685766">
              <a:defRPr/>
            </a:pPr>
            <a:r>
              <a:rPr lang="fr-CA" sz="1350" dirty="0">
                <a:solidFill>
                  <a:schemeClr val="tx1"/>
                </a:solidFill>
                <a:latin typeface="+mj-lt"/>
              </a:rPr>
              <a:t>Recevant une dose de statine maximale tolérée</a:t>
            </a:r>
          </a:p>
        </p:txBody>
      </p:sp>
      <p:sp>
        <p:nvSpPr>
          <p:cNvPr id="17" name="TextBox 16">
            <a:extLst>
              <a:ext uri="{FF2B5EF4-FFF2-40B4-BE49-F238E27FC236}">
                <a16:creationId xmlns:a16="http://schemas.microsoft.com/office/drawing/2014/main" id="{4D20B986-DC2C-EC49-A729-23E828B2BB75}"/>
              </a:ext>
            </a:extLst>
          </p:cNvPr>
          <p:cNvSpPr txBox="1"/>
          <p:nvPr/>
        </p:nvSpPr>
        <p:spPr>
          <a:xfrm>
            <a:off x="2933705" y="3586478"/>
            <a:ext cx="2196949" cy="459700"/>
          </a:xfrm>
          <a:prstGeom prst="roundRect">
            <a:avLst/>
          </a:prstGeom>
          <a:noFill/>
        </p:spPr>
        <p:txBody>
          <a:bodyPr wrap="square" rtlCol="0">
            <a:spAutoFit/>
          </a:bodyPr>
          <a:lstStyle/>
          <a:p>
            <a:pPr algn="ctr" defTabSz="685766">
              <a:defRPr/>
            </a:pPr>
            <a:r>
              <a:rPr lang="fr-CA" sz="1050" b="1" dirty="0">
                <a:latin typeface="+mj-lt"/>
              </a:rPr>
              <a:t>Considérer </a:t>
            </a:r>
          </a:p>
          <a:p>
            <a:pPr algn="ctr" defTabSz="685766">
              <a:defRPr/>
            </a:pPr>
            <a:r>
              <a:rPr lang="fr-CA" sz="1050" b="1" dirty="0">
                <a:latin typeface="+mj-lt"/>
              </a:rPr>
              <a:t>Inhibiteur PCSK9 ± ézétimibe</a:t>
            </a:r>
            <a:endParaRPr lang="fr-CA" sz="1050" dirty="0">
              <a:latin typeface="+mj-lt"/>
            </a:endParaRPr>
          </a:p>
        </p:txBody>
      </p:sp>
      <p:sp>
        <p:nvSpPr>
          <p:cNvPr id="18" name="TextBox 17">
            <a:extLst>
              <a:ext uri="{FF2B5EF4-FFF2-40B4-BE49-F238E27FC236}">
                <a16:creationId xmlns:a16="http://schemas.microsoft.com/office/drawing/2014/main" id="{0B34619F-F4E8-7340-BA9A-2BED3CC19CBB}"/>
              </a:ext>
            </a:extLst>
          </p:cNvPr>
          <p:cNvSpPr txBox="1"/>
          <p:nvPr/>
        </p:nvSpPr>
        <p:spPr>
          <a:xfrm>
            <a:off x="567050" y="3586478"/>
            <a:ext cx="2196325" cy="459700"/>
          </a:xfrm>
          <a:prstGeom prst="roundRect">
            <a:avLst/>
          </a:prstGeom>
          <a:noFill/>
        </p:spPr>
        <p:txBody>
          <a:bodyPr wrap="square" rtlCol="0">
            <a:spAutoFit/>
          </a:bodyPr>
          <a:lstStyle/>
          <a:p>
            <a:pPr algn="ctr" defTabSz="685766">
              <a:defRPr/>
            </a:pPr>
            <a:r>
              <a:rPr lang="fr-CA" sz="1050" b="1" dirty="0">
                <a:latin typeface="+mj-lt"/>
              </a:rPr>
              <a:t>Considérer</a:t>
            </a:r>
          </a:p>
          <a:p>
            <a:pPr algn="ctr" defTabSz="685766">
              <a:defRPr/>
            </a:pPr>
            <a:r>
              <a:rPr lang="fr-CA" sz="1050" b="1" dirty="0">
                <a:latin typeface="+mj-lt"/>
              </a:rPr>
              <a:t>ézétimibe ± inhibiteur PCSK9 </a:t>
            </a:r>
            <a:endParaRPr lang="fr-CA" sz="1050" dirty="0">
              <a:latin typeface="+mj-lt"/>
            </a:endParaRPr>
          </a:p>
        </p:txBody>
      </p:sp>
      <p:sp>
        <p:nvSpPr>
          <p:cNvPr id="19" name="TextBox 18">
            <a:extLst>
              <a:ext uri="{FF2B5EF4-FFF2-40B4-BE49-F238E27FC236}">
                <a16:creationId xmlns:a16="http://schemas.microsoft.com/office/drawing/2014/main" id="{ACDB25ED-DBA5-2441-8557-C3CE96A3D3D4}"/>
              </a:ext>
            </a:extLst>
          </p:cNvPr>
          <p:cNvSpPr txBox="1"/>
          <p:nvPr/>
        </p:nvSpPr>
        <p:spPr>
          <a:xfrm>
            <a:off x="5400720" y="2411551"/>
            <a:ext cx="3349742" cy="280928"/>
          </a:xfrm>
          <a:prstGeom prst="roundRect">
            <a:avLst/>
          </a:prstGeom>
          <a:noFill/>
          <a:ln>
            <a:solidFill>
              <a:schemeClr val="tx1"/>
            </a:solidFill>
          </a:ln>
        </p:spPr>
        <p:txBody>
          <a:bodyPr wrap="square" rtlCol="0">
            <a:spAutoFit/>
          </a:bodyPr>
          <a:lstStyle/>
          <a:p>
            <a:pPr algn="ctr" defTabSz="685766">
              <a:defRPr/>
            </a:pPr>
            <a:r>
              <a:rPr lang="fr-CA" sz="1050" b="1" dirty="0">
                <a:solidFill>
                  <a:prstClr val="black"/>
                </a:solidFill>
                <a:latin typeface="+mj-lt"/>
              </a:rPr>
              <a:t>Considérer </a:t>
            </a:r>
            <a:r>
              <a:rPr lang="fr-CA" sz="1050" b="1" dirty="0" err="1">
                <a:solidFill>
                  <a:prstClr val="black"/>
                </a:solidFill>
                <a:latin typeface="+mj-lt"/>
              </a:rPr>
              <a:t>Icosapent</a:t>
            </a:r>
            <a:r>
              <a:rPr lang="fr-CA" sz="1050" b="1" dirty="0">
                <a:solidFill>
                  <a:prstClr val="black"/>
                </a:solidFill>
                <a:latin typeface="+mj-lt"/>
              </a:rPr>
              <a:t> </a:t>
            </a:r>
            <a:r>
              <a:rPr lang="fr-CA" sz="1050" b="1" dirty="0" err="1">
                <a:solidFill>
                  <a:prstClr val="black"/>
                </a:solidFill>
                <a:latin typeface="+mj-lt"/>
              </a:rPr>
              <a:t>ethyl</a:t>
            </a:r>
            <a:r>
              <a:rPr lang="fr-CA" sz="1050" b="1" dirty="0">
                <a:solidFill>
                  <a:prstClr val="black"/>
                </a:solidFill>
                <a:latin typeface="+mj-lt"/>
              </a:rPr>
              <a:t> 2000 mg BID</a:t>
            </a:r>
            <a:r>
              <a:rPr lang="fr-CA" sz="1050" b="1" baseline="30000" dirty="0">
                <a:solidFill>
                  <a:prstClr val="black"/>
                </a:solidFill>
                <a:latin typeface="+mj-lt"/>
                <a:ea typeface="Open Sans" panose="020B0606030504020204" pitchFamily="34" charset="0"/>
                <a:cs typeface="Open Sans" panose="020B0606030504020204" pitchFamily="34" charset="0"/>
              </a:rPr>
              <a:t>†</a:t>
            </a:r>
            <a:endParaRPr lang="fr-CA" sz="1050" b="1" baseline="30000" dirty="0">
              <a:solidFill>
                <a:prstClr val="black"/>
              </a:solidFill>
              <a:latin typeface="+mj-lt"/>
            </a:endParaRPr>
          </a:p>
        </p:txBody>
      </p:sp>
      <p:sp>
        <p:nvSpPr>
          <p:cNvPr id="20" name="TextBox 19">
            <a:extLst>
              <a:ext uri="{FF2B5EF4-FFF2-40B4-BE49-F238E27FC236}">
                <a16:creationId xmlns:a16="http://schemas.microsoft.com/office/drawing/2014/main" id="{4A85FE85-F70F-554D-AD1C-23C432C58CA2}"/>
              </a:ext>
            </a:extLst>
          </p:cNvPr>
          <p:cNvSpPr txBox="1"/>
          <p:nvPr/>
        </p:nvSpPr>
        <p:spPr>
          <a:xfrm>
            <a:off x="565517" y="4134965"/>
            <a:ext cx="4700165" cy="507831"/>
          </a:xfrm>
          <a:prstGeom prst="rect">
            <a:avLst/>
          </a:prstGeom>
          <a:noFill/>
        </p:spPr>
        <p:txBody>
          <a:bodyPr wrap="square" rtlCol="0">
            <a:spAutoFit/>
          </a:bodyPr>
          <a:lstStyle/>
          <a:p>
            <a:pPr defTabSz="685766">
              <a:defRPr/>
            </a:pPr>
            <a:r>
              <a:rPr lang="fr-CA" sz="900" dirty="0">
                <a:solidFill>
                  <a:prstClr val="black"/>
                </a:solidFill>
                <a:latin typeface="+mj-lt"/>
              </a:rPr>
              <a:t>*</a:t>
            </a:r>
            <a:r>
              <a:rPr lang="fr-CA" sz="900" dirty="0"/>
              <a:t>Patients en prévention secondaire ayant le plus grand bénéfice suite à l'intensification du traitement par statine suite à l'ajout d'un inhibiteur de PCSK9 </a:t>
            </a:r>
            <a:r>
              <a:rPr lang="fr-CA" sz="900" i="1" dirty="0">
                <a:solidFill>
                  <a:prstClr val="black"/>
                </a:solidFill>
                <a:latin typeface="+mj-lt"/>
              </a:rPr>
              <a:t>Table 3.</a:t>
            </a:r>
          </a:p>
          <a:p>
            <a:pPr defTabSz="685766">
              <a:defRPr/>
            </a:pPr>
            <a:r>
              <a:rPr lang="fr-CA" sz="900" dirty="0">
                <a:solidFill>
                  <a:prstClr val="black"/>
                </a:solidFill>
                <a:latin typeface="+mj-lt"/>
              </a:rPr>
              <a:t>**À de faible niveau de LDL-C ou de non-HDL-C, la mesure de l’</a:t>
            </a:r>
            <a:r>
              <a:rPr lang="fr-CA" sz="900" dirty="0" err="1">
                <a:solidFill>
                  <a:prstClr val="black"/>
                </a:solidFill>
                <a:latin typeface="+mj-lt"/>
              </a:rPr>
              <a:t>apoB</a:t>
            </a:r>
            <a:r>
              <a:rPr lang="fr-CA" sz="900" dirty="0">
                <a:solidFill>
                  <a:prstClr val="black"/>
                </a:solidFill>
                <a:latin typeface="+mj-lt"/>
              </a:rPr>
              <a:t> est plus précise.</a:t>
            </a:r>
          </a:p>
        </p:txBody>
      </p:sp>
      <p:sp>
        <p:nvSpPr>
          <p:cNvPr id="21" name="TextBox 20">
            <a:extLst>
              <a:ext uri="{FF2B5EF4-FFF2-40B4-BE49-F238E27FC236}">
                <a16:creationId xmlns:a16="http://schemas.microsoft.com/office/drawing/2014/main" id="{F17DEDFE-40F1-8647-B305-FE624372FE2C}"/>
              </a:ext>
            </a:extLst>
          </p:cNvPr>
          <p:cNvSpPr txBox="1"/>
          <p:nvPr/>
        </p:nvSpPr>
        <p:spPr>
          <a:xfrm>
            <a:off x="5400710" y="2686050"/>
            <a:ext cx="3478793" cy="1892826"/>
          </a:xfrm>
          <a:prstGeom prst="rect">
            <a:avLst/>
          </a:prstGeom>
          <a:noFill/>
        </p:spPr>
        <p:txBody>
          <a:bodyPr wrap="square" rtlCol="0">
            <a:spAutoFit/>
          </a:bodyPr>
          <a:lstStyle/>
          <a:p>
            <a:pPr defTabSz="685766">
              <a:defRPr/>
            </a:pPr>
            <a:r>
              <a:rPr lang="fr-CA" sz="900" b="1" baseline="30000" dirty="0">
                <a:latin typeface="+mj-lt"/>
                <a:ea typeface="Open Sans" panose="020B0606030504020204" pitchFamily="34" charset="0"/>
                <a:cs typeface="Open Sans" panose="020B0606030504020204" pitchFamily="34" charset="0"/>
              </a:rPr>
              <a:t>†</a:t>
            </a:r>
            <a:r>
              <a:rPr lang="fr-CA" sz="900" b="1" dirty="0">
                <a:latin typeface="+mj-lt"/>
                <a:ea typeface="Open Sans" panose="020B0606030504020204" pitchFamily="34" charset="0"/>
                <a:cs typeface="Open Sans" panose="020B0606030504020204" pitchFamily="34" charset="0"/>
              </a:rPr>
              <a:t>peut être considérer chez le patient sans maladie cardiovasculaire athérosclérotique mais avec DM nécessitant une médication et âgé de  </a:t>
            </a:r>
            <a:r>
              <a:rPr lang="fr-CA" sz="900" b="1" dirty="0">
                <a:latin typeface="+mj-lt"/>
              </a:rPr>
              <a:t>≥50 ans, et avec ≥1 FR additionnels </a:t>
            </a:r>
            <a:r>
              <a:rPr lang="fr-CA" sz="900" b="1" i="1" dirty="0">
                <a:latin typeface="+mj-lt"/>
              </a:rPr>
              <a:t>(de REDUCE-IT</a:t>
            </a:r>
            <a:r>
              <a:rPr lang="fr-CA" sz="900" b="1" i="1" baseline="30000" dirty="0">
                <a:latin typeface="+mj-lt"/>
              </a:rPr>
              <a:t>105</a:t>
            </a:r>
            <a:r>
              <a:rPr lang="fr-CA" sz="900" b="1" i="1" dirty="0">
                <a:latin typeface="+mj-lt"/>
                <a:ea typeface="Open Sans" panose="020B0606030504020204" pitchFamily="34" charset="0"/>
                <a:cs typeface="Open Sans" panose="020B0606030504020204" pitchFamily="34" charset="0"/>
              </a:rPr>
              <a:t>):</a:t>
            </a:r>
          </a:p>
          <a:p>
            <a:pPr marL="214303" indent="-214303" defTabSz="685766">
              <a:buFont typeface="Arial" panose="020B0604020202020204" pitchFamily="34" charset="0"/>
              <a:buChar char="•"/>
              <a:defRPr/>
            </a:pPr>
            <a:r>
              <a:rPr lang="fr-CA" sz="900" b="1" i="1" dirty="0">
                <a:latin typeface="+mj-lt"/>
                <a:ea typeface="Open Sans" panose="020B0606030504020204" pitchFamily="34" charset="0"/>
                <a:cs typeface="Open Sans" panose="020B0606030504020204" pitchFamily="34" charset="0"/>
              </a:rPr>
              <a:t>H </a:t>
            </a:r>
            <a:r>
              <a:rPr lang="fr-CA" sz="900" b="1" i="1" dirty="0">
                <a:latin typeface="+mj-lt"/>
              </a:rPr>
              <a:t>≥</a:t>
            </a:r>
            <a:r>
              <a:rPr lang="fr-CA" sz="900" b="1" i="1" dirty="0">
                <a:latin typeface="+mj-lt"/>
                <a:ea typeface="Open Sans" panose="020B0606030504020204" pitchFamily="34" charset="0"/>
                <a:cs typeface="Open Sans" panose="020B0606030504020204" pitchFamily="34" charset="0"/>
              </a:rPr>
              <a:t>55ans et F </a:t>
            </a:r>
            <a:r>
              <a:rPr lang="fr-CA" sz="900" b="1" i="1" dirty="0">
                <a:latin typeface="+mj-lt"/>
              </a:rPr>
              <a:t>≥</a:t>
            </a:r>
            <a:r>
              <a:rPr lang="fr-CA" sz="900" b="1" i="1" dirty="0">
                <a:latin typeface="+mj-lt"/>
                <a:ea typeface="Open Sans" panose="020B0606030504020204" pitchFamily="34" charset="0"/>
                <a:cs typeface="Open Sans" panose="020B0606030504020204" pitchFamily="34" charset="0"/>
              </a:rPr>
              <a:t>65 ans;</a:t>
            </a:r>
          </a:p>
          <a:p>
            <a:pPr marL="214303" indent="-214303" defTabSz="685766">
              <a:buFont typeface="Arial" panose="020B0604020202020204" pitchFamily="34" charset="0"/>
              <a:buChar char="•"/>
              <a:defRPr/>
            </a:pPr>
            <a:r>
              <a:rPr lang="fr-CA" sz="900" b="1" i="1" dirty="0">
                <a:latin typeface="+mj-lt"/>
                <a:ea typeface="Open Sans" panose="020B0606030504020204" pitchFamily="34" charset="0"/>
                <a:cs typeface="Open Sans" panose="020B0606030504020204" pitchFamily="34" charset="0"/>
              </a:rPr>
              <a:t>Fumeur ou arrêt tabagique de moins de 3 mois;</a:t>
            </a:r>
          </a:p>
          <a:p>
            <a:pPr marL="214303" indent="-214303" defTabSz="685766">
              <a:buFont typeface="Arial" panose="020B0604020202020204" pitchFamily="34" charset="0"/>
              <a:buChar char="•"/>
              <a:defRPr/>
            </a:pPr>
            <a:r>
              <a:rPr lang="fr-CA" sz="900" b="1" i="1" dirty="0">
                <a:latin typeface="+mj-lt"/>
                <a:ea typeface="Open Sans" panose="020B0606030504020204" pitchFamily="34" charset="0"/>
                <a:cs typeface="Open Sans" panose="020B0606030504020204" pitchFamily="34" charset="0"/>
              </a:rPr>
              <a:t>Hypertension (systolique </a:t>
            </a:r>
            <a:r>
              <a:rPr lang="fr-CA" sz="900" b="1" i="1" dirty="0">
                <a:latin typeface="+mj-lt"/>
              </a:rPr>
              <a:t>≥</a:t>
            </a:r>
            <a:r>
              <a:rPr lang="fr-CA" sz="900" b="1" i="1" dirty="0">
                <a:latin typeface="+mj-lt"/>
                <a:ea typeface="Open Sans" panose="020B0606030504020204" pitchFamily="34" charset="0"/>
                <a:cs typeface="Open Sans" panose="020B0606030504020204" pitchFamily="34" charset="0"/>
              </a:rPr>
              <a:t>140mmHg OU diastolique </a:t>
            </a:r>
            <a:r>
              <a:rPr lang="fr-CA" sz="900" b="1" i="1" dirty="0">
                <a:latin typeface="+mj-lt"/>
              </a:rPr>
              <a:t>≥</a:t>
            </a:r>
            <a:r>
              <a:rPr lang="fr-CA" sz="900" b="1" i="1" dirty="0">
                <a:latin typeface="+mj-lt"/>
                <a:ea typeface="Open Sans" panose="020B0606030504020204" pitchFamily="34" charset="0"/>
                <a:cs typeface="Open Sans" panose="020B0606030504020204" pitchFamily="34" charset="0"/>
              </a:rPr>
              <a:t>90mmHg) ou sous traitement pour l’HTA;</a:t>
            </a:r>
          </a:p>
          <a:p>
            <a:pPr marL="214303" indent="-214303" defTabSz="685766">
              <a:buFont typeface="Arial" panose="020B0604020202020204" pitchFamily="34" charset="0"/>
              <a:buChar char="•"/>
              <a:defRPr/>
            </a:pPr>
            <a:r>
              <a:rPr lang="fr-CA" sz="900" b="1" i="1" dirty="0">
                <a:latin typeface="+mj-lt"/>
                <a:ea typeface="Open Sans" panose="020B0606030504020204" pitchFamily="34" charset="0"/>
                <a:cs typeface="Open Sans" panose="020B0606030504020204" pitchFamily="34" charset="0"/>
              </a:rPr>
              <a:t>HDL-C ≤1.04 mmol/L chez H ou ≤1.3 mmol/L chez la F;</a:t>
            </a:r>
          </a:p>
          <a:p>
            <a:pPr marL="214303" indent="-214303" defTabSz="685766">
              <a:buFont typeface="Arial" panose="020B0604020202020204" pitchFamily="34" charset="0"/>
              <a:buChar char="•"/>
              <a:defRPr/>
            </a:pPr>
            <a:r>
              <a:rPr lang="fr-CA" sz="900" b="1" i="1" dirty="0" err="1">
                <a:latin typeface="+mj-lt"/>
                <a:ea typeface="Open Sans" panose="020B0606030504020204" pitchFamily="34" charset="0"/>
                <a:cs typeface="Open Sans" panose="020B0606030504020204" pitchFamily="34" charset="0"/>
              </a:rPr>
              <a:t>hsCRP</a:t>
            </a:r>
            <a:r>
              <a:rPr lang="fr-CA" sz="900" b="1" i="1" dirty="0">
                <a:latin typeface="+mj-lt"/>
                <a:ea typeface="Open Sans" panose="020B0606030504020204" pitchFamily="34" charset="0"/>
                <a:cs typeface="Open Sans" panose="020B0606030504020204" pitchFamily="34" charset="0"/>
              </a:rPr>
              <a:t> &gt;3.0 mg/L;</a:t>
            </a:r>
          </a:p>
          <a:p>
            <a:pPr marL="214303" indent="-214303" defTabSz="685766">
              <a:buFont typeface="Arial" panose="020B0604020202020204" pitchFamily="34" charset="0"/>
              <a:buChar char="•"/>
              <a:defRPr/>
            </a:pPr>
            <a:r>
              <a:rPr lang="fr-CA" sz="900" b="1" i="1" dirty="0">
                <a:latin typeface="+mj-lt"/>
                <a:ea typeface="Open Sans" panose="020B0606030504020204" pitchFamily="34" charset="0"/>
                <a:cs typeface="Open Sans" panose="020B0606030504020204" pitchFamily="34" charset="0"/>
              </a:rPr>
              <a:t>Dysfonction rénale: </a:t>
            </a:r>
            <a:r>
              <a:rPr lang="fr-CA" sz="900" b="1" i="1" dirty="0" err="1">
                <a:latin typeface="+mj-lt"/>
                <a:ea typeface="Open Sans" panose="020B0606030504020204" pitchFamily="34" charset="0"/>
                <a:cs typeface="Open Sans" panose="020B0606030504020204" pitchFamily="34" charset="0"/>
              </a:rPr>
              <a:t>TFGe</a:t>
            </a:r>
            <a:r>
              <a:rPr lang="fr-CA" sz="900" b="1" i="1" dirty="0">
                <a:latin typeface="+mj-lt"/>
                <a:ea typeface="Open Sans" panose="020B0606030504020204" pitchFamily="34" charset="0"/>
                <a:cs typeface="Open Sans" panose="020B0606030504020204" pitchFamily="34" charset="0"/>
              </a:rPr>
              <a:t> &gt;30 et &lt;60 </a:t>
            </a:r>
            <a:r>
              <a:rPr lang="fr-CA" sz="900" b="1" i="1" dirty="0" err="1">
                <a:latin typeface="+mj-lt"/>
                <a:ea typeface="Open Sans" panose="020B0606030504020204" pitchFamily="34" charset="0"/>
                <a:cs typeface="Open Sans" panose="020B0606030504020204" pitchFamily="34" charset="0"/>
              </a:rPr>
              <a:t>mL</a:t>
            </a:r>
            <a:r>
              <a:rPr lang="fr-CA" sz="900" b="1" i="1" dirty="0">
                <a:latin typeface="+mj-lt"/>
                <a:ea typeface="Open Sans" panose="020B0606030504020204" pitchFamily="34" charset="0"/>
                <a:cs typeface="Open Sans" panose="020B0606030504020204" pitchFamily="34" charset="0"/>
              </a:rPr>
              <a:t>/min;</a:t>
            </a:r>
          </a:p>
          <a:p>
            <a:pPr marL="214303" indent="-214303" defTabSz="685766">
              <a:buFont typeface="Arial" panose="020B0604020202020204" pitchFamily="34" charset="0"/>
              <a:buChar char="•"/>
              <a:defRPr/>
            </a:pPr>
            <a:r>
              <a:rPr lang="fr-CA" sz="900" b="1" i="1" dirty="0">
                <a:latin typeface="+mj-lt"/>
                <a:ea typeface="Open Sans" panose="020B0606030504020204" pitchFamily="34" charset="0"/>
                <a:cs typeface="Open Sans" panose="020B0606030504020204" pitchFamily="34" charset="0"/>
              </a:rPr>
              <a:t>Rétinopathie;</a:t>
            </a:r>
          </a:p>
          <a:p>
            <a:pPr marL="214303" indent="-214303" defTabSz="685766">
              <a:buFont typeface="Arial" panose="020B0604020202020204" pitchFamily="34" charset="0"/>
              <a:buChar char="•"/>
              <a:defRPr/>
            </a:pPr>
            <a:r>
              <a:rPr lang="fr-CA" sz="900" b="1" i="1" dirty="0">
                <a:latin typeface="+mj-lt"/>
                <a:ea typeface="Open Sans" panose="020B0606030504020204" pitchFamily="34" charset="0"/>
                <a:cs typeface="Open Sans" panose="020B0606030504020204" pitchFamily="34" charset="0"/>
              </a:rPr>
              <a:t>Micro- ou macroalbuminurie;</a:t>
            </a:r>
          </a:p>
          <a:p>
            <a:pPr marL="214303" indent="-214303" defTabSz="685766">
              <a:buFont typeface="Arial" panose="020B0604020202020204" pitchFamily="34" charset="0"/>
              <a:buChar char="•"/>
              <a:defRPr/>
            </a:pPr>
            <a:r>
              <a:rPr lang="fr-CA" sz="900" b="1" i="1" dirty="0">
                <a:latin typeface="+mj-lt"/>
                <a:ea typeface="Open Sans" panose="020B0606030504020204" pitchFamily="34" charset="0"/>
                <a:cs typeface="Open Sans" panose="020B0606030504020204" pitchFamily="34" charset="0"/>
              </a:rPr>
              <a:t>ITH &lt;0.9 sans symptôme de claudication intermittente</a:t>
            </a:r>
            <a:endParaRPr lang="fr-CA" sz="900" b="1" i="1" dirty="0">
              <a:latin typeface="+mj-lt"/>
            </a:endParaRPr>
          </a:p>
        </p:txBody>
      </p:sp>
      <p:sp>
        <p:nvSpPr>
          <p:cNvPr id="22" name="TextBox 21">
            <a:extLst>
              <a:ext uri="{FF2B5EF4-FFF2-40B4-BE49-F238E27FC236}">
                <a16:creationId xmlns:a16="http://schemas.microsoft.com/office/drawing/2014/main" id="{632631C3-7E77-124D-BEB3-84CA4BEF95F9}"/>
              </a:ext>
            </a:extLst>
          </p:cNvPr>
          <p:cNvSpPr txBox="1"/>
          <p:nvPr/>
        </p:nvSpPr>
        <p:spPr>
          <a:xfrm>
            <a:off x="641716" y="4856986"/>
            <a:ext cx="7607762" cy="323165"/>
          </a:xfrm>
          <a:prstGeom prst="rect">
            <a:avLst/>
          </a:prstGeom>
          <a:noFill/>
        </p:spPr>
        <p:txBody>
          <a:bodyPr wrap="square" rtlCol="0">
            <a:spAutoFit/>
          </a:bodyPr>
          <a:lstStyle/>
          <a:p>
            <a:r>
              <a:rPr lang="en-CA" sz="750" dirty="0">
                <a:latin typeface="Calibri" panose="020F0502020204030204" pitchFamily="34" charset="0"/>
                <a:ea typeface="Calibri" panose="020F0502020204030204" pitchFamily="34" charset="0"/>
              </a:rPr>
              <a:t>Pearson GJ, et al. 2021 CCS Guidelines for the Management of Dyslipidemia for the Prevention of Cardiovascular Disease in the Adult. </a:t>
            </a:r>
            <a:r>
              <a:rPr lang="en-CA" sz="750" i="1" dirty="0">
                <a:latin typeface="Calibri" panose="020F0502020204030204" pitchFamily="34" charset="0"/>
                <a:ea typeface="Calibri" panose="020F0502020204030204" pitchFamily="34" charset="0"/>
              </a:rPr>
              <a:t>CJC</a:t>
            </a:r>
            <a:r>
              <a:rPr lang="en-CA" sz="750" dirty="0">
                <a:latin typeface="Calibri" panose="020F0502020204030204" pitchFamily="34" charset="0"/>
                <a:ea typeface="Calibri" panose="020F0502020204030204" pitchFamily="34" charset="0"/>
              </a:rPr>
              <a:t>. 2021;0(0). doi:</a:t>
            </a:r>
            <a:r>
              <a:rPr lang="en-CA" sz="750" u="sng" dirty="0">
                <a:solidFill>
                  <a:srgbClr val="0563C1"/>
                </a:solidFill>
                <a:latin typeface="Calibri" panose="020F0502020204030204" pitchFamily="34" charset="0"/>
                <a:ea typeface="Calibri" panose="020F0502020204030204" pitchFamily="34" charset="0"/>
                <a:hlinkClick r:id="rId2"/>
              </a:rPr>
              <a:t>10.1016/j.cjca.2021.03.016</a:t>
            </a:r>
            <a:endParaRPr lang="en-CA" sz="750" dirty="0">
              <a:latin typeface="Calibri" panose="020F0502020204030204" pitchFamily="34" charset="0"/>
              <a:ea typeface="Calibri" panose="020F0502020204030204" pitchFamily="34" charset="0"/>
            </a:endParaRPr>
          </a:p>
          <a:p>
            <a:endParaRPr lang="en-CA" sz="750" dirty="0"/>
          </a:p>
        </p:txBody>
      </p:sp>
      <p:sp>
        <p:nvSpPr>
          <p:cNvPr id="23" name="Down Arrow 22">
            <a:extLst>
              <a:ext uri="{FF2B5EF4-FFF2-40B4-BE49-F238E27FC236}">
                <a16:creationId xmlns:a16="http://schemas.microsoft.com/office/drawing/2014/main" id="{78FE224D-1131-094E-9414-F54A30335BDA}"/>
              </a:ext>
            </a:extLst>
          </p:cNvPr>
          <p:cNvSpPr/>
          <p:nvPr/>
        </p:nvSpPr>
        <p:spPr>
          <a:xfrm>
            <a:off x="1301427" y="1677602"/>
            <a:ext cx="800100" cy="22860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050"/>
          </a:p>
        </p:txBody>
      </p:sp>
      <p:sp>
        <p:nvSpPr>
          <p:cNvPr id="24" name="Down Arrow 23">
            <a:extLst>
              <a:ext uri="{FF2B5EF4-FFF2-40B4-BE49-F238E27FC236}">
                <a16:creationId xmlns:a16="http://schemas.microsoft.com/office/drawing/2014/main" id="{56F11E7E-5375-954F-87BB-AF4663C90FAE}"/>
              </a:ext>
            </a:extLst>
          </p:cNvPr>
          <p:cNvSpPr/>
          <p:nvPr/>
        </p:nvSpPr>
        <p:spPr>
          <a:xfrm>
            <a:off x="3628661" y="1677602"/>
            <a:ext cx="800100" cy="22860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050"/>
          </a:p>
        </p:txBody>
      </p:sp>
      <p:sp>
        <p:nvSpPr>
          <p:cNvPr id="25" name="Down Arrow 24">
            <a:extLst>
              <a:ext uri="{FF2B5EF4-FFF2-40B4-BE49-F238E27FC236}">
                <a16:creationId xmlns:a16="http://schemas.microsoft.com/office/drawing/2014/main" id="{47A53671-4A2F-FC4E-BD9D-F07083CA36CE}"/>
              </a:ext>
            </a:extLst>
          </p:cNvPr>
          <p:cNvSpPr/>
          <p:nvPr/>
        </p:nvSpPr>
        <p:spPr>
          <a:xfrm>
            <a:off x="6671361" y="1677602"/>
            <a:ext cx="800100" cy="22860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050"/>
          </a:p>
        </p:txBody>
      </p:sp>
      <p:sp>
        <p:nvSpPr>
          <p:cNvPr id="26" name="Down Arrow 25">
            <a:extLst>
              <a:ext uri="{FF2B5EF4-FFF2-40B4-BE49-F238E27FC236}">
                <a16:creationId xmlns:a16="http://schemas.microsoft.com/office/drawing/2014/main" id="{F5DF1DF5-0CEA-E545-99D6-AE12DAD9F988}"/>
              </a:ext>
            </a:extLst>
          </p:cNvPr>
          <p:cNvSpPr/>
          <p:nvPr/>
        </p:nvSpPr>
        <p:spPr>
          <a:xfrm>
            <a:off x="1276827" y="2512423"/>
            <a:ext cx="800100" cy="22860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050"/>
          </a:p>
        </p:txBody>
      </p:sp>
      <p:sp>
        <p:nvSpPr>
          <p:cNvPr id="27" name="Down Arrow 26">
            <a:extLst>
              <a:ext uri="{FF2B5EF4-FFF2-40B4-BE49-F238E27FC236}">
                <a16:creationId xmlns:a16="http://schemas.microsoft.com/office/drawing/2014/main" id="{BD3DA400-6DF0-194B-B789-1D4AD9424E95}"/>
              </a:ext>
            </a:extLst>
          </p:cNvPr>
          <p:cNvSpPr/>
          <p:nvPr/>
        </p:nvSpPr>
        <p:spPr>
          <a:xfrm>
            <a:off x="3621424" y="2503751"/>
            <a:ext cx="800100" cy="22860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050"/>
          </a:p>
        </p:txBody>
      </p:sp>
      <p:sp>
        <p:nvSpPr>
          <p:cNvPr id="13" name="TextBox 12">
            <a:extLst>
              <a:ext uri="{FF2B5EF4-FFF2-40B4-BE49-F238E27FC236}">
                <a16:creationId xmlns:a16="http://schemas.microsoft.com/office/drawing/2014/main" id="{7F78E7F2-ED5F-2C49-BB6B-729405AA98AB}"/>
              </a:ext>
            </a:extLst>
          </p:cNvPr>
          <p:cNvSpPr txBox="1"/>
          <p:nvPr/>
        </p:nvSpPr>
        <p:spPr>
          <a:xfrm>
            <a:off x="566739" y="1956339"/>
            <a:ext cx="4563917" cy="638473"/>
          </a:xfrm>
          <a:prstGeom prst="roundRect">
            <a:avLst/>
          </a:prstGeom>
          <a:solidFill>
            <a:srgbClr val="FFC000"/>
          </a:solidFill>
        </p:spPr>
        <p:txBody>
          <a:bodyPr wrap="square" rtlCol="0">
            <a:spAutoFit/>
          </a:bodyPr>
          <a:lstStyle/>
          <a:p>
            <a:pPr algn="ctr" defTabSz="685766">
              <a:defRPr/>
            </a:pPr>
            <a:r>
              <a:rPr lang="fr-CA" sz="1050" b="1">
                <a:solidFill>
                  <a:prstClr val="black"/>
                </a:solidFill>
                <a:latin typeface="+mj-lt"/>
              </a:rPr>
              <a:t>Si LDL-C ≥ 1.8 mmol/L ou </a:t>
            </a:r>
          </a:p>
          <a:p>
            <a:pPr algn="ctr" defTabSz="685766">
              <a:defRPr/>
            </a:pPr>
            <a:r>
              <a:rPr lang="fr-CA" sz="1050" b="1">
                <a:solidFill>
                  <a:prstClr val="black"/>
                </a:solidFill>
                <a:latin typeface="+mj-lt"/>
              </a:rPr>
              <a:t>apoB ≥0.70 g/L** ou </a:t>
            </a:r>
          </a:p>
          <a:p>
            <a:pPr algn="ctr" defTabSz="685766">
              <a:defRPr/>
            </a:pPr>
            <a:r>
              <a:rPr lang="fr-CA" sz="1050" b="1">
                <a:solidFill>
                  <a:prstClr val="black"/>
                </a:solidFill>
                <a:latin typeface="+mj-lt"/>
              </a:rPr>
              <a:t>non-HDL-C ≥2.4 mmol/L</a:t>
            </a:r>
          </a:p>
        </p:txBody>
      </p:sp>
      <p:sp>
        <p:nvSpPr>
          <p:cNvPr id="28" name="Down Arrow 27">
            <a:extLst>
              <a:ext uri="{FF2B5EF4-FFF2-40B4-BE49-F238E27FC236}">
                <a16:creationId xmlns:a16="http://schemas.microsoft.com/office/drawing/2014/main" id="{D913A3C5-51DB-494A-982E-1E31670AAD7A}"/>
              </a:ext>
            </a:extLst>
          </p:cNvPr>
          <p:cNvSpPr/>
          <p:nvPr/>
        </p:nvSpPr>
        <p:spPr>
          <a:xfrm>
            <a:off x="6690167" y="2147824"/>
            <a:ext cx="800100" cy="22860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050"/>
          </a:p>
        </p:txBody>
      </p:sp>
      <p:sp>
        <p:nvSpPr>
          <p:cNvPr id="12" name="TextBox 11">
            <a:extLst>
              <a:ext uri="{FF2B5EF4-FFF2-40B4-BE49-F238E27FC236}">
                <a16:creationId xmlns:a16="http://schemas.microsoft.com/office/drawing/2014/main" id="{FF7BD189-1239-FE47-A1C9-DA3A31B86276}"/>
              </a:ext>
            </a:extLst>
          </p:cNvPr>
          <p:cNvSpPr txBox="1"/>
          <p:nvPr/>
        </p:nvSpPr>
        <p:spPr>
          <a:xfrm>
            <a:off x="5400711" y="1955182"/>
            <a:ext cx="3376577" cy="280928"/>
          </a:xfrm>
          <a:prstGeom prst="roundRect">
            <a:avLst/>
          </a:prstGeom>
          <a:solidFill>
            <a:schemeClr val="accent4">
              <a:lumMod val="40000"/>
              <a:lumOff val="60000"/>
            </a:schemeClr>
          </a:solidFill>
        </p:spPr>
        <p:txBody>
          <a:bodyPr wrap="square" rtlCol="0">
            <a:spAutoFit/>
          </a:bodyPr>
          <a:lstStyle/>
          <a:p>
            <a:pPr algn="ctr" defTabSz="685766">
              <a:defRPr/>
            </a:pPr>
            <a:r>
              <a:rPr lang="fr-CA" sz="1050" b="1" dirty="0">
                <a:latin typeface="+mj-lt"/>
              </a:rPr>
              <a:t>Si TG ≥1.5 à 5.6 mmol/L</a:t>
            </a:r>
            <a:endParaRPr lang="fr-CA" sz="1050" b="1" baseline="30000" dirty="0">
              <a:latin typeface="+mj-lt"/>
            </a:endParaRPr>
          </a:p>
        </p:txBody>
      </p:sp>
    </p:spTree>
    <p:extLst>
      <p:ext uri="{BB962C8B-B14F-4D97-AF65-F5344CB8AC3E}">
        <p14:creationId xmlns:p14="http://schemas.microsoft.com/office/powerpoint/2010/main" val="4177276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7405-B294-A747-90C9-E7F850EDE161}"/>
              </a:ext>
            </a:extLst>
          </p:cNvPr>
          <p:cNvSpPr>
            <a:spLocks noGrp="1"/>
          </p:cNvSpPr>
          <p:nvPr>
            <p:ph type="title"/>
          </p:nvPr>
        </p:nvSpPr>
        <p:spPr>
          <a:xfrm>
            <a:off x="628650" y="118396"/>
            <a:ext cx="7886700" cy="994172"/>
          </a:xfrm>
        </p:spPr>
        <p:txBody>
          <a:bodyPr>
            <a:noAutofit/>
          </a:bodyPr>
          <a:lstStyle/>
          <a:p>
            <a:r>
              <a:rPr lang="fr-CA" sz="2400" dirty="0"/>
              <a:t>Patients en prévention secondaire ayant le plus grand bénéfice de l'ajout d'un inhibiteur de PCSK9 suite à l'intensification du traitement par statine</a:t>
            </a:r>
          </a:p>
        </p:txBody>
      </p:sp>
      <p:graphicFrame>
        <p:nvGraphicFramePr>
          <p:cNvPr id="4" name="Content Placeholder 3">
            <a:extLst>
              <a:ext uri="{FF2B5EF4-FFF2-40B4-BE49-F238E27FC236}">
                <a16:creationId xmlns:a16="http://schemas.microsoft.com/office/drawing/2014/main" id="{04FB4321-C25E-244C-8A63-5D16A584C02A}"/>
              </a:ext>
            </a:extLst>
          </p:cNvPr>
          <p:cNvGraphicFramePr>
            <a:graphicFrameLocks noGrp="1"/>
          </p:cNvGraphicFramePr>
          <p:nvPr>
            <p:ph idx="1"/>
          </p:nvPr>
        </p:nvGraphicFramePr>
        <p:xfrm>
          <a:off x="628650" y="1572419"/>
          <a:ext cx="7886700" cy="2743200"/>
        </p:xfrm>
        <a:graphic>
          <a:graphicData uri="http://schemas.openxmlformats.org/drawingml/2006/table">
            <a:tbl>
              <a:tblPr firstRow="1" bandRow="1">
                <a:tableStyleId>{5C22544A-7EE6-4342-B048-85BDC9FD1C3A}</a:tableStyleId>
              </a:tblPr>
              <a:tblGrid>
                <a:gridCol w="7886700">
                  <a:extLst>
                    <a:ext uri="{9D8B030D-6E8A-4147-A177-3AD203B41FA5}">
                      <a16:colId xmlns:a16="http://schemas.microsoft.com/office/drawing/2014/main" val="4067672317"/>
                    </a:ext>
                  </a:extLst>
                </a:gridCol>
              </a:tblGrid>
              <a:tr h="571500">
                <a:tc>
                  <a:txBody>
                    <a:bodyPr/>
                    <a:lstStyle/>
                    <a:p>
                      <a:r>
                        <a:rPr lang="fr-CA" sz="1800" noProof="0" dirty="0">
                          <a:solidFill>
                            <a:schemeClr val="tx1"/>
                          </a:solidFill>
                        </a:rPr>
                        <a:t>Syndrome coronarien aigu récent (SCA)</a:t>
                      </a:r>
                    </a:p>
                    <a:p>
                      <a:pPr marL="584200" indent="-584200">
                        <a:buClr>
                          <a:schemeClr val="accent1"/>
                        </a:buClr>
                        <a:buFont typeface="Arial" panose="020B0604020202020204" pitchFamily="34" charset="0"/>
                        <a:buChar char="•"/>
                        <a:tabLst/>
                      </a:pPr>
                      <a:r>
                        <a:rPr lang="fr-CA" sz="1500" b="0" noProof="0" dirty="0">
                          <a:solidFill>
                            <a:schemeClr val="tx1"/>
                          </a:solidFill>
                        </a:rPr>
                        <a:t>Hospitalisation dans les 52 semaines suivant un SCA</a:t>
                      </a:r>
                    </a:p>
                  </a:txBody>
                  <a:tcPr marL="68580" marR="68580" marT="34290" marB="34290">
                    <a:solidFill>
                      <a:schemeClr val="bg1">
                        <a:lumMod val="85000"/>
                      </a:schemeClr>
                    </a:solidFill>
                  </a:tcPr>
                </a:tc>
                <a:extLst>
                  <a:ext uri="{0D108BD9-81ED-4DB2-BD59-A6C34878D82A}">
                    <a16:rowId xmlns:a16="http://schemas.microsoft.com/office/drawing/2014/main" val="2908971984"/>
                  </a:ext>
                </a:extLst>
              </a:tr>
              <a:tr h="2171700">
                <a:tc>
                  <a:txBody>
                    <a:bodyPr/>
                    <a:lstStyle/>
                    <a:p>
                      <a:r>
                        <a:rPr lang="fr-CA" sz="1800" b="1" noProof="0" dirty="0"/>
                        <a:t>MCVAS cliniquement évidente et l'un des éléments suivants :</a:t>
                      </a:r>
                    </a:p>
                    <a:p>
                      <a:pPr marL="584200" indent="-584200">
                        <a:buClr>
                          <a:schemeClr val="accent1"/>
                        </a:buClr>
                        <a:buFont typeface="+mj-lt"/>
                        <a:buAutoNum type="romanUcPeriod"/>
                        <a:tabLst/>
                      </a:pPr>
                      <a:r>
                        <a:rPr lang="fr-CA" sz="1500" b="0" noProof="0" dirty="0"/>
                        <a:t>Diabète ou syndrome métabolique</a:t>
                      </a:r>
                    </a:p>
                    <a:p>
                      <a:pPr marL="584200" indent="-584200">
                        <a:buClr>
                          <a:schemeClr val="accent1"/>
                        </a:buClr>
                        <a:buFont typeface="+mj-lt"/>
                        <a:buAutoNum type="romanUcPeriod"/>
                        <a:tabLst/>
                      </a:pPr>
                      <a:r>
                        <a:rPr lang="fr-CA" sz="1500" b="0" noProof="0" dirty="0"/>
                        <a:t>Maladie polyvasculaire (maladie vasculaire dans </a:t>
                      </a:r>
                      <a:r>
                        <a:rPr lang="fr-CA" sz="1500" b="0" u="sng" noProof="0" dirty="0"/>
                        <a:t>&gt;</a:t>
                      </a:r>
                      <a:r>
                        <a:rPr lang="fr-CA" sz="1500" b="0" u="none" noProof="0" dirty="0"/>
                        <a:t>2 lits artériels)</a:t>
                      </a:r>
                    </a:p>
                    <a:p>
                      <a:pPr marL="584200" indent="-584200">
                        <a:buClr>
                          <a:schemeClr val="accent1"/>
                        </a:buClr>
                        <a:buFont typeface="+mj-lt"/>
                        <a:buAutoNum type="romanUcPeriod"/>
                        <a:tabLst/>
                      </a:pPr>
                      <a:r>
                        <a:rPr lang="fr-CA" sz="1500" b="0" u="none" noProof="0" dirty="0"/>
                        <a:t>MAP symptomatique</a:t>
                      </a:r>
                    </a:p>
                    <a:p>
                      <a:pPr marL="584200" indent="-584200">
                        <a:buClr>
                          <a:schemeClr val="accent1"/>
                        </a:buClr>
                        <a:buFont typeface="+mj-lt"/>
                        <a:buAutoNum type="romanUcPeriod"/>
                        <a:tabLst/>
                      </a:pPr>
                      <a:r>
                        <a:rPr lang="fr-CA" sz="1500" b="0" u="none" noProof="0" dirty="0"/>
                        <a:t>IM récidivant</a:t>
                      </a:r>
                    </a:p>
                    <a:p>
                      <a:pPr marL="584200" indent="-584200">
                        <a:buClr>
                          <a:schemeClr val="accent1"/>
                        </a:buClr>
                        <a:buFont typeface="+mj-lt"/>
                        <a:buAutoNum type="romanUcPeriod"/>
                        <a:tabLst/>
                      </a:pPr>
                      <a:r>
                        <a:rPr lang="fr-CA" sz="1500" b="0" u="none" noProof="0" dirty="0"/>
                        <a:t>IM dans les 2 dernières années</a:t>
                      </a:r>
                    </a:p>
                    <a:p>
                      <a:pPr marL="584200" indent="-584200">
                        <a:buClr>
                          <a:schemeClr val="accent1"/>
                        </a:buClr>
                        <a:buFont typeface="+mj-lt"/>
                        <a:buAutoNum type="romanUcPeriod"/>
                        <a:tabLst/>
                      </a:pPr>
                      <a:r>
                        <a:rPr lang="fr-CA" sz="1500" b="0" u="none" noProof="0" dirty="0"/>
                        <a:t>Antécédent de revascularisation chirurgicale</a:t>
                      </a:r>
                    </a:p>
                    <a:p>
                      <a:pPr marL="584200" indent="-584200">
                        <a:buClr>
                          <a:schemeClr val="accent1"/>
                        </a:buClr>
                        <a:buFont typeface="+mj-lt"/>
                        <a:buAutoNum type="romanUcPeriod"/>
                        <a:tabLst/>
                      </a:pPr>
                      <a:r>
                        <a:rPr lang="fr-CA" sz="1500" b="0" u="none" noProof="0" dirty="0"/>
                        <a:t>LDL-C </a:t>
                      </a:r>
                      <a:r>
                        <a:rPr lang="fr-CA" sz="1500" b="0" u="sng" noProof="0" dirty="0"/>
                        <a:t>&gt;</a:t>
                      </a:r>
                      <a:r>
                        <a:rPr lang="fr-CA" sz="1500" b="0" u="none" noProof="0" dirty="0"/>
                        <a:t>2.6 mmol/L ou hypercholestérolémie familiale hétérozygote</a:t>
                      </a:r>
                    </a:p>
                    <a:p>
                      <a:pPr marL="584200" indent="-584200">
                        <a:buClr>
                          <a:schemeClr val="accent1"/>
                        </a:buClr>
                        <a:buFont typeface="+mj-lt"/>
                        <a:buAutoNum type="romanUcPeriod"/>
                        <a:tabLst/>
                      </a:pPr>
                      <a:r>
                        <a:rPr lang="fr-CA" sz="1500" b="0" u="none" noProof="0" dirty="0" err="1"/>
                        <a:t>Lp</a:t>
                      </a:r>
                      <a:r>
                        <a:rPr lang="fr-CA" sz="1500" b="0" u="none" noProof="0" dirty="0"/>
                        <a:t>(a) </a:t>
                      </a:r>
                      <a:r>
                        <a:rPr lang="fr-CA" sz="1500" b="0" u="sng" noProof="0" dirty="0"/>
                        <a:t>&gt;</a:t>
                      </a:r>
                      <a:r>
                        <a:rPr lang="fr-CA" sz="1500" b="0" u="none" noProof="0" dirty="0"/>
                        <a:t>60 mg/</a:t>
                      </a:r>
                      <a:r>
                        <a:rPr lang="fr-CA" sz="1500" b="0" u="none" noProof="0" dirty="0" err="1"/>
                        <a:t>dL</a:t>
                      </a:r>
                      <a:r>
                        <a:rPr lang="fr-CA" sz="1500" b="0" u="none" noProof="0" dirty="0"/>
                        <a:t> (120 </a:t>
                      </a:r>
                      <a:r>
                        <a:rPr lang="fr-CA" sz="1500" b="0" u="none" noProof="0" dirty="0" err="1"/>
                        <a:t>nmol</a:t>
                      </a:r>
                      <a:r>
                        <a:rPr lang="fr-CA" sz="1500" b="0" u="none" noProof="0" dirty="0"/>
                        <a:t>/L)</a:t>
                      </a:r>
                    </a:p>
                  </a:txBody>
                  <a:tcPr marL="68580" marR="68580" marT="34290" marB="34290">
                    <a:solidFill>
                      <a:schemeClr val="bg1">
                        <a:lumMod val="85000"/>
                      </a:schemeClr>
                    </a:solidFill>
                  </a:tcPr>
                </a:tc>
                <a:extLst>
                  <a:ext uri="{0D108BD9-81ED-4DB2-BD59-A6C34878D82A}">
                    <a16:rowId xmlns:a16="http://schemas.microsoft.com/office/drawing/2014/main" val="3993600360"/>
                  </a:ext>
                </a:extLst>
              </a:tr>
            </a:tbl>
          </a:graphicData>
        </a:graphic>
      </p:graphicFrame>
      <p:sp>
        <p:nvSpPr>
          <p:cNvPr id="5" name="TextBox 4">
            <a:extLst>
              <a:ext uri="{FF2B5EF4-FFF2-40B4-BE49-F238E27FC236}">
                <a16:creationId xmlns:a16="http://schemas.microsoft.com/office/drawing/2014/main" id="{B6BDDCEC-03DF-B643-BD9B-2B75C930FF78}"/>
              </a:ext>
            </a:extLst>
          </p:cNvPr>
          <p:cNvSpPr txBox="1"/>
          <p:nvPr/>
        </p:nvSpPr>
        <p:spPr>
          <a:xfrm>
            <a:off x="641715" y="4856986"/>
            <a:ext cx="7210198" cy="323165"/>
          </a:xfrm>
          <a:prstGeom prst="rect">
            <a:avLst/>
          </a:prstGeom>
          <a:noFill/>
        </p:spPr>
        <p:txBody>
          <a:bodyPr wrap="square" rtlCol="0">
            <a:spAutoFit/>
          </a:bodyPr>
          <a:lstStyle/>
          <a:p>
            <a:r>
              <a:rPr lang="en-CA" sz="750" dirty="0">
                <a:latin typeface="Calibri" panose="020F0502020204030204" pitchFamily="34" charset="0"/>
                <a:ea typeface="Calibri" panose="020F0502020204030204" pitchFamily="34" charset="0"/>
              </a:rPr>
              <a:t>Pearson GJ, et al. 2021 CCS Guidelines for the Management of Dyslipidemia for the Prevention of Cardiovascular Disease in the Adult. </a:t>
            </a:r>
            <a:r>
              <a:rPr lang="en-CA" sz="750" i="1" dirty="0">
                <a:latin typeface="Calibri" panose="020F0502020204030204" pitchFamily="34" charset="0"/>
                <a:ea typeface="Calibri" panose="020F0502020204030204" pitchFamily="34" charset="0"/>
              </a:rPr>
              <a:t>CJC</a:t>
            </a:r>
            <a:r>
              <a:rPr lang="en-CA" sz="750" dirty="0">
                <a:latin typeface="Calibri" panose="020F0502020204030204" pitchFamily="34" charset="0"/>
                <a:ea typeface="Calibri" panose="020F0502020204030204" pitchFamily="34" charset="0"/>
              </a:rPr>
              <a:t>. 2021;0(0). doi:</a:t>
            </a:r>
            <a:r>
              <a:rPr lang="en-CA" sz="750" u="sng" dirty="0">
                <a:solidFill>
                  <a:srgbClr val="0563C1"/>
                </a:solidFill>
                <a:latin typeface="Calibri" panose="020F0502020204030204" pitchFamily="34" charset="0"/>
                <a:ea typeface="Calibri" panose="020F0502020204030204" pitchFamily="34" charset="0"/>
                <a:hlinkClick r:id="rId3"/>
              </a:rPr>
              <a:t>10.1016/j.cjca.2021.03.016</a:t>
            </a:r>
            <a:endParaRPr lang="en-CA" sz="750" dirty="0">
              <a:latin typeface="Calibri" panose="020F0502020204030204" pitchFamily="34" charset="0"/>
              <a:ea typeface="Calibri" panose="020F0502020204030204" pitchFamily="34" charset="0"/>
            </a:endParaRPr>
          </a:p>
          <a:p>
            <a:endParaRPr lang="en-CA" sz="750" dirty="0"/>
          </a:p>
        </p:txBody>
      </p:sp>
    </p:spTree>
    <p:extLst>
      <p:ext uri="{BB962C8B-B14F-4D97-AF65-F5344CB8AC3E}">
        <p14:creationId xmlns:p14="http://schemas.microsoft.com/office/powerpoint/2010/main" val="2087637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ED471BB-BBFB-E649-AC87-AE299C6C906B}"/>
              </a:ext>
            </a:extLst>
          </p:cNvPr>
          <p:cNvSpPr>
            <a:spLocks noGrp="1"/>
          </p:cNvSpPr>
          <p:nvPr>
            <p:ph type="title"/>
          </p:nvPr>
        </p:nvSpPr>
        <p:spPr>
          <a:xfrm>
            <a:off x="436728" y="247651"/>
            <a:ext cx="8078622" cy="518138"/>
          </a:xfrm>
        </p:spPr>
        <p:txBody>
          <a:bodyPr>
            <a:noAutofit/>
          </a:bodyPr>
          <a:lstStyle/>
          <a:p>
            <a:r>
              <a:rPr lang="fr-CA" sz="3000" b="1" dirty="0" err="1">
                <a:latin typeface="+mn-lt"/>
              </a:rPr>
              <a:t>Hypolipidémiants</a:t>
            </a:r>
            <a:r>
              <a:rPr lang="fr-CA" sz="3000" b="1" dirty="0">
                <a:latin typeface="+mn-lt"/>
              </a:rPr>
              <a:t> autres que statines</a:t>
            </a:r>
            <a:endParaRPr lang="fr-FR" sz="3000" b="1" dirty="0">
              <a:latin typeface="+mn-lt"/>
            </a:endParaRPr>
          </a:p>
        </p:txBody>
      </p:sp>
      <p:sp>
        <p:nvSpPr>
          <p:cNvPr id="2" name="ZoneTexte 1">
            <a:extLst>
              <a:ext uri="{FF2B5EF4-FFF2-40B4-BE49-F238E27FC236}">
                <a16:creationId xmlns:a16="http://schemas.microsoft.com/office/drawing/2014/main" id="{B87DCF98-B1C5-114C-9722-7562E62A5FD6}"/>
              </a:ext>
            </a:extLst>
          </p:cNvPr>
          <p:cNvSpPr txBox="1"/>
          <p:nvPr/>
        </p:nvSpPr>
        <p:spPr>
          <a:xfrm>
            <a:off x="746438" y="1185369"/>
            <a:ext cx="8326442" cy="677108"/>
          </a:xfrm>
          <a:prstGeom prst="rect">
            <a:avLst/>
          </a:prstGeom>
          <a:noFill/>
        </p:spPr>
        <p:txBody>
          <a:bodyPr wrap="square" rtlCol="0">
            <a:spAutoFit/>
          </a:bodyPr>
          <a:lstStyle/>
          <a:p>
            <a:r>
              <a:rPr lang="fr-FR" sz="1900" b="1" dirty="0" err="1">
                <a:solidFill>
                  <a:schemeClr val="tx2"/>
                </a:solidFill>
              </a:rPr>
              <a:t>Ézétimibe</a:t>
            </a:r>
            <a:r>
              <a:rPr lang="fr-FR" sz="1900" b="1" dirty="0">
                <a:solidFill>
                  <a:schemeClr val="tx2"/>
                </a:solidFill>
              </a:rPr>
              <a:t> </a:t>
            </a:r>
            <a:r>
              <a:rPr lang="fr-FR" sz="1900" dirty="0">
                <a:solidFill>
                  <a:schemeClr val="tx2"/>
                </a:solidFill>
              </a:rPr>
              <a:t>: 2</a:t>
            </a:r>
            <a:r>
              <a:rPr lang="fr-FR" sz="1900" baseline="30000" dirty="0">
                <a:solidFill>
                  <a:schemeClr val="tx2"/>
                </a:solidFill>
              </a:rPr>
              <a:t>e</a:t>
            </a:r>
            <a:r>
              <a:rPr lang="fr-FR" sz="1900" dirty="0">
                <a:solidFill>
                  <a:schemeClr val="tx2"/>
                </a:solidFill>
              </a:rPr>
              <a:t> intention avec statines aux doses maximales tolérées pour </a:t>
            </a:r>
          </a:p>
          <a:p>
            <a:r>
              <a:rPr lang="fr-FR" sz="1900" dirty="0">
                <a:solidFill>
                  <a:schemeClr val="tx2"/>
                </a:solidFill>
              </a:rPr>
              <a:t>patients avec MCV si seuil C-LDL non atteint </a:t>
            </a:r>
          </a:p>
        </p:txBody>
      </p:sp>
      <p:sp>
        <p:nvSpPr>
          <p:cNvPr id="6" name="ZoneTexte 5">
            <a:extLst>
              <a:ext uri="{FF2B5EF4-FFF2-40B4-BE49-F238E27FC236}">
                <a16:creationId xmlns:a16="http://schemas.microsoft.com/office/drawing/2014/main" id="{E69E65F4-951F-4644-BDDE-A4E139A4221B}"/>
              </a:ext>
            </a:extLst>
          </p:cNvPr>
          <p:cNvSpPr txBox="1"/>
          <p:nvPr/>
        </p:nvSpPr>
        <p:spPr>
          <a:xfrm>
            <a:off x="746438" y="1866358"/>
            <a:ext cx="7203254" cy="677108"/>
          </a:xfrm>
          <a:prstGeom prst="rect">
            <a:avLst/>
          </a:prstGeom>
          <a:noFill/>
        </p:spPr>
        <p:txBody>
          <a:bodyPr wrap="none" rtlCol="0">
            <a:spAutoFit/>
          </a:bodyPr>
          <a:lstStyle/>
          <a:p>
            <a:r>
              <a:rPr lang="fr-FR" sz="1900" b="1" dirty="0">
                <a:solidFill>
                  <a:schemeClr val="tx2"/>
                </a:solidFill>
              </a:rPr>
              <a:t>Niacine </a:t>
            </a:r>
            <a:r>
              <a:rPr lang="fr-FR" sz="1900" dirty="0">
                <a:solidFill>
                  <a:schemeClr val="tx2"/>
                </a:solidFill>
              </a:rPr>
              <a:t>: </a:t>
            </a:r>
            <a:r>
              <a:rPr lang="fr-FR" sz="1900" u="sng" dirty="0">
                <a:solidFill>
                  <a:schemeClr val="tx2"/>
                </a:solidFill>
              </a:rPr>
              <a:t>ne pas </a:t>
            </a:r>
            <a:r>
              <a:rPr lang="fr-FR" sz="1900" dirty="0">
                <a:solidFill>
                  <a:schemeClr val="tx2"/>
                </a:solidFill>
              </a:rPr>
              <a:t>associer avec une statine pour la prévention de MCV si </a:t>
            </a:r>
          </a:p>
          <a:p>
            <a:r>
              <a:rPr lang="fr-FR" sz="1900" dirty="0">
                <a:solidFill>
                  <a:schemeClr val="tx2"/>
                </a:solidFill>
              </a:rPr>
              <a:t>seuil C-LDL atteint </a:t>
            </a:r>
          </a:p>
        </p:txBody>
      </p:sp>
      <p:sp>
        <p:nvSpPr>
          <p:cNvPr id="8" name="ZoneTexte 7">
            <a:extLst>
              <a:ext uri="{FF2B5EF4-FFF2-40B4-BE49-F238E27FC236}">
                <a16:creationId xmlns:a16="http://schemas.microsoft.com/office/drawing/2014/main" id="{D8335F77-080E-7C4C-845C-5A1DB3BF7F97}"/>
              </a:ext>
            </a:extLst>
          </p:cNvPr>
          <p:cNvSpPr txBox="1"/>
          <p:nvPr/>
        </p:nvSpPr>
        <p:spPr>
          <a:xfrm>
            <a:off x="746439" y="2554930"/>
            <a:ext cx="7768912" cy="969496"/>
          </a:xfrm>
          <a:prstGeom prst="rect">
            <a:avLst/>
          </a:prstGeom>
          <a:noFill/>
        </p:spPr>
        <p:txBody>
          <a:bodyPr wrap="square" rtlCol="0">
            <a:spAutoFit/>
          </a:bodyPr>
          <a:lstStyle/>
          <a:p>
            <a:r>
              <a:rPr lang="fr-FR" sz="1900" b="1" dirty="0" err="1">
                <a:solidFill>
                  <a:schemeClr val="tx2"/>
                </a:solidFill>
              </a:rPr>
              <a:t>Fibrate</a:t>
            </a:r>
            <a:r>
              <a:rPr lang="fr-FR" sz="1900" b="1" dirty="0">
                <a:solidFill>
                  <a:schemeClr val="tx2"/>
                </a:solidFill>
              </a:rPr>
              <a:t> </a:t>
            </a:r>
            <a:r>
              <a:rPr lang="fr-FR" sz="1900" dirty="0">
                <a:solidFill>
                  <a:schemeClr val="tx2"/>
                </a:solidFill>
              </a:rPr>
              <a:t>: </a:t>
            </a:r>
            <a:r>
              <a:rPr lang="fr-FR" sz="1900" u="sng" dirty="0">
                <a:solidFill>
                  <a:schemeClr val="tx2"/>
                </a:solidFill>
              </a:rPr>
              <a:t>ne pas </a:t>
            </a:r>
            <a:r>
              <a:rPr lang="fr-FR" sz="1900" dirty="0">
                <a:solidFill>
                  <a:schemeClr val="tx2"/>
                </a:solidFill>
              </a:rPr>
              <a:t>associer avec une statine pour la prévention de MCV si </a:t>
            </a:r>
          </a:p>
          <a:p>
            <a:r>
              <a:rPr lang="fr-FR" sz="1900" dirty="0">
                <a:solidFill>
                  <a:schemeClr val="tx2"/>
                </a:solidFill>
              </a:rPr>
              <a:t>seuil C-LDL atteint; peut </a:t>
            </a:r>
            <a:r>
              <a:rPr lang="fr-CA" sz="1900" dirty="0">
                <a:solidFill>
                  <a:schemeClr val="tx2"/>
                </a:solidFill>
              </a:rPr>
              <a:t>être </a:t>
            </a:r>
            <a:r>
              <a:rPr lang="fr-FR" sz="1900" dirty="0">
                <a:solidFill>
                  <a:schemeClr val="tx2"/>
                </a:solidFill>
              </a:rPr>
              <a:t>utilisé chez les patients avec taux élevés de TG et faibles niveaux de C-HDL</a:t>
            </a:r>
          </a:p>
        </p:txBody>
      </p:sp>
      <p:sp>
        <p:nvSpPr>
          <p:cNvPr id="11" name="ZoneTexte 10">
            <a:extLst>
              <a:ext uri="{FF2B5EF4-FFF2-40B4-BE49-F238E27FC236}">
                <a16:creationId xmlns:a16="http://schemas.microsoft.com/office/drawing/2014/main" id="{9B354D0D-E5CF-C447-A859-B5A981759B3B}"/>
              </a:ext>
            </a:extLst>
          </p:cNvPr>
          <p:cNvSpPr txBox="1"/>
          <p:nvPr/>
        </p:nvSpPr>
        <p:spPr>
          <a:xfrm>
            <a:off x="746439" y="3520724"/>
            <a:ext cx="8423283" cy="677108"/>
          </a:xfrm>
          <a:prstGeom prst="rect">
            <a:avLst/>
          </a:prstGeom>
          <a:noFill/>
        </p:spPr>
        <p:txBody>
          <a:bodyPr wrap="square" rtlCol="0">
            <a:spAutoFit/>
          </a:bodyPr>
          <a:lstStyle/>
          <a:p>
            <a:r>
              <a:rPr lang="fr-FR" sz="1900" b="1" dirty="0" err="1">
                <a:solidFill>
                  <a:schemeClr val="tx2"/>
                </a:solidFill>
              </a:rPr>
              <a:t>Séquestrants</a:t>
            </a:r>
            <a:r>
              <a:rPr lang="fr-FR" sz="1900" b="1" dirty="0">
                <a:solidFill>
                  <a:schemeClr val="tx2"/>
                </a:solidFill>
              </a:rPr>
              <a:t> d’acide biliaire :</a:t>
            </a:r>
            <a:r>
              <a:rPr lang="fr-FR" sz="1900" dirty="0">
                <a:solidFill>
                  <a:schemeClr val="tx2"/>
                </a:solidFill>
              </a:rPr>
              <a:t> à associer aux statines +/- </a:t>
            </a:r>
            <a:r>
              <a:rPr lang="fr-FR" sz="1900" dirty="0" err="1">
                <a:solidFill>
                  <a:schemeClr val="tx2"/>
                </a:solidFill>
              </a:rPr>
              <a:t>ézétimibe</a:t>
            </a:r>
            <a:r>
              <a:rPr lang="fr-FR" sz="1900" dirty="0">
                <a:solidFill>
                  <a:schemeClr val="tx2"/>
                </a:solidFill>
              </a:rPr>
              <a:t> pour </a:t>
            </a:r>
          </a:p>
          <a:p>
            <a:r>
              <a:rPr lang="fr-FR" sz="1900" dirty="0">
                <a:solidFill>
                  <a:schemeClr val="tx2"/>
                </a:solidFill>
              </a:rPr>
              <a:t>patients à haut risque si seuil C-LDL non atteint</a:t>
            </a:r>
            <a:r>
              <a:rPr lang="fr-FR" sz="1900" b="1" dirty="0">
                <a:solidFill>
                  <a:schemeClr val="tx2"/>
                </a:solidFill>
              </a:rPr>
              <a:t> </a:t>
            </a:r>
            <a:endParaRPr lang="fr-FR" sz="1900" dirty="0">
              <a:solidFill>
                <a:schemeClr val="tx2"/>
              </a:solidFill>
            </a:endParaRPr>
          </a:p>
        </p:txBody>
      </p:sp>
      <p:sp>
        <p:nvSpPr>
          <p:cNvPr id="15" name="ZoneTexte 14">
            <a:extLst>
              <a:ext uri="{FF2B5EF4-FFF2-40B4-BE49-F238E27FC236}">
                <a16:creationId xmlns:a16="http://schemas.microsoft.com/office/drawing/2014/main" id="{4F9FF132-C330-9143-A290-E820F4B39F90}"/>
              </a:ext>
            </a:extLst>
          </p:cNvPr>
          <p:cNvSpPr txBox="1"/>
          <p:nvPr/>
        </p:nvSpPr>
        <p:spPr>
          <a:xfrm>
            <a:off x="746439" y="4201712"/>
            <a:ext cx="8224841" cy="677108"/>
          </a:xfrm>
          <a:prstGeom prst="rect">
            <a:avLst/>
          </a:prstGeom>
          <a:noFill/>
        </p:spPr>
        <p:txBody>
          <a:bodyPr wrap="square" rtlCol="0">
            <a:spAutoFit/>
          </a:bodyPr>
          <a:lstStyle/>
          <a:p>
            <a:r>
              <a:rPr lang="fr-FR" sz="1900" b="1" dirty="0">
                <a:solidFill>
                  <a:schemeClr val="tx2"/>
                </a:solidFill>
              </a:rPr>
              <a:t>Icosapent </a:t>
            </a:r>
            <a:r>
              <a:rPr lang="fr-FR" sz="1900" b="1" dirty="0" err="1">
                <a:solidFill>
                  <a:schemeClr val="tx2"/>
                </a:solidFill>
              </a:rPr>
              <a:t>éthyl</a:t>
            </a:r>
            <a:r>
              <a:rPr lang="fr-FR" sz="1900" b="1" dirty="0">
                <a:solidFill>
                  <a:schemeClr val="tx2"/>
                </a:solidFill>
              </a:rPr>
              <a:t> </a:t>
            </a:r>
            <a:r>
              <a:rPr lang="fr-FR" sz="1900" dirty="0">
                <a:solidFill>
                  <a:schemeClr val="tx2"/>
                </a:solidFill>
              </a:rPr>
              <a:t>: intensification du traitement en ajout avec statine à la dose maximale tolérée et Tg entre 1.5-5.6 mmol/L</a:t>
            </a:r>
          </a:p>
        </p:txBody>
      </p:sp>
      <p:sp>
        <p:nvSpPr>
          <p:cNvPr id="14" name="Speech Bubble: Oval 13">
            <a:extLst>
              <a:ext uri="{FF2B5EF4-FFF2-40B4-BE49-F238E27FC236}">
                <a16:creationId xmlns:a16="http://schemas.microsoft.com/office/drawing/2014/main" id="{D4ED57B0-4F7F-4442-A71A-2D639A4F53CB}"/>
              </a:ext>
            </a:extLst>
          </p:cNvPr>
          <p:cNvSpPr/>
          <p:nvPr/>
        </p:nvSpPr>
        <p:spPr>
          <a:xfrm>
            <a:off x="7957750" y="45803"/>
            <a:ext cx="1089929" cy="879551"/>
          </a:xfrm>
          <a:prstGeom prst="wedgeEllipse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B8C3825F-B8F1-4C79-A780-2493151BE7A4}"/>
              </a:ext>
            </a:extLst>
          </p:cNvPr>
          <p:cNvSpPr txBox="1"/>
          <p:nvPr/>
        </p:nvSpPr>
        <p:spPr>
          <a:xfrm>
            <a:off x="8044246" y="197742"/>
            <a:ext cx="1003433" cy="646331"/>
          </a:xfrm>
          <a:prstGeom prst="rect">
            <a:avLst/>
          </a:prstGeom>
          <a:noFill/>
        </p:spPr>
        <p:txBody>
          <a:bodyPr wrap="square" rtlCol="0">
            <a:spAutoFit/>
          </a:bodyPr>
          <a:lstStyle/>
          <a:p>
            <a:pPr algn="ctr"/>
            <a:r>
              <a:rPr lang="fr-CA" sz="3600" dirty="0">
                <a:solidFill>
                  <a:schemeClr val="bg1"/>
                </a:solidFill>
                <a:latin typeface="AR JULIAN" panose="02000000000000000000" pitchFamily="2" charset="0"/>
              </a:rPr>
              <a:t>D</a:t>
            </a:r>
            <a:endParaRPr lang="en-CA" sz="3600" dirty="0">
              <a:solidFill>
                <a:schemeClr val="bg1"/>
              </a:solidFill>
              <a:latin typeface="AR JULIAN" panose="02000000000000000000" pitchFamily="2" charset="0"/>
            </a:endParaRPr>
          </a:p>
        </p:txBody>
      </p:sp>
      <p:sp>
        <p:nvSpPr>
          <p:cNvPr id="12" name="TextBox 11">
            <a:extLst>
              <a:ext uri="{FF2B5EF4-FFF2-40B4-BE49-F238E27FC236}">
                <a16:creationId xmlns:a16="http://schemas.microsoft.com/office/drawing/2014/main" id="{1E0F3CE4-81A2-9148-A059-214DB050A42F}"/>
              </a:ext>
            </a:extLst>
          </p:cNvPr>
          <p:cNvSpPr txBox="1"/>
          <p:nvPr/>
        </p:nvSpPr>
        <p:spPr>
          <a:xfrm>
            <a:off x="641716" y="4856986"/>
            <a:ext cx="7607762" cy="323165"/>
          </a:xfrm>
          <a:prstGeom prst="rect">
            <a:avLst/>
          </a:prstGeom>
          <a:noFill/>
        </p:spPr>
        <p:txBody>
          <a:bodyPr wrap="square" rtlCol="0">
            <a:spAutoFit/>
          </a:bodyPr>
          <a:lstStyle/>
          <a:p>
            <a:r>
              <a:rPr lang="en-CA" sz="750" dirty="0">
                <a:latin typeface="Calibri" panose="020F0502020204030204" pitchFamily="34" charset="0"/>
                <a:ea typeface="Calibri" panose="020F0502020204030204" pitchFamily="34" charset="0"/>
              </a:rPr>
              <a:t>Pearson GJ, et al. 2021 CCS Guidelines for the Management of Dyslipidemia for the Prevention of Cardiovascular Disease in the Adult. </a:t>
            </a:r>
            <a:r>
              <a:rPr lang="en-CA" sz="750" i="1" dirty="0">
                <a:latin typeface="Calibri" panose="020F0502020204030204" pitchFamily="34" charset="0"/>
                <a:ea typeface="Calibri" panose="020F0502020204030204" pitchFamily="34" charset="0"/>
              </a:rPr>
              <a:t>CJC</a:t>
            </a:r>
            <a:r>
              <a:rPr lang="en-CA" sz="750" dirty="0">
                <a:latin typeface="Calibri" panose="020F0502020204030204" pitchFamily="34" charset="0"/>
                <a:ea typeface="Calibri" panose="020F0502020204030204" pitchFamily="34" charset="0"/>
              </a:rPr>
              <a:t>. 2021;0(0). doi:</a:t>
            </a:r>
            <a:r>
              <a:rPr lang="en-CA" sz="750" u="sng" dirty="0">
                <a:solidFill>
                  <a:srgbClr val="0563C1"/>
                </a:solidFill>
                <a:latin typeface="Calibri" panose="020F0502020204030204" pitchFamily="34" charset="0"/>
                <a:ea typeface="Calibri" panose="020F0502020204030204" pitchFamily="34" charset="0"/>
                <a:hlinkClick r:id="rId3"/>
              </a:rPr>
              <a:t>10.1016/j.cjca.2021.03.016</a:t>
            </a:r>
            <a:endParaRPr lang="en-CA" sz="750" dirty="0">
              <a:latin typeface="Calibri" panose="020F0502020204030204" pitchFamily="34" charset="0"/>
              <a:ea typeface="Calibri" panose="020F0502020204030204" pitchFamily="34" charset="0"/>
            </a:endParaRPr>
          </a:p>
          <a:p>
            <a:endParaRPr lang="en-CA" sz="750" dirty="0"/>
          </a:p>
        </p:txBody>
      </p:sp>
    </p:spTree>
    <p:extLst>
      <p:ext uri="{BB962C8B-B14F-4D97-AF65-F5344CB8AC3E}">
        <p14:creationId xmlns:p14="http://schemas.microsoft.com/office/powerpoint/2010/main" val="98303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1" grpId="0"/>
      <p:bldP spid="15" grpId="0"/>
      <p:bldP spid="14"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1143000" y="0"/>
            <a:ext cx="6858000" cy="1005576"/>
          </a:xfrm>
          <a:prstGeom prst="rect">
            <a:avLst/>
          </a:prstGeom>
          <a:noFill/>
          <a:ln>
            <a:noFill/>
            <a:miter lim="800000"/>
            <a:headEnd/>
            <a:tailEnd/>
          </a:ln>
        </p:spPr>
        <p:style>
          <a:lnRef idx="0">
            <a:schemeClr val="accent1"/>
          </a:lnRef>
          <a:fillRef idx="3">
            <a:schemeClr val="accent1"/>
          </a:fillRef>
          <a:effectRef idx="3">
            <a:schemeClr val="accent1"/>
          </a:effectRef>
          <a:fontRef idx="minor">
            <a:schemeClr val="lt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endParaRPr lang="fr-CA" sz="2400" dirty="0">
              <a:solidFill>
                <a:prstClr val="black"/>
              </a:solidFill>
              <a:ea typeface="ＭＳ Ｐゴシック" pitchFamily="80" charset="-128"/>
            </a:endParaRPr>
          </a:p>
        </p:txBody>
      </p:sp>
      <p:sp>
        <p:nvSpPr>
          <p:cNvPr id="2" name="Title 1"/>
          <p:cNvSpPr>
            <a:spLocks noGrp="1"/>
          </p:cNvSpPr>
          <p:nvPr>
            <p:ph type="title"/>
          </p:nvPr>
        </p:nvSpPr>
        <p:spPr>
          <a:xfrm>
            <a:off x="445478" y="229177"/>
            <a:ext cx="6753042" cy="547221"/>
          </a:xfrm>
        </p:spPr>
        <p:txBody>
          <a:bodyPr vert="horz" lIns="0" tIns="45720" rIns="91440" bIns="45720" rtlCol="0" anchor="ctr">
            <a:normAutofit/>
          </a:bodyPr>
          <a:lstStyle/>
          <a:p>
            <a:r>
              <a:rPr lang="fr-CA" dirty="0"/>
              <a:t>Divulgation du soutien</a:t>
            </a:r>
          </a:p>
        </p:txBody>
      </p:sp>
      <p:sp>
        <p:nvSpPr>
          <p:cNvPr id="3" name="Content Placeholder 2"/>
          <p:cNvSpPr>
            <a:spLocks noGrp="1"/>
          </p:cNvSpPr>
          <p:nvPr>
            <p:ph idx="1"/>
          </p:nvPr>
        </p:nvSpPr>
        <p:spPr>
          <a:xfrm>
            <a:off x="445479" y="1283495"/>
            <a:ext cx="8191815" cy="3394472"/>
          </a:xfrm>
        </p:spPr>
        <p:txBody>
          <a:bodyPr lIns="0" rtlCol="0">
            <a:normAutofit/>
          </a:bodyPr>
          <a:lstStyle/>
          <a:p>
            <a:pPr>
              <a:defRPr/>
            </a:pPr>
            <a:r>
              <a:rPr lang="fr-CA" sz="2200" dirty="0">
                <a:solidFill>
                  <a:schemeClr val="tx2"/>
                </a:solidFill>
              </a:rPr>
              <a:t>Ce programme de formation a bénéficié d’une subvention à visée éducative sans restrictions de la compagnie AMGEN qui commercialise l’</a:t>
            </a:r>
            <a:r>
              <a:rPr lang="fr-CA" sz="2200" dirty="0" err="1">
                <a:solidFill>
                  <a:schemeClr val="tx2"/>
                </a:solidFill>
              </a:rPr>
              <a:t>Évolocumab</a:t>
            </a:r>
            <a:r>
              <a:rPr lang="fr-CA" sz="2200" dirty="0">
                <a:solidFill>
                  <a:schemeClr val="tx2"/>
                </a:solidFill>
              </a:rPr>
              <a:t> </a:t>
            </a:r>
            <a:r>
              <a:rPr lang="fr-CA" sz="2200" b="0" dirty="0">
                <a:solidFill>
                  <a:schemeClr val="tx2"/>
                </a:solidFill>
              </a:rPr>
              <a:t>(</a:t>
            </a:r>
            <a:r>
              <a:rPr lang="fr-CA" sz="2200" b="0" dirty="0" err="1">
                <a:solidFill>
                  <a:schemeClr val="tx2"/>
                </a:solidFill>
              </a:rPr>
              <a:t>Repatha</a:t>
            </a:r>
            <a:r>
              <a:rPr lang="fr-CA" sz="2200" b="0" baseline="30000" dirty="0" err="1">
                <a:solidFill>
                  <a:schemeClr val="tx2"/>
                </a:solidFill>
              </a:rPr>
              <a:t>MC</a:t>
            </a:r>
            <a:r>
              <a:rPr lang="fr-CA" sz="2200" b="0" dirty="0">
                <a:solidFill>
                  <a:schemeClr val="tx2"/>
                </a:solidFill>
              </a:rPr>
              <a:t>)</a:t>
            </a:r>
          </a:p>
          <a:p>
            <a:pPr>
              <a:spcBef>
                <a:spcPts val="3000"/>
              </a:spcBef>
              <a:defRPr/>
            </a:pPr>
            <a:r>
              <a:rPr lang="fr-CA" sz="2200" dirty="0">
                <a:solidFill>
                  <a:schemeClr val="tx2"/>
                </a:solidFill>
              </a:rPr>
              <a:t>Potentiel de conflit d’intérêts :</a:t>
            </a:r>
          </a:p>
          <a:p>
            <a:pPr lvl="1">
              <a:spcBef>
                <a:spcPts val="975"/>
              </a:spcBef>
              <a:buClr>
                <a:schemeClr val="tx1"/>
              </a:buClr>
              <a:defRPr/>
            </a:pPr>
            <a:r>
              <a:rPr lang="fr-CA" sz="2200" b="1" dirty="0">
                <a:solidFill>
                  <a:srgbClr val="06567E"/>
                </a:solidFill>
              </a:rPr>
              <a:t>Aucune promotion de produits commerciaux</a:t>
            </a:r>
          </a:p>
          <a:p>
            <a:pPr lvl="1">
              <a:buClr>
                <a:schemeClr val="tx1"/>
              </a:buClr>
              <a:defRPr/>
            </a:pPr>
            <a:r>
              <a:rPr lang="fr-CA" sz="2200" b="1" dirty="0">
                <a:solidFill>
                  <a:srgbClr val="06567E"/>
                </a:solidFill>
              </a:rPr>
              <a:t>Toutes les alternatives sont proposées</a:t>
            </a:r>
          </a:p>
          <a:p>
            <a:pPr lvl="1">
              <a:buClr>
                <a:schemeClr val="tx1"/>
              </a:buClr>
              <a:defRPr/>
            </a:pPr>
            <a:r>
              <a:rPr lang="fr-CA" sz="2200" b="1" dirty="0">
                <a:solidFill>
                  <a:srgbClr val="06567E"/>
                </a:solidFill>
              </a:rPr>
              <a:t>Noms génériques utilisés de préférence, parfois les noms commerciaux pour faciliter la compréhension</a:t>
            </a:r>
            <a:endParaRPr lang="fr-CA" sz="2200" dirty="0">
              <a:solidFill>
                <a:srgbClr val="06567E"/>
              </a:solidFill>
            </a:endParaRPr>
          </a:p>
          <a:p>
            <a:pPr marL="0" indent="0">
              <a:buNone/>
              <a:defRPr/>
            </a:pPr>
            <a:endParaRPr lang="fr-CA" sz="2200" dirty="0"/>
          </a:p>
        </p:txBody>
      </p:sp>
      <p:sp>
        <p:nvSpPr>
          <p:cNvPr id="4" name="TextBox 3">
            <a:extLst>
              <a:ext uri="{FF2B5EF4-FFF2-40B4-BE49-F238E27FC236}">
                <a16:creationId xmlns:a16="http://schemas.microsoft.com/office/drawing/2014/main" id="{91143038-B345-4378-B426-F2FD35DDE96F}"/>
              </a:ext>
            </a:extLst>
          </p:cNvPr>
          <p:cNvSpPr txBox="1"/>
          <p:nvPr/>
        </p:nvSpPr>
        <p:spPr>
          <a:xfrm>
            <a:off x="609600" y="4739749"/>
            <a:ext cx="8122023" cy="230832"/>
          </a:xfrm>
          <a:prstGeom prst="rect">
            <a:avLst/>
          </a:prstGeom>
          <a:noFill/>
        </p:spPr>
        <p:txBody>
          <a:bodyPr wrap="square" rtlCol="0">
            <a:spAutoFit/>
          </a:bodyPr>
          <a:lstStyle/>
          <a:p>
            <a:r>
              <a:rPr lang="fr-CA" sz="900" dirty="0"/>
              <a:t>Monographie canadienne de </a:t>
            </a:r>
            <a:r>
              <a:rPr lang="fr-CA" sz="900" dirty="0" err="1"/>
              <a:t>Repatha</a:t>
            </a:r>
            <a:r>
              <a:rPr lang="fr-CA" sz="900" baseline="30000" dirty="0" err="1"/>
              <a:t>MC</a:t>
            </a:r>
            <a:r>
              <a:rPr lang="fr-CA" sz="900" dirty="0"/>
              <a:t> (</a:t>
            </a:r>
            <a:r>
              <a:rPr lang="fr-CA" sz="900" dirty="0" err="1"/>
              <a:t>évolocumab</a:t>
            </a:r>
            <a:r>
              <a:rPr lang="fr-CA" sz="900" dirty="0"/>
              <a:t>), Amgen, Juin 2019</a:t>
            </a:r>
            <a:endParaRPr lang="en-CA" sz="900" dirty="0"/>
          </a:p>
        </p:txBody>
      </p:sp>
    </p:spTree>
    <p:extLst>
      <p:ext uri="{BB962C8B-B14F-4D97-AF65-F5344CB8AC3E}">
        <p14:creationId xmlns:p14="http://schemas.microsoft.com/office/powerpoint/2010/main" val="2292127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FF6A5-F761-D642-BAC1-9DB953DCB947}"/>
              </a:ext>
            </a:extLst>
          </p:cNvPr>
          <p:cNvSpPr>
            <a:spLocks noGrp="1"/>
          </p:cNvSpPr>
          <p:nvPr>
            <p:ph idx="1"/>
          </p:nvPr>
        </p:nvSpPr>
        <p:spPr>
          <a:xfrm>
            <a:off x="429904" y="1172980"/>
            <a:ext cx="4325993" cy="2202366"/>
          </a:xfrm>
        </p:spPr>
        <p:txBody>
          <a:bodyPr lIns="0">
            <a:noAutofit/>
          </a:bodyPr>
          <a:lstStyle/>
          <a:p>
            <a:pPr marL="0" indent="0">
              <a:buClr>
                <a:schemeClr val="accent3"/>
              </a:buClr>
              <a:buNone/>
            </a:pPr>
            <a:r>
              <a:rPr lang="fr-FR" u="sng" dirty="0">
                <a:solidFill>
                  <a:schemeClr val="accent2"/>
                </a:solidFill>
                <a:latin typeface="Calibri" panose="020F0502020204030204" pitchFamily="34" charset="0"/>
              </a:rPr>
              <a:t>Statine</a:t>
            </a:r>
            <a:r>
              <a:rPr lang="fr-FR" sz="1600" dirty="0">
                <a:highlight>
                  <a:srgbClr val="00FFFF"/>
                </a:highlight>
                <a:latin typeface="Calibri" panose="020F0502020204030204" pitchFamily="34" charset="0"/>
              </a:rPr>
              <a:t> </a:t>
            </a:r>
          </a:p>
          <a:p>
            <a:pPr marL="290512" indent="-285750">
              <a:buClr>
                <a:srgbClr val="034566"/>
              </a:buClr>
              <a:buFont typeface="Wingdings" pitchFamily="2" charset="2"/>
              <a:buChar char="Ø"/>
            </a:pPr>
            <a:r>
              <a:rPr lang="fr-FR" sz="1600" dirty="0">
                <a:solidFill>
                  <a:schemeClr val="tx2"/>
                </a:solidFill>
                <a:latin typeface="Calibri" panose="020F0502020204030204" pitchFamily="34" charset="0"/>
              </a:rPr>
              <a:t>Pour diminuer le cholestérol circulant</a:t>
            </a:r>
          </a:p>
          <a:p>
            <a:pPr marL="290512" indent="-285750">
              <a:buClr>
                <a:srgbClr val="034566"/>
              </a:buClr>
              <a:buFont typeface="Wingdings" pitchFamily="2" charset="2"/>
              <a:buChar char="Ø"/>
            </a:pPr>
            <a:r>
              <a:rPr lang="fr-FR" sz="1600" dirty="0">
                <a:solidFill>
                  <a:schemeClr val="tx2"/>
                </a:solidFill>
                <a:latin typeface="Calibri" panose="020F0502020204030204" pitchFamily="34" charset="0"/>
              </a:rPr>
              <a:t>Inhibition </a:t>
            </a:r>
            <a:r>
              <a:rPr lang="fr-FR" sz="1600" dirty="0" err="1">
                <a:solidFill>
                  <a:schemeClr val="tx2"/>
                </a:solidFill>
                <a:latin typeface="Calibri" panose="020F0502020204030204" pitchFamily="34" charset="0"/>
              </a:rPr>
              <a:t>HMGCoA</a:t>
            </a:r>
            <a:r>
              <a:rPr lang="fr-FR" sz="1600" dirty="0">
                <a:solidFill>
                  <a:schemeClr val="tx2"/>
                </a:solidFill>
                <a:latin typeface="Calibri" panose="020F0502020204030204" pitchFamily="34" charset="0"/>
              </a:rPr>
              <a:t> Réductase dans l’hépatocyte</a:t>
            </a:r>
          </a:p>
          <a:p>
            <a:pPr marL="290512" indent="-285750">
              <a:buClr>
                <a:srgbClr val="034566"/>
              </a:buClr>
              <a:buFont typeface="Wingdings" pitchFamily="2" charset="2"/>
              <a:buChar char="Ø"/>
            </a:pPr>
            <a:r>
              <a:rPr lang="fr-FR" sz="1600" dirty="0">
                <a:solidFill>
                  <a:schemeClr val="tx2"/>
                </a:solidFill>
                <a:latin typeface="Calibri" panose="020F0502020204030204" pitchFamily="34" charset="0"/>
                <a:sym typeface="Wingdings" pitchFamily="2" charset="2"/>
              </a:rPr>
              <a:t>Diminution production locale de cholestérol </a:t>
            </a:r>
          </a:p>
          <a:p>
            <a:pPr marL="290512" indent="-285750">
              <a:buClr>
                <a:srgbClr val="034566"/>
              </a:buClr>
              <a:buFont typeface="Wingdings" pitchFamily="2" charset="2"/>
              <a:buChar char="Ø"/>
            </a:pPr>
            <a:r>
              <a:rPr lang="fr-FR" sz="1600" dirty="0">
                <a:solidFill>
                  <a:schemeClr val="tx2"/>
                </a:solidFill>
                <a:latin typeface="Calibri" panose="020F0502020204030204" pitchFamily="34" charset="0"/>
                <a:sym typeface="Wingdings" pitchFamily="2" charset="2"/>
              </a:rPr>
              <a:t>Augmentation des récepteurs LDL (R-LDL)</a:t>
            </a:r>
          </a:p>
          <a:p>
            <a:pPr marL="290512" indent="-285750">
              <a:buClr>
                <a:srgbClr val="034566"/>
              </a:buClr>
              <a:buFont typeface="Wingdings" pitchFamily="2" charset="2"/>
              <a:buChar char="Ø"/>
            </a:pPr>
            <a:r>
              <a:rPr lang="fr-FR" sz="1600" dirty="0">
                <a:solidFill>
                  <a:schemeClr val="tx2"/>
                </a:solidFill>
                <a:latin typeface="Calibri" panose="020F0502020204030204" pitchFamily="34" charset="0"/>
                <a:sym typeface="Wingdings" pitchFamily="2" charset="2"/>
              </a:rPr>
              <a:t>Importation du cholestérol de la circulation</a:t>
            </a:r>
          </a:p>
          <a:p>
            <a:pPr>
              <a:buClr>
                <a:schemeClr val="accent3"/>
              </a:buClr>
            </a:pPr>
            <a:endParaRPr lang="fr-CA" altLang="fr-FR" sz="1600" b="0" dirty="0">
              <a:latin typeface="Calibri" panose="020F0502020204030204" pitchFamily="34" charset="0"/>
            </a:endParaRPr>
          </a:p>
        </p:txBody>
      </p:sp>
      <p:sp>
        <p:nvSpPr>
          <p:cNvPr id="4" name="Content Placeholder 2">
            <a:extLst>
              <a:ext uri="{FF2B5EF4-FFF2-40B4-BE49-F238E27FC236}">
                <a16:creationId xmlns:a16="http://schemas.microsoft.com/office/drawing/2014/main" id="{7CC4E159-55BF-2743-91BF-251158A14606}"/>
              </a:ext>
            </a:extLst>
          </p:cNvPr>
          <p:cNvSpPr txBox="1">
            <a:spLocks/>
          </p:cNvSpPr>
          <p:nvPr/>
        </p:nvSpPr>
        <p:spPr bwMode="auto">
          <a:xfrm>
            <a:off x="4954031" y="1172980"/>
            <a:ext cx="376006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529" rIns="0" bIns="34529"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a:lstStyle>
          <a:p>
            <a:pPr marL="0" indent="0">
              <a:buClr>
                <a:srgbClr val="FF0000"/>
              </a:buClr>
              <a:buNone/>
            </a:pPr>
            <a:r>
              <a:rPr lang="fr-FR" sz="2100" u="sng" dirty="0">
                <a:solidFill>
                  <a:srgbClr val="9A4171"/>
                </a:solidFill>
                <a:latin typeface="Calibri" panose="020F0502020204030204" pitchFamily="34" charset="0"/>
                <a:cs typeface="Calibri" panose="020F0502020204030204" pitchFamily="34" charset="0"/>
              </a:rPr>
              <a:t>PCSK9</a:t>
            </a:r>
            <a:r>
              <a:rPr lang="fr-FR" sz="1600" dirty="0">
                <a:solidFill>
                  <a:schemeClr val="accent2"/>
                </a:solidFill>
                <a:highlight>
                  <a:srgbClr val="FF0000"/>
                </a:highlight>
                <a:latin typeface="Calibri" panose="020F0502020204030204" pitchFamily="34" charset="0"/>
                <a:cs typeface="Calibri" panose="020F0502020204030204" pitchFamily="34" charset="0"/>
              </a:rPr>
              <a:t> </a:t>
            </a:r>
          </a:p>
          <a:p>
            <a:pPr marL="290512" indent="-285750">
              <a:buClr>
                <a:srgbClr val="9A4171"/>
              </a:buClr>
              <a:buFont typeface="Wingdings" panose="05000000000000000000" pitchFamily="2" charset="2"/>
              <a:buChar char="Ø"/>
            </a:pPr>
            <a:r>
              <a:rPr lang="fr-FR" sz="1600" dirty="0">
                <a:solidFill>
                  <a:schemeClr val="tx2"/>
                </a:solidFill>
                <a:latin typeface="Calibri" panose="020F0502020204030204" pitchFamily="34" charset="0"/>
                <a:cs typeface="Calibri" panose="020F0502020204030204" pitchFamily="34" charset="0"/>
                <a:sym typeface="Wingdings" pitchFamily="2" charset="2"/>
              </a:rPr>
              <a:t>Pour diminuer le niveau de </a:t>
            </a:r>
            <a:br>
              <a:rPr lang="fr-FR" sz="1600" dirty="0">
                <a:solidFill>
                  <a:schemeClr val="tx2"/>
                </a:solidFill>
                <a:latin typeface="Calibri" panose="020F0502020204030204" pitchFamily="34" charset="0"/>
                <a:cs typeface="Calibri" panose="020F0502020204030204" pitchFamily="34" charset="0"/>
                <a:sym typeface="Wingdings" pitchFamily="2" charset="2"/>
              </a:rPr>
            </a:br>
            <a:r>
              <a:rPr lang="fr-FR" sz="1600" dirty="0">
                <a:solidFill>
                  <a:schemeClr val="tx2"/>
                </a:solidFill>
                <a:latin typeface="Calibri" panose="020F0502020204030204" pitchFamily="34" charset="0"/>
                <a:cs typeface="Calibri" panose="020F0502020204030204" pitchFamily="34" charset="0"/>
                <a:sym typeface="Wingdings" pitchFamily="2" charset="2"/>
              </a:rPr>
              <a:t>cholestérol hépatique</a:t>
            </a:r>
          </a:p>
          <a:p>
            <a:pPr marL="290512" indent="-285750">
              <a:buClr>
                <a:srgbClr val="9A4171"/>
              </a:buClr>
              <a:buFont typeface="Wingdings" panose="05000000000000000000" pitchFamily="2" charset="2"/>
              <a:buChar char="Ø"/>
            </a:pPr>
            <a:r>
              <a:rPr lang="fr-FR" sz="1600" dirty="0">
                <a:solidFill>
                  <a:schemeClr val="tx2"/>
                </a:solidFill>
                <a:latin typeface="Calibri" panose="020F0502020204030204" pitchFamily="34" charset="0"/>
                <a:cs typeface="Calibri" panose="020F0502020204030204" pitchFamily="34" charset="0"/>
                <a:sym typeface="Wingdings" pitchFamily="2" charset="2"/>
              </a:rPr>
              <a:t>Diminution des récepteurs LDL (R-LDL)</a:t>
            </a:r>
          </a:p>
          <a:p>
            <a:pPr marL="290512" indent="-285750">
              <a:buClr>
                <a:srgbClr val="9A4171"/>
              </a:buClr>
              <a:buFont typeface="Wingdings" panose="05000000000000000000" pitchFamily="2" charset="2"/>
              <a:buChar char="Ø"/>
            </a:pPr>
            <a:r>
              <a:rPr lang="fr-FR" sz="1600" dirty="0">
                <a:solidFill>
                  <a:schemeClr val="tx2"/>
                </a:solidFill>
                <a:latin typeface="Calibri" panose="020F0502020204030204" pitchFamily="34" charset="0"/>
                <a:cs typeface="Calibri" panose="020F0502020204030204" pitchFamily="34" charset="0"/>
                <a:sym typeface="Wingdings" pitchFamily="2" charset="2"/>
              </a:rPr>
              <a:t>Diminution de l’importation du cholestérol de la circulation</a:t>
            </a:r>
          </a:p>
          <a:p>
            <a:pPr marL="290512" indent="-285750">
              <a:buClr>
                <a:srgbClr val="9A4171"/>
              </a:buClr>
              <a:buFont typeface="Wingdings" panose="05000000000000000000" pitchFamily="2" charset="2"/>
              <a:buChar char="Ø"/>
            </a:pPr>
            <a:r>
              <a:rPr lang="fr-FR" sz="1600" dirty="0">
                <a:solidFill>
                  <a:schemeClr val="tx2"/>
                </a:solidFill>
                <a:latin typeface="Calibri" panose="020F0502020204030204" pitchFamily="34" charset="0"/>
                <a:cs typeface="Calibri" panose="020F0502020204030204" pitchFamily="34" charset="0"/>
                <a:sym typeface="Wingdings" pitchFamily="2" charset="2"/>
              </a:rPr>
              <a:t>Diminution de la baisse du </a:t>
            </a:r>
            <a:br>
              <a:rPr lang="fr-FR" sz="1600" dirty="0">
                <a:solidFill>
                  <a:schemeClr val="tx2"/>
                </a:solidFill>
                <a:latin typeface="Calibri" panose="020F0502020204030204" pitchFamily="34" charset="0"/>
                <a:cs typeface="Calibri" panose="020F0502020204030204" pitchFamily="34" charset="0"/>
                <a:sym typeface="Wingdings" pitchFamily="2" charset="2"/>
              </a:rPr>
            </a:br>
            <a:r>
              <a:rPr lang="fr-FR" sz="1600" dirty="0">
                <a:solidFill>
                  <a:schemeClr val="tx2"/>
                </a:solidFill>
                <a:latin typeface="Calibri" panose="020F0502020204030204" pitchFamily="34" charset="0"/>
                <a:cs typeface="Calibri" panose="020F0502020204030204" pitchFamily="34" charset="0"/>
                <a:sym typeface="Wingdings" pitchFamily="2" charset="2"/>
              </a:rPr>
              <a:t>cholestérol circulant</a:t>
            </a:r>
          </a:p>
          <a:p>
            <a:pPr>
              <a:buClr>
                <a:srgbClr val="FF0000"/>
              </a:buClr>
            </a:pPr>
            <a:endParaRPr lang="fr-CA" altLang="fr-FR" sz="1600" b="0" kern="0" dirty="0">
              <a:latin typeface="Calibri" panose="020F0502020204030204" pitchFamily="34" charset="0"/>
              <a:cs typeface="Calibri" panose="020F0502020204030204" pitchFamily="34" charset="0"/>
            </a:endParaRPr>
          </a:p>
        </p:txBody>
      </p:sp>
      <p:sp>
        <p:nvSpPr>
          <p:cNvPr id="6" name="Titre 57">
            <a:extLst>
              <a:ext uri="{FF2B5EF4-FFF2-40B4-BE49-F238E27FC236}">
                <a16:creationId xmlns:a16="http://schemas.microsoft.com/office/drawing/2014/main" id="{0C3251BB-65F2-024C-B39A-3C5EEF3EFE30}"/>
              </a:ext>
            </a:extLst>
          </p:cNvPr>
          <p:cNvSpPr>
            <a:spLocks noGrp="1"/>
          </p:cNvSpPr>
          <p:nvPr>
            <p:ph type="title"/>
          </p:nvPr>
        </p:nvSpPr>
        <p:spPr>
          <a:xfrm>
            <a:off x="429904" y="129653"/>
            <a:ext cx="8052180" cy="868724"/>
          </a:xfrm>
        </p:spPr>
        <p:txBody>
          <a:bodyPr>
            <a:noAutofit/>
          </a:bodyPr>
          <a:lstStyle/>
          <a:p>
            <a:pPr>
              <a:lnSpc>
                <a:spcPct val="80000"/>
              </a:lnSpc>
            </a:pPr>
            <a:r>
              <a:rPr lang="fr-FR" sz="3000" dirty="0">
                <a:latin typeface="+mn-lt"/>
              </a:rPr>
              <a:t>L’hépatocyte doit maintenir un certain niveau de cholestérol et réagit quand il baisse!</a:t>
            </a:r>
          </a:p>
        </p:txBody>
      </p:sp>
      <p:grpSp>
        <p:nvGrpSpPr>
          <p:cNvPr id="8" name="Groupe 7">
            <a:extLst>
              <a:ext uri="{FF2B5EF4-FFF2-40B4-BE49-F238E27FC236}">
                <a16:creationId xmlns:a16="http://schemas.microsoft.com/office/drawing/2014/main" id="{F97F995F-B417-EC45-9A60-2A29496C9D4F}"/>
              </a:ext>
            </a:extLst>
          </p:cNvPr>
          <p:cNvGrpSpPr/>
          <p:nvPr/>
        </p:nvGrpSpPr>
        <p:grpSpPr>
          <a:xfrm>
            <a:off x="665259" y="3601855"/>
            <a:ext cx="6372623" cy="1049567"/>
            <a:chOff x="1504708" y="3571875"/>
            <a:chExt cx="6372623" cy="1049567"/>
          </a:xfrm>
        </p:grpSpPr>
        <p:sp>
          <p:nvSpPr>
            <p:cNvPr id="5" name="ZoneTexte 4">
              <a:extLst>
                <a:ext uri="{FF2B5EF4-FFF2-40B4-BE49-F238E27FC236}">
                  <a16:creationId xmlns:a16="http://schemas.microsoft.com/office/drawing/2014/main" id="{4F40B953-7B82-774E-AB95-1298902B23A7}"/>
                </a:ext>
              </a:extLst>
            </p:cNvPr>
            <p:cNvSpPr txBox="1"/>
            <p:nvPr/>
          </p:nvSpPr>
          <p:spPr>
            <a:xfrm>
              <a:off x="2345961" y="3790445"/>
              <a:ext cx="5531370" cy="830997"/>
            </a:xfrm>
            <a:prstGeom prst="rect">
              <a:avLst/>
            </a:prstGeom>
            <a:noFill/>
          </p:spPr>
          <p:txBody>
            <a:bodyPr wrap="square" rtlCol="0">
              <a:spAutoFit/>
            </a:bodyPr>
            <a:lstStyle/>
            <a:p>
              <a:r>
                <a:rPr lang="fr-FR" sz="1600" b="1" dirty="0">
                  <a:solidFill>
                    <a:srgbClr val="9A4171"/>
                  </a:solidFill>
                  <a:latin typeface="Calibri" panose="020F0502020204030204" pitchFamily="34" charset="0"/>
                  <a:cs typeface="Calibri" panose="020F0502020204030204" pitchFamily="34" charset="0"/>
                  <a:sym typeface="Wingdings" pitchFamily="2" charset="2"/>
                </a:rPr>
                <a:t>Comme les R-LDL sont recyclables, l’importation de cholestérol continue même lorsque le niveau hépatique devient élevé…</a:t>
              </a:r>
              <a:endParaRPr lang="fr-FR" sz="1600" dirty="0">
                <a:solidFill>
                  <a:srgbClr val="9A4171"/>
                </a:solidFill>
                <a:latin typeface="Calibri" panose="020F0502020204030204" pitchFamily="34" charset="0"/>
              </a:endParaRPr>
            </a:p>
            <a:p>
              <a:pPr marL="285750" indent="-285750">
                <a:buClr>
                  <a:srgbClr val="9A4171"/>
                </a:buClr>
                <a:buFont typeface="Wingdings" pitchFamily="2" charset="2"/>
                <a:buChar char="Ø"/>
              </a:pPr>
              <a:r>
                <a:rPr lang="fr-FR" sz="1600" b="1" dirty="0">
                  <a:solidFill>
                    <a:srgbClr val="9A4171"/>
                  </a:solidFill>
                  <a:latin typeface="Calibri" panose="020F0502020204030204" pitchFamily="34" charset="0"/>
                  <a:sym typeface="Wingdings" pitchFamily="2" charset="2"/>
                </a:rPr>
                <a:t>Production de PCSK9</a:t>
              </a:r>
              <a:endParaRPr lang="fr-FR" sz="1600" b="1" dirty="0">
                <a:solidFill>
                  <a:srgbClr val="9A4171"/>
                </a:solidFill>
                <a:latin typeface="Calibri" panose="020F0502020204030204" pitchFamily="34" charset="0"/>
                <a:cs typeface="Calibri" panose="020F0502020204030204" pitchFamily="34" charset="0"/>
              </a:endParaRPr>
            </a:p>
          </p:txBody>
        </p:sp>
        <p:sp>
          <p:nvSpPr>
            <p:cNvPr id="2" name="Virage 1">
              <a:extLst>
                <a:ext uri="{FF2B5EF4-FFF2-40B4-BE49-F238E27FC236}">
                  <a16:creationId xmlns:a16="http://schemas.microsoft.com/office/drawing/2014/main" id="{60C04D62-4E7A-2448-B8D9-FA6DE56FEEBC}"/>
                </a:ext>
              </a:extLst>
            </p:cNvPr>
            <p:cNvSpPr/>
            <p:nvPr/>
          </p:nvSpPr>
          <p:spPr>
            <a:xfrm flipV="1">
              <a:off x="1504708" y="3571875"/>
              <a:ext cx="775504" cy="857250"/>
            </a:xfrm>
            <a:prstGeom prst="bentArrow">
              <a:avLst/>
            </a:prstGeom>
            <a:solidFill>
              <a:srgbClr val="9A4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sp>
        <p:nvSpPr>
          <p:cNvPr id="7" name="Virage 6">
            <a:extLst>
              <a:ext uri="{FF2B5EF4-FFF2-40B4-BE49-F238E27FC236}">
                <a16:creationId xmlns:a16="http://schemas.microsoft.com/office/drawing/2014/main" id="{F74F70A3-B2FF-854A-8AD5-6838D54A1A0C}"/>
              </a:ext>
            </a:extLst>
          </p:cNvPr>
          <p:cNvSpPr/>
          <p:nvPr/>
        </p:nvSpPr>
        <p:spPr>
          <a:xfrm rot="16200000" flipV="1">
            <a:off x="7144504" y="3553487"/>
            <a:ext cx="775504" cy="857250"/>
          </a:xfrm>
          <a:prstGeom prst="bentArrow">
            <a:avLst/>
          </a:prstGeom>
          <a:solidFill>
            <a:srgbClr val="9A4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51134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righ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22" presetClass="entr" presetSubtype="8" fill="hold" nodeType="with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wipe(left)">
                                      <p:cBhvr>
                                        <p:cTn id="45" dur="500"/>
                                        <p:tgtEl>
                                          <p:spTgt spid="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wipe(left)">
                                      <p:cBhvr>
                                        <p:cTn id="50" dur="500"/>
                                        <p:tgtEl>
                                          <p:spTgt spid="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wipe(left)">
                                      <p:cBhvr>
                                        <p:cTn id="55" dur="500"/>
                                        <p:tgtEl>
                                          <p:spTgt spid="4">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wipe(left)">
                                      <p:cBhvr>
                                        <p:cTn id="60" dur="500"/>
                                        <p:tgtEl>
                                          <p:spTgt spid="4">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Effect transition="in" filter="wipe(left)">
                                      <p:cBhvr>
                                        <p:cTn id="6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436728" y="212815"/>
            <a:ext cx="8066004" cy="617934"/>
          </a:xfrm>
        </p:spPr>
        <p:txBody>
          <a:bodyPr anchor="ctr" anchorCtr="0">
            <a:noAutofit/>
          </a:bodyPr>
          <a:lstStyle/>
          <a:p>
            <a:pPr>
              <a:lnSpc>
                <a:spcPct val="80000"/>
              </a:lnSpc>
            </a:pPr>
            <a:r>
              <a:rPr lang="fr-CA" dirty="0">
                <a:solidFill>
                  <a:schemeClr val="bg1"/>
                </a:solidFill>
                <a:latin typeface="+mn-lt"/>
                <a:cs typeface="Arial Bold" panose="020B0704020202020204" pitchFamily="34" charset="0"/>
              </a:rPr>
              <a:t>Inhibiteurs de PCSK9 : </a:t>
            </a:r>
            <a:br>
              <a:rPr lang="fr-CA" dirty="0">
                <a:solidFill>
                  <a:schemeClr val="bg1"/>
                </a:solidFill>
                <a:latin typeface="+mn-lt"/>
                <a:cs typeface="Arial Bold" panose="020B0704020202020204" pitchFamily="34" charset="0"/>
              </a:rPr>
            </a:br>
            <a:r>
              <a:rPr lang="fr-CA" dirty="0">
                <a:solidFill>
                  <a:schemeClr val="bg1"/>
                </a:solidFill>
                <a:latin typeface="+mn-lt"/>
                <a:cs typeface="Arial Bold" panose="020B0704020202020204" pitchFamily="34" charset="0"/>
              </a:rPr>
              <a:t>Présentations et administration </a:t>
            </a:r>
          </a:p>
        </p:txBody>
      </p:sp>
      <p:sp>
        <p:nvSpPr>
          <p:cNvPr id="11" name="Text Placeholder 3"/>
          <p:cNvSpPr txBox="1">
            <a:spLocks/>
          </p:cNvSpPr>
          <p:nvPr>
            <p:custDataLst>
              <p:tags r:id="rId2"/>
            </p:custDataLst>
          </p:nvPr>
        </p:nvSpPr>
        <p:spPr>
          <a:xfrm>
            <a:off x="448476" y="1211270"/>
            <a:ext cx="4015246" cy="385196"/>
          </a:xfrm>
          <a:prstGeom prst="rect">
            <a:avLst/>
          </a:prstGeom>
          <a:noFill/>
          <a:ln w="38100">
            <a:solidFill>
              <a:srgbClr val="9A4171"/>
            </a:solidFill>
          </a:ln>
        </p:spPr>
        <p:txBody>
          <a:bodyPr/>
          <a:lstStyle>
            <a:lvl1pPr marL="2286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0">
              <a:buClr>
                <a:srgbClr val="ED7D31"/>
              </a:buClr>
              <a:buNone/>
            </a:pPr>
            <a:r>
              <a:rPr lang="en-CA" sz="1800" b="1" dirty="0">
                <a:solidFill>
                  <a:srgbClr val="9A4171"/>
                </a:solidFill>
              </a:rPr>
              <a:t>Alirocumab </a:t>
            </a:r>
            <a:r>
              <a:rPr lang="en-CA" sz="1800" dirty="0">
                <a:solidFill>
                  <a:srgbClr val="9A4171"/>
                </a:solidFill>
              </a:rPr>
              <a:t>(</a:t>
            </a:r>
            <a:r>
              <a:rPr lang="en-CA" sz="1800" dirty="0" err="1">
                <a:solidFill>
                  <a:srgbClr val="9A4171"/>
                </a:solidFill>
              </a:rPr>
              <a:t>Praluent</a:t>
            </a:r>
            <a:r>
              <a:rPr lang="en-CA" sz="1800" baseline="30000" dirty="0" err="1">
                <a:solidFill>
                  <a:srgbClr val="9A4171"/>
                </a:solidFill>
              </a:rPr>
              <a:t>MC</a:t>
            </a:r>
            <a:r>
              <a:rPr lang="en-CA" sz="1800" dirty="0">
                <a:solidFill>
                  <a:srgbClr val="9A4171"/>
                </a:solidFill>
              </a:rPr>
              <a:t>)</a:t>
            </a:r>
            <a:r>
              <a:rPr lang="en-CA" sz="1500" baseline="30000" dirty="0">
                <a:solidFill>
                  <a:srgbClr val="9A4171"/>
                </a:solidFill>
              </a:rPr>
              <a:t>1</a:t>
            </a:r>
            <a:endParaRPr lang="en-CA" sz="1500" dirty="0">
              <a:solidFill>
                <a:srgbClr val="9A4171"/>
              </a:solidFill>
            </a:endParaRPr>
          </a:p>
        </p:txBody>
      </p:sp>
      <p:sp>
        <p:nvSpPr>
          <p:cNvPr id="12" name="Content Placeholder 4"/>
          <p:cNvSpPr txBox="1">
            <a:spLocks/>
          </p:cNvSpPr>
          <p:nvPr>
            <p:custDataLst>
              <p:tags r:id="rId3"/>
            </p:custDataLst>
          </p:nvPr>
        </p:nvSpPr>
        <p:spPr>
          <a:xfrm>
            <a:off x="448475" y="1687892"/>
            <a:ext cx="4018593" cy="2930507"/>
          </a:xfrm>
          <a:prstGeom prst="rect">
            <a:avLst/>
          </a:prstGeom>
          <a:solidFill>
            <a:srgbClr val="9A4171"/>
          </a:solidFill>
          <a:ln w="38100">
            <a:solidFill>
              <a:srgbClr val="9A4171"/>
            </a:solidFill>
          </a:ln>
        </p:spPr>
        <p:txBody>
          <a:bodyPr lIns="182880" tIns="91440" rIns="182880"/>
          <a:lstStyle>
            <a:lvl1pPr marL="2286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50"/>
              </a:lnSpc>
              <a:spcBef>
                <a:spcPts val="450"/>
              </a:spcBef>
              <a:buClr>
                <a:prstClr val="white"/>
              </a:buClr>
            </a:pPr>
            <a:r>
              <a:rPr lang="fr-CA" sz="1400" b="1" dirty="0">
                <a:solidFill>
                  <a:prstClr val="white"/>
                </a:solidFill>
              </a:rPr>
              <a:t>Présentations :</a:t>
            </a:r>
            <a:br>
              <a:rPr lang="fr-CA" sz="1400" b="1" dirty="0">
                <a:solidFill>
                  <a:prstClr val="white"/>
                </a:solidFill>
              </a:rPr>
            </a:br>
            <a:r>
              <a:rPr lang="fr-CA" sz="1400" b="1" dirty="0">
                <a:solidFill>
                  <a:prstClr val="white"/>
                </a:solidFill>
              </a:rPr>
              <a:t>  </a:t>
            </a:r>
            <a:r>
              <a:rPr lang="fr-CA" sz="1400" dirty="0">
                <a:solidFill>
                  <a:prstClr val="white"/>
                </a:solidFill>
                <a:ea typeface="Times New Roman" panose="02020603050405020304" pitchFamily="18" charset="0"/>
                <a:cs typeface="Times New Roman" panose="02020603050405020304" pitchFamily="18" charset="0"/>
              </a:rPr>
              <a:t>75 mg/mL</a:t>
            </a:r>
            <a:br>
              <a:rPr lang="fr-CA" sz="1400" dirty="0">
                <a:solidFill>
                  <a:prstClr val="white"/>
                </a:solidFill>
                <a:ea typeface="Times New Roman" panose="02020603050405020304" pitchFamily="18" charset="0"/>
                <a:cs typeface="Times New Roman" panose="02020603050405020304" pitchFamily="18" charset="0"/>
              </a:rPr>
            </a:br>
            <a:r>
              <a:rPr lang="fr-CA" sz="1400" dirty="0">
                <a:solidFill>
                  <a:prstClr val="white"/>
                </a:solidFill>
                <a:ea typeface="Times New Roman" panose="02020603050405020304" pitchFamily="18" charset="0"/>
                <a:cs typeface="Times New Roman" panose="02020603050405020304" pitchFamily="18" charset="0"/>
              </a:rPr>
              <a:t>  150 mg/mL</a:t>
            </a:r>
          </a:p>
          <a:p>
            <a:pPr>
              <a:lnSpc>
                <a:spcPts val="1650"/>
              </a:lnSpc>
              <a:spcBef>
                <a:spcPts val="450"/>
              </a:spcBef>
              <a:spcAft>
                <a:spcPts val="0"/>
              </a:spcAft>
              <a:buClr>
                <a:prstClr val="white"/>
              </a:buClr>
            </a:pPr>
            <a:r>
              <a:rPr lang="fr-CA" sz="1400" b="1" dirty="0">
                <a:solidFill>
                  <a:prstClr val="white"/>
                </a:solidFill>
                <a:ea typeface="Times New Roman" panose="02020603050405020304" pitchFamily="18" charset="0"/>
                <a:cs typeface="Times New Roman" panose="02020603050405020304" pitchFamily="18" charset="0"/>
              </a:rPr>
              <a:t>Dose initiale recommandée : </a:t>
            </a:r>
            <a:r>
              <a:rPr lang="fr-CA" sz="1400" dirty="0">
                <a:solidFill>
                  <a:prstClr val="white"/>
                </a:solidFill>
                <a:ea typeface="Times New Roman" panose="02020603050405020304" pitchFamily="18" charset="0"/>
                <a:cs typeface="Times New Roman" panose="02020603050405020304" pitchFamily="18" charset="0"/>
              </a:rPr>
              <a:t>75 mg toutes les 2 semaines (Q2W) ou 300 mg toutes les </a:t>
            </a:r>
            <a:br>
              <a:rPr lang="fr-CA" sz="1400" dirty="0">
                <a:solidFill>
                  <a:prstClr val="white"/>
                </a:solidFill>
                <a:ea typeface="Times New Roman" panose="02020603050405020304" pitchFamily="18" charset="0"/>
                <a:cs typeface="Times New Roman" panose="02020603050405020304" pitchFamily="18" charset="0"/>
              </a:rPr>
            </a:br>
            <a:r>
              <a:rPr lang="fr-CA" sz="1400" dirty="0">
                <a:solidFill>
                  <a:prstClr val="white"/>
                </a:solidFill>
                <a:ea typeface="Times New Roman" panose="02020603050405020304" pitchFamily="18" charset="0"/>
                <a:cs typeface="Times New Roman" panose="02020603050405020304" pitchFamily="18" charset="0"/>
              </a:rPr>
              <a:t>4 semaines (Q4W)</a:t>
            </a:r>
          </a:p>
          <a:p>
            <a:pPr>
              <a:lnSpc>
                <a:spcPts val="1650"/>
              </a:lnSpc>
              <a:spcBef>
                <a:spcPts val="450"/>
              </a:spcBef>
              <a:spcAft>
                <a:spcPts val="0"/>
              </a:spcAft>
              <a:buClr>
                <a:prstClr val="white"/>
              </a:buClr>
            </a:pPr>
            <a:r>
              <a:rPr lang="fr-CA" sz="1400" b="1" dirty="0">
                <a:solidFill>
                  <a:prstClr val="white"/>
                </a:solidFill>
                <a:ea typeface="Times New Roman" panose="02020603050405020304" pitchFamily="18" charset="0"/>
                <a:cs typeface="Times New Roman" panose="02020603050405020304" pitchFamily="18" charset="0"/>
              </a:rPr>
              <a:t>En cas de réponse thérapeutique insuffisante : </a:t>
            </a:r>
            <a:r>
              <a:rPr lang="fr-CA" sz="1400" dirty="0">
                <a:solidFill>
                  <a:prstClr val="white"/>
                </a:solidFill>
                <a:ea typeface="Times New Roman" panose="02020603050405020304" pitchFamily="18" charset="0"/>
                <a:cs typeface="Times New Roman" panose="02020603050405020304" pitchFamily="18" charset="0"/>
              </a:rPr>
              <a:t>on peut passer à la dose maximale, soit 150 mg administrés toutes les 2 semaines</a:t>
            </a:r>
            <a:endParaRPr lang="fr-CA" sz="1400" dirty="0">
              <a:solidFill>
                <a:prstClr val="white"/>
              </a:solidFill>
            </a:endParaRPr>
          </a:p>
        </p:txBody>
      </p:sp>
      <p:sp>
        <p:nvSpPr>
          <p:cNvPr id="14" name="Content Placeholder 6"/>
          <p:cNvSpPr txBox="1">
            <a:spLocks/>
          </p:cNvSpPr>
          <p:nvPr>
            <p:custDataLst>
              <p:tags r:id="rId4"/>
            </p:custDataLst>
          </p:nvPr>
        </p:nvSpPr>
        <p:spPr>
          <a:xfrm>
            <a:off x="4676931" y="1687892"/>
            <a:ext cx="4018593" cy="2930506"/>
          </a:xfrm>
          <a:prstGeom prst="rect">
            <a:avLst/>
          </a:prstGeom>
          <a:solidFill>
            <a:srgbClr val="034566"/>
          </a:solidFill>
          <a:ln w="38100">
            <a:solidFill>
              <a:schemeClr val="accent2"/>
            </a:solidFill>
          </a:ln>
        </p:spPr>
        <p:txBody>
          <a:bodyPr lIns="182880" tIns="91440" rIns="91440"/>
          <a:lstStyle>
            <a:lvl1pPr marL="2286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prstClr val="white"/>
              </a:buClr>
            </a:pPr>
            <a:r>
              <a:rPr lang="fr-CA" sz="1400" b="1" dirty="0">
                <a:solidFill>
                  <a:prstClr val="white"/>
                </a:solidFill>
              </a:rPr>
              <a:t>Présentations : </a:t>
            </a:r>
          </a:p>
          <a:p>
            <a:pPr marL="457200" lvl="1" indent="0">
              <a:buClr>
                <a:srgbClr val="ED7D31"/>
              </a:buClr>
              <a:buNone/>
            </a:pPr>
            <a:r>
              <a:rPr lang="fr-FR" sz="1400" dirty="0">
                <a:solidFill>
                  <a:prstClr val="white"/>
                </a:solidFill>
              </a:rPr>
              <a:t>140 mg dans 1,0 </a:t>
            </a:r>
            <a:r>
              <a:rPr lang="fr-FR" sz="1400" dirty="0" err="1">
                <a:solidFill>
                  <a:prstClr val="white"/>
                </a:solidFill>
              </a:rPr>
              <a:t>mL</a:t>
            </a:r>
            <a:r>
              <a:rPr lang="fr-FR" sz="1400" dirty="0">
                <a:solidFill>
                  <a:prstClr val="white"/>
                </a:solidFill>
              </a:rPr>
              <a:t> (140 mg/</a:t>
            </a:r>
            <a:r>
              <a:rPr lang="fr-FR" sz="1400" dirty="0" err="1">
                <a:solidFill>
                  <a:prstClr val="white"/>
                </a:solidFill>
              </a:rPr>
              <a:t>mL</a:t>
            </a:r>
            <a:r>
              <a:rPr lang="fr-FR" sz="1400" dirty="0">
                <a:solidFill>
                  <a:prstClr val="white"/>
                </a:solidFill>
              </a:rPr>
              <a:t>)</a:t>
            </a:r>
            <a:endParaRPr lang="en-US" sz="1400" dirty="0">
              <a:solidFill>
                <a:prstClr val="white"/>
              </a:solidFill>
            </a:endParaRPr>
          </a:p>
          <a:p>
            <a:pPr marL="457200" lvl="1" indent="0">
              <a:buClr>
                <a:srgbClr val="ED7D31"/>
              </a:buClr>
              <a:buNone/>
            </a:pPr>
            <a:r>
              <a:rPr lang="fr-FR" sz="1400" dirty="0">
                <a:solidFill>
                  <a:prstClr val="white"/>
                </a:solidFill>
              </a:rPr>
              <a:t>420 mg dans 3,5 </a:t>
            </a:r>
            <a:r>
              <a:rPr lang="fr-FR" sz="1400" dirty="0" err="1">
                <a:solidFill>
                  <a:prstClr val="white"/>
                </a:solidFill>
              </a:rPr>
              <a:t>mL</a:t>
            </a:r>
            <a:r>
              <a:rPr lang="fr-FR" sz="1400" dirty="0">
                <a:solidFill>
                  <a:prstClr val="white"/>
                </a:solidFill>
              </a:rPr>
              <a:t> (120 mg/</a:t>
            </a:r>
            <a:r>
              <a:rPr lang="fr-FR" sz="1400" dirty="0" err="1">
                <a:solidFill>
                  <a:prstClr val="white"/>
                </a:solidFill>
              </a:rPr>
              <a:t>mL</a:t>
            </a:r>
            <a:r>
              <a:rPr lang="fr-FR" sz="1400" dirty="0">
                <a:solidFill>
                  <a:prstClr val="white"/>
                </a:solidFill>
              </a:rPr>
              <a:t>)</a:t>
            </a:r>
            <a:endParaRPr lang="en-US" sz="1400" dirty="0">
              <a:solidFill>
                <a:prstClr val="white"/>
              </a:solidFill>
            </a:endParaRPr>
          </a:p>
          <a:p>
            <a:pPr>
              <a:buClr>
                <a:prstClr val="white"/>
              </a:buClr>
            </a:pPr>
            <a:r>
              <a:rPr lang="fr-CA" sz="1400" b="1" dirty="0">
                <a:solidFill>
                  <a:prstClr val="white"/>
                </a:solidFill>
                <a:ea typeface="Times New Roman" panose="02020603050405020304" pitchFamily="18" charset="0"/>
                <a:cs typeface="Times New Roman" panose="02020603050405020304" pitchFamily="18" charset="0"/>
              </a:rPr>
              <a:t>Posologie : </a:t>
            </a:r>
          </a:p>
          <a:p>
            <a:pPr marL="230188" indent="0">
              <a:buClr>
                <a:prstClr val="white"/>
              </a:buClr>
              <a:buNone/>
            </a:pPr>
            <a:r>
              <a:rPr lang="fr-CA" sz="1400" dirty="0">
                <a:solidFill>
                  <a:prstClr val="white"/>
                </a:solidFill>
                <a:ea typeface="Times New Roman" panose="02020603050405020304" pitchFamily="18" charset="0"/>
                <a:cs typeface="Times New Roman" panose="02020603050405020304" pitchFamily="18" charset="0"/>
              </a:rPr>
              <a:t>140 mg toutes les 2 semaines (Q2W) ou 420 mg une fois par mois (QM): deux options cliniquement équivalentes</a:t>
            </a:r>
          </a:p>
          <a:p>
            <a:pPr>
              <a:buClr>
                <a:prstClr val="white"/>
              </a:buClr>
            </a:pPr>
            <a:endParaRPr lang="fr-CA" sz="1400" b="1" dirty="0">
              <a:solidFill>
                <a:prstClr val="white"/>
              </a:solidFill>
            </a:endParaRPr>
          </a:p>
        </p:txBody>
      </p:sp>
      <p:pic>
        <p:nvPicPr>
          <p:cNvPr id="16" name="Picture 15"/>
          <p:cNvPicPr>
            <a:picLocks noChangeAspect="1"/>
          </p:cNvPicPr>
          <p:nvPr/>
        </p:nvPicPr>
        <p:blipFill>
          <a:blip r:embed="rId8"/>
          <a:stretch>
            <a:fillRect/>
          </a:stretch>
        </p:blipFill>
        <p:spPr>
          <a:xfrm>
            <a:off x="5103533" y="3716269"/>
            <a:ext cx="3361724" cy="699800"/>
          </a:xfrm>
          <a:prstGeom prst="rect">
            <a:avLst/>
          </a:prstGeom>
        </p:spPr>
      </p:pic>
      <p:pic>
        <p:nvPicPr>
          <p:cNvPr id="17" name="Picture 16"/>
          <p:cNvPicPr>
            <a:picLocks noChangeAspect="1"/>
          </p:cNvPicPr>
          <p:nvPr/>
        </p:nvPicPr>
        <p:blipFill>
          <a:blip r:embed="rId9"/>
          <a:stretch>
            <a:fillRect/>
          </a:stretch>
        </p:blipFill>
        <p:spPr>
          <a:xfrm>
            <a:off x="846494" y="4059868"/>
            <a:ext cx="2416745" cy="352485"/>
          </a:xfrm>
          <a:prstGeom prst="rect">
            <a:avLst/>
          </a:prstGeom>
        </p:spPr>
      </p:pic>
      <p:sp>
        <p:nvSpPr>
          <p:cNvPr id="4" name="Espace réservé du texte 3">
            <a:extLst>
              <a:ext uri="{FF2B5EF4-FFF2-40B4-BE49-F238E27FC236}">
                <a16:creationId xmlns:a16="http://schemas.microsoft.com/office/drawing/2014/main" id="{F33AFFA8-0411-E247-86B9-D491B6E5990A}"/>
              </a:ext>
            </a:extLst>
          </p:cNvPr>
          <p:cNvSpPr>
            <a:spLocks noGrp="1"/>
          </p:cNvSpPr>
          <p:nvPr>
            <p:ph type="body" sz="quarter" idx="13"/>
          </p:nvPr>
        </p:nvSpPr>
        <p:spPr>
          <a:xfrm>
            <a:off x="436728" y="4793763"/>
            <a:ext cx="8655007" cy="273844"/>
          </a:xfrm>
        </p:spPr>
        <p:txBody>
          <a:bodyPr lIns="0">
            <a:noAutofit/>
          </a:bodyPr>
          <a:lstStyle/>
          <a:p>
            <a:r>
              <a:rPr lang="fr-CA" sz="900" b="0" baseline="30000" dirty="0">
                <a:solidFill>
                  <a:schemeClr val="tx1"/>
                </a:solidFill>
                <a:latin typeface="+mn-lt"/>
              </a:rPr>
              <a:t>1</a:t>
            </a:r>
            <a:r>
              <a:rPr lang="fr-CA" sz="900" b="0" dirty="0">
                <a:solidFill>
                  <a:schemeClr val="tx1"/>
                </a:solidFill>
                <a:latin typeface="+mn-lt"/>
              </a:rPr>
              <a:t>Monographie canadienne de </a:t>
            </a:r>
            <a:r>
              <a:rPr lang="fr-CA" sz="900" b="0" dirty="0" err="1">
                <a:solidFill>
                  <a:schemeClr val="tx1"/>
                </a:solidFill>
                <a:latin typeface="+mn-lt"/>
              </a:rPr>
              <a:t>Praluent</a:t>
            </a:r>
            <a:r>
              <a:rPr lang="fr-CA" sz="900" b="0" baseline="30000" dirty="0" err="1">
                <a:solidFill>
                  <a:schemeClr val="tx1"/>
                </a:solidFill>
              </a:rPr>
              <a:t>MC</a:t>
            </a:r>
            <a:r>
              <a:rPr lang="fr-CA" sz="900" b="0" dirty="0">
                <a:solidFill>
                  <a:schemeClr val="tx1"/>
                </a:solidFill>
                <a:latin typeface="+mn-lt"/>
              </a:rPr>
              <a:t> (</a:t>
            </a:r>
            <a:r>
              <a:rPr lang="fr-CA" sz="900" b="0" dirty="0" err="1">
                <a:solidFill>
                  <a:schemeClr val="tx1"/>
                </a:solidFill>
                <a:latin typeface="+mn-lt"/>
              </a:rPr>
              <a:t>alirocumab</a:t>
            </a:r>
            <a:r>
              <a:rPr lang="fr-CA" sz="900" b="0" dirty="0">
                <a:solidFill>
                  <a:schemeClr val="tx1"/>
                </a:solidFill>
                <a:latin typeface="+mn-lt"/>
              </a:rPr>
              <a:t>), </a:t>
            </a:r>
            <a:r>
              <a:rPr lang="fr-FR" sz="900" b="0" dirty="0">
                <a:solidFill>
                  <a:schemeClr val="tx1"/>
                </a:solidFill>
                <a:latin typeface="+mn-lt"/>
              </a:rPr>
              <a:t>Sanofi-Aventis Canada Inc., </a:t>
            </a:r>
            <a:r>
              <a:rPr lang="fr-CA" sz="900" b="0" dirty="0">
                <a:solidFill>
                  <a:schemeClr val="tx1"/>
                </a:solidFill>
                <a:latin typeface="+mn-lt"/>
              </a:rPr>
              <a:t> Septembre 2018</a:t>
            </a:r>
          </a:p>
          <a:p>
            <a:r>
              <a:rPr lang="fr-CA" sz="900" b="0" baseline="30000" dirty="0">
                <a:solidFill>
                  <a:schemeClr val="tx1"/>
                </a:solidFill>
                <a:latin typeface="+mn-lt"/>
              </a:rPr>
              <a:t>2</a:t>
            </a:r>
            <a:r>
              <a:rPr lang="fr-CA" sz="900" b="0" dirty="0">
                <a:solidFill>
                  <a:schemeClr val="tx1"/>
                </a:solidFill>
                <a:latin typeface="+mn-lt"/>
              </a:rPr>
              <a:t>Monographie canadienne de </a:t>
            </a:r>
            <a:r>
              <a:rPr lang="fr-CA" sz="900" b="0" dirty="0" err="1">
                <a:solidFill>
                  <a:schemeClr val="tx1"/>
                </a:solidFill>
                <a:latin typeface="+mn-lt"/>
              </a:rPr>
              <a:t>Repatha</a:t>
            </a:r>
            <a:r>
              <a:rPr lang="fr-CA" sz="900" b="0" baseline="30000" dirty="0" err="1">
                <a:solidFill>
                  <a:schemeClr val="tx1"/>
                </a:solidFill>
                <a:latin typeface="+mn-lt"/>
              </a:rPr>
              <a:t>MC</a:t>
            </a:r>
            <a:r>
              <a:rPr lang="fr-CA" sz="900" b="0" dirty="0">
                <a:solidFill>
                  <a:schemeClr val="tx1"/>
                </a:solidFill>
                <a:latin typeface="+mn-lt"/>
              </a:rPr>
              <a:t> (</a:t>
            </a:r>
            <a:r>
              <a:rPr lang="fr-CA" sz="900" b="0" dirty="0" err="1">
                <a:solidFill>
                  <a:schemeClr val="tx1"/>
                </a:solidFill>
                <a:latin typeface="+mn-lt"/>
              </a:rPr>
              <a:t>évolocumab</a:t>
            </a:r>
            <a:r>
              <a:rPr lang="fr-CA" sz="900" b="0" dirty="0">
                <a:solidFill>
                  <a:schemeClr val="tx1"/>
                </a:solidFill>
                <a:latin typeface="+mn-lt"/>
              </a:rPr>
              <a:t>), Amgen, Juin 2019</a:t>
            </a:r>
            <a:endParaRPr lang="fr-FR" sz="900" b="0" dirty="0">
              <a:solidFill>
                <a:schemeClr val="tx1"/>
              </a:solidFill>
              <a:latin typeface="+mn-lt"/>
            </a:endParaRPr>
          </a:p>
        </p:txBody>
      </p:sp>
      <p:sp>
        <p:nvSpPr>
          <p:cNvPr id="15" name="Text Placeholder 3">
            <a:extLst>
              <a:ext uri="{FF2B5EF4-FFF2-40B4-BE49-F238E27FC236}">
                <a16:creationId xmlns:a16="http://schemas.microsoft.com/office/drawing/2014/main" id="{4955649A-B7E4-614E-8253-B88D7DF3CEC6}"/>
              </a:ext>
            </a:extLst>
          </p:cNvPr>
          <p:cNvSpPr txBox="1">
            <a:spLocks/>
          </p:cNvSpPr>
          <p:nvPr>
            <p:custDataLst>
              <p:tags r:id="rId5"/>
            </p:custDataLst>
          </p:nvPr>
        </p:nvSpPr>
        <p:spPr>
          <a:xfrm>
            <a:off x="4680345" y="1211270"/>
            <a:ext cx="4011909" cy="385196"/>
          </a:xfrm>
          <a:prstGeom prst="rect">
            <a:avLst/>
          </a:prstGeom>
          <a:noFill/>
          <a:ln w="38100">
            <a:solidFill>
              <a:schemeClr val="accent2"/>
            </a:solidFill>
          </a:ln>
        </p:spPr>
        <p:txBody>
          <a:bodyPr/>
          <a:lstStyle>
            <a:lvl1pPr marL="2286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2200" kern="1200">
                <a:solidFill>
                  <a:schemeClr val="tx2"/>
                </a:solidFill>
                <a:latin typeface="+mn-lt"/>
                <a:ea typeface="+mn-ea"/>
                <a:cs typeface="+mn-cs"/>
              </a:defRPr>
            </a:lvl2pPr>
            <a:lvl3pPr marL="11430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200"/>
              </a:spcBef>
              <a:spcAft>
                <a:spcPts val="20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513" indent="0">
              <a:buClr>
                <a:srgbClr val="ED7D31"/>
              </a:buClr>
              <a:buNone/>
            </a:pPr>
            <a:r>
              <a:rPr lang="en-CA" sz="1800" b="1" dirty="0" err="1">
                <a:solidFill>
                  <a:schemeClr val="accent2"/>
                </a:solidFill>
              </a:rPr>
              <a:t>Évolocumab</a:t>
            </a:r>
            <a:r>
              <a:rPr lang="en-CA" sz="1800" b="1" dirty="0">
                <a:solidFill>
                  <a:schemeClr val="accent2"/>
                </a:solidFill>
              </a:rPr>
              <a:t> </a:t>
            </a:r>
            <a:r>
              <a:rPr lang="en-CA" sz="1800" dirty="0">
                <a:solidFill>
                  <a:schemeClr val="accent2"/>
                </a:solidFill>
              </a:rPr>
              <a:t>(</a:t>
            </a:r>
            <a:r>
              <a:rPr lang="en-CA" sz="1800" dirty="0" err="1">
                <a:solidFill>
                  <a:schemeClr val="accent2"/>
                </a:solidFill>
              </a:rPr>
              <a:t>Repatha</a:t>
            </a:r>
            <a:r>
              <a:rPr lang="en-CA" sz="1800" baseline="30000" dirty="0" err="1">
                <a:solidFill>
                  <a:schemeClr val="accent2"/>
                </a:solidFill>
              </a:rPr>
              <a:t>MC</a:t>
            </a:r>
            <a:r>
              <a:rPr lang="en-CA" sz="1800" dirty="0">
                <a:solidFill>
                  <a:schemeClr val="accent2"/>
                </a:solidFill>
              </a:rPr>
              <a:t>)</a:t>
            </a:r>
            <a:r>
              <a:rPr lang="en-CA" sz="1500" baseline="30000" dirty="0">
                <a:solidFill>
                  <a:schemeClr val="accent2"/>
                </a:solidFill>
              </a:rPr>
              <a:t>2</a:t>
            </a:r>
          </a:p>
        </p:txBody>
      </p:sp>
    </p:spTree>
    <p:extLst>
      <p:ext uri="{BB962C8B-B14F-4D97-AF65-F5344CB8AC3E}">
        <p14:creationId xmlns:p14="http://schemas.microsoft.com/office/powerpoint/2010/main" val="3503431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custDataLst>
              <p:tags r:id="rId1"/>
            </p:custDataLst>
          </p:nvPr>
        </p:nvSpPr>
        <p:spPr>
          <a:xfrm>
            <a:off x="443551" y="181828"/>
            <a:ext cx="8325135" cy="660281"/>
          </a:xfrm>
          <a:prstGeom prst="rect">
            <a:avLst/>
          </a:prstGeom>
        </p:spPr>
        <p:txBody>
          <a:bodyPr lIns="0" rIns="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fr-CA" sz="3000" b="1" dirty="0">
                <a:solidFill>
                  <a:schemeClr val="bg1"/>
                </a:solidFill>
                <a:latin typeface="+mn-lt"/>
                <a:cs typeface="Arial Bold" panose="020B0704020202020204" pitchFamily="34" charset="0"/>
              </a:rPr>
              <a:t>Efficacité des iPCSK9 : patients traités par une statine, réduction additionnelle du taux de C-LDL</a:t>
            </a:r>
          </a:p>
        </p:txBody>
      </p:sp>
      <p:sp>
        <p:nvSpPr>
          <p:cNvPr id="22" name="Text Placeholder 4"/>
          <p:cNvSpPr txBox="1">
            <a:spLocks/>
          </p:cNvSpPr>
          <p:nvPr>
            <p:custDataLst>
              <p:tags r:id="rId2"/>
            </p:custDataLst>
          </p:nvPr>
        </p:nvSpPr>
        <p:spPr>
          <a:xfrm>
            <a:off x="443551" y="4746280"/>
            <a:ext cx="5314142" cy="314819"/>
          </a:xfrm>
          <a:prstGeom prst="rect">
            <a:avLst/>
          </a:prstGeom>
        </p:spPr>
        <p:txBody>
          <a:bodyPr vert="horz" lIns="0" tIns="34290" rIns="68580" bIns="34290" rtlCol="0" anchor="b" anchorCtr="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100" kern="1200">
                <a:solidFill>
                  <a:schemeClr val="tx2">
                    <a:lumMod val="50000"/>
                  </a:schemeClr>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900" dirty="0">
                <a:solidFill>
                  <a:srgbClr val="000000"/>
                </a:solidFill>
              </a:rPr>
              <a:t>Monographie</a:t>
            </a:r>
            <a:r>
              <a:rPr lang="fr-CA" sz="900" dirty="0">
                <a:solidFill>
                  <a:schemeClr val="tx1"/>
                </a:solidFill>
              </a:rPr>
              <a:t> canadienne de </a:t>
            </a:r>
            <a:r>
              <a:rPr lang="fr-CA" sz="900" dirty="0" err="1">
                <a:solidFill>
                  <a:schemeClr val="tx1"/>
                </a:solidFill>
              </a:rPr>
              <a:t>Praluent</a:t>
            </a:r>
            <a:r>
              <a:rPr lang="fr-CA" sz="900" baseline="30000" dirty="0" err="1">
                <a:solidFill>
                  <a:schemeClr val="tx1"/>
                </a:solidFill>
              </a:rPr>
              <a:t>MC</a:t>
            </a:r>
            <a:r>
              <a:rPr lang="fr-CA" sz="900" dirty="0">
                <a:solidFill>
                  <a:schemeClr val="tx1"/>
                </a:solidFill>
              </a:rPr>
              <a:t> (alirocumab), </a:t>
            </a:r>
            <a:r>
              <a:rPr lang="fr-FR" sz="900" dirty="0">
                <a:solidFill>
                  <a:schemeClr val="tx1"/>
                </a:solidFill>
              </a:rPr>
              <a:t>Sanofi-Aventis Canada Inc., </a:t>
            </a:r>
            <a:r>
              <a:rPr lang="fr-CA" sz="900" dirty="0">
                <a:solidFill>
                  <a:schemeClr val="tx1"/>
                </a:solidFill>
              </a:rPr>
              <a:t> Septembre 2018</a:t>
            </a:r>
          </a:p>
          <a:p>
            <a:r>
              <a:rPr lang="fr-CA" sz="900" dirty="0">
                <a:solidFill>
                  <a:schemeClr val="tx1"/>
                </a:solidFill>
              </a:rPr>
              <a:t>Monographie canadienne de </a:t>
            </a:r>
            <a:r>
              <a:rPr lang="fr-CA" sz="900" dirty="0" err="1">
                <a:solidFill>
                  <a:schemeClr val="tx1"/>
                </a:solidFill>
              </a:rPr>
              <a:t>Repatha</a:t>
            </a:r>
            <a:r>
              <a:rPr lang="fr-CA" sz="900" baseline="30000" dirty="0" err="1">
                <a:solidFill>
                  <a:schemeClr val="tx1"/>
                </a:solidFill>
              </a:rPr>
              <a:t>MC</a:t>
            </a:r>
            <a:r>
              <a:rPr lang="fr-CA" sz="900" dirty="0">
                <a:solidFill>
                  <a:schemeClr val="tx1"/>
                </a:solidFill>
              </a:rPr>
              <a:t> (évolocumab), Amgen, Juin 2019</a:t>
            </a:r>
          </a:p>
        </p:txBody>
      </p:sp>
      <p:graphicFrame>
        <p:nvGraphicFramePr>
          <p:cNvPr id="5" name="Table 4">
            <a:extLst>
              <a:ext uri="{FF2B5EF4-FFF2-40B4-BE49-F238E27FC236}">
                <a16:creationId xmlns:a16="http://schemas.microsoft.com/office/drawing/2014/main" id="{6C12D16A-8535-3348-B54C-EBD96087CA9E}"/>
              </a:ext>
            </a:extLst>
          </p:cNvPr>
          <p:cNvGraphicFramePr>
            <a:graphicFrameLocks noGrp="1"/>
          </p:cNvGraphicFramePr>
          <p:nvPr>
            <p:extLst>
              <p:ext uri="{D42A27DB-BD31-4B8C-83A1-F6EECF244321}">
                <p14:modId xmlns:p14="http://schemas.microsoft.com/office/powerpoint/2010/main" val="914345495"/>
              </p:ext>
            </p:extLst>
          </p:nvPr>
        </p:nvGraphicFramePr>
        <p:xfrm>
          <a:off x="1913278" y="1131310"/>
          <a:ext cx="5714405" cy="619778"/>
        </p:xfrm>
        <a:graphic>
          <a:graphicData uri="http://schemas.openxmlformats.org/drawingml/2006/table">
            <a:tbl>
              <a:tblPr firstRow="1" bandRow="1">
                <a:tableStyleId>{5C22544A-7EE6-4342-B048-85BDC9FD1C3A}</a:tableStyleId>
              </a:tblPr>
              <a:tblGrid>
                <a:gridCol w="1142881">
                  <a:extLst>
                    <a:ext uri="{9D8B030D-6E8A-4147-A177-3AD203B41FA5}">
                      <a16:colId xmlns:a16="http://schemas.microsoft.com/office/drawing/2014/main" val="4039952549"/>
                    </a:ext>
                  </a:extLst>
                </a:gridCol>
                <a:gridCol w="1142881">
                  <a:extLst>
                    <a:ext uri="{9D8B030D-6E8A-4147-A177-3AD203B41FA5}">
                      <a16:colId xmlns:a16="http://schemas.microsoft.com/office/drawing/2014/main" val="2426864634"/>
                    </a:ext>
                  </a:extLst>
                </a:gridCol>
                <a:gridCol w="1142881">
                  <a:extLst>
                    <a:ext uri="{9D8B030D-6E8A-4147-A177-3AD203B41FA5}">
                      <a16:colId xmlns:a16="http://schemas.microsoft.com/office/drawing/2014/main" val="1826435506"/>
                    </a:ext>
                  </a:extLst>
                </a:gridCol>
                <a:gridCol w="1142881">
                  <a:extLst>
                    <a:ext uri="{9D8B030D-6E8A-4147-A177-3AD203B41FA5}">
                      <a16:colId xmlns:a16="http://schemas.microsoft.com/office/drawing/2014/main" val="1181218845"/>
                    </a:ext>
                  </a:extLst>
                </a:gridCol>
                <a:gridCol w="1142881">
                  <a:extLst>
                    <a:ext uri="{9D8B030D-6E8A-4147-A177-3AD203B41FA5}">
                      <a16:colId xmlns:a16="http://schemas.microsoft.com/office/drawing/2014/main" val="1246334121"/>
                    </a:ext>
                  </a:extLst>
                </a:gridCol>
              </a:tblGrid>
              <a:tr h="235730">
                <a:tc>
                  <a:txBody>
                    <a:bodyPr/>
                    <a:lstStyle/>
                    <a:p>
                      <a:pPr algn="ctr"/>
                      <a:r>
                        <a:rPr lang="fr-FR" sz="1300" b="1" dirty="0" err="1">
                          <a:solidFill>
                            <a:schemeClr val="bg1"/>
                          </a:solidFill>
                        </a:rPr>
                        <a:t>Alirocumab</a:t>
                      </a:r>
                      <a:endParaRPr sz="1300" dirty="0">
                        <a:solidFill>
                          <a:schemeClr val="bg1"/>
                        </a:solidFill>
                      </a:endParaRPr>
                    </a:p>
                  </a:txBody>
                  <a:tcPr marL="18288" marR="18288"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A4171"/>
                    </a:solidFill>
                  </a:tcPr>
                </a:tc>
                <a:tc>
                  <a:txBody>
                    <a:bodyPr/>
                    <a:lstStyle/>
                    <a:p>
                      <a:pPr algn="ctr"/>
                      <a:r>
                        <a:rPr lang="fr-FR" sz="1300" b="1" dirty="0" err="1">
                          <a:solidFill>
                            <a:schemeClr val="bg1"/>
                          </a:solidFill>
                        </a:rPr>
                        <a:t>Alirocumab</a:t>
                      </a:r>
                      <a:endParaRPr sz="1300" dirty="0">
                        <a:solidFill>
                          <a:schemeClr val="bg1"/>
                        </a:solidFill>
                      </a:endParaRPr>
                    </a:p>
                  </a:txBody>
                  <a:tcPr marL="18288" marR="18288" marT="9144" marB="9144">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9A4171"/>
                    </a:solidFill>
                  </a:tcPr>
                </a:tc>
                <a:tc>
                  <a:txBody>
                    <a:bodyPr/>
                    <a:lstStyle/>
                    <a:p>
                      <a:pPr algn="ctr"/>
                      <a:r>
                        <a:rPr lang="fr-FR" sz="1300" b="1" dirty="0" err="1">
                          <a:solidFill>
                            <a:schemeClr val="bg1"/>
                          </a:solidFill>
                        </a:rPr>
                        <a:t>Alirocumab</a:t>
                      </a:r>
                      <a:endParaRPr sz="1300" dirty="0">
                        <a:solidFill>
                          <a:schemeClr val="bg1"/>
                        </a:solidFill>
                      </a:endParaRPr>
                    </a:p>
                  </a:txBody>
                  <a:tcPr marL="18288" marR="18288" marT="9144" marB="9144">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A417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300" b="1" dirty="0" err="1">
                          <a:solidFill>
                            <a:schemeClr val="bg1"/>
                          </a:solidFill>
                        </a:rPr>
                        <a:t>Evolocumab</a:t>
                      </a:r>
                      <a:endParaRPr lang="fr-FR" sz="1300" b="1" dirty="0">
                        <a:solidFill>
                          <a:schemeClr val="bg1"/>
                        </a:solidFill>
                      </a:endParaRPr>
                    </a:p>
                  </a:txBody>
                  <a:tcPr marL="18288" marR="18288" marT="9144" marB="9144">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3456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300" b="1" dirty="0" err="1">
                          <a:solidFill>
                            <a:schemeClr val="bg1"/>
                          </a:solidFill>
                        </a:rPr>
                        <a:t>Evolocumab</a:t>
                      </a:r>
                      <a:endParaRPr lang="fr-FR" sz="1300" b="1" dirty="0">
                        <a:solidFill>
                          <a:schemeClr val="bg1"/>
                        </a:solidFill>
                      </a:endParaRPr>
                    </a:p>
                  </a:txBody>
                  <a:tcPr marL="18288" marR="18288"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34566"/>
                    </a:solidFill>
                  </a:tcPr>
                </a:tc>
                <a:extLst>
                  <a:ext uri="{0D108BD9-81ED-4DB2-BD59-A6C34878D82A}">
                    <a16:rowId xmlns:a16="http://schemas.microsoft.com/office/drawing/2014/main" val="4111621342"/>
                  </a:ext>
                </a:extLst>
              </a:tr>
              <a:tr h="364616">
                <a:tc>
                  <a:txBody>
                    <a:bodyPr/>
                    <a:lstStyle/>
                    <a:p>
                      <a:pPr algn="ctr"/>
                      <a:r>
                        <a:rPr lang="fr-FR" sz="1200" dirty="0">
                          <a:solidFill>
                            <a:schemeClr val="tx1"/>
                          </a:solidFill>
                        </a:rPr>
                        <a:t>75 mg </a:t>
                      </a:r>
                    </a:p>
                    <a:p>
                      <a:pPr algn="ctr"/>
                      <a:r>
                        <a:rPr lang="fr-FR" sz="1200" dirty="0">
                          <a:solidFill>
                            <a:schemeClr val="tx1"/>
                          </a:solidFill>
                        </a:rPr>
                        <a:t>Q2W</a:t>
                      </a:r>
                    </a:p>
                  </a:txBody>
                  <a:tcPr marL="0" marR="0" marT="9144" marB="9144"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36F9D"/>
                    </a:solidFill>
                  </a:tcPr>
                </a:tc>
                <a:tc>
                  <a:txBody>
                    <a:bodyPr/>
                    <a:lstStyle/>
                    <a:p>
                      <a:pPr algn="ctr"/>
                      <a:r>
                        <a:rPr lang="fr-FR" sz="1200" dirty="0">
                          <a:solidFill>
                            <a:schemeClr val="tx1"/>
                          </a:solidFill>
                        </a:rPr>
                        <a:t>75/150 mg </a:t>
                      </a:r>
                    </a:p>
                    <a:p>
                      <a:pPr algn="ctr"/>
                      <a:r>
                        <a:rPr lang="fr-FR" sz="1200" dirty="0">
                          <a:solidFill>
                            <a:schemeClr val="tx1"/>
                          </a:solidFill>
                        </a:rPr>
                        <a:t>Q2W</a:t>
                      </a:r>
                    </a:p>
                  </a:txBody>
                  <a:tcPr marL="0" marR="0" marT="9144" marB="9144"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36F9D"/>
                    </a:solidFill>
                  </a:tcPr>
                </a:tc>
                <a:tc>
                  <a:txBody>
                    <a:bodyPr/>
                    <a:lstStyle/>
                    <a:p>
                      <a:pPr algn="ctr"/>
                      <a:r>
                        <a:rPr lang="fr-FR" sz="1200" dirty="0">
                          <a:solidFill>
                            <a:schemeClr val="tx1"/>
                          </a:solidFill>
                        </a:rPr>
                        <a:t>150 mg </a:t>
                      </a:r>
                    </a:p>
                    <a:p>
                      <a:pPr algn="ctr"/>
                      <a:r>
                        <a:rPr lang="fr-FR" sz="1200" dirty="0">
                          <a:solidFill>
                            <a:schemeClr val="tx1"/>
                          </a:solidFill>
                        </a:rPr>
                        <a:t>Q2W</a:t>
                      </a:r>
                    </a:p>
                  </a:txBody>
                  <a:tcPr marL="0" marR="0" marT="9144" marB="9144"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36F9D"/>
                    </a:solidFill>
                  </a:tcPr>
                </a:tc>
                <a:tc>
                  <a:txBody>
                    <a:bodyPr/>
                    <a:lstStyle/>
                    <a:p>
                      <a:pPr algn="ctr"/>
                      <a:r>
                        <a:rPr lang="fr-FR" sz="1200" dirty="0">
                          <a:solidFill>
                            <a:schemeClr val="bg1"/>
                          </a:solidFill>
                        </a:rPr>
                        <a:t>140 mg </a:t>
                      </a:r>
                    </a:p>
                    <a:p>
                      <a:pPr algn="ctr"/>
                      <a:r>
                        <a:rPr lang="fr-FR" sz="1200" dirty="0">
                          <a:solidFill>
                            <a:schemeClr val="bg1"/>
                          </a:solidFill>
                        </a:rPr>
                        <a:t>Q2W</a:t>
                      </a:r>
                    </a:p>
                  </a:txBody>
                  <a:tcPr marL="0" marR="0" marT="9144" marB="9144"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A9DB6"/>
                    </a:solidFill>
                  </a:tcPr>
                </a:tc>
                <a:tc>
                  <a:txBody>
                    <a:bodyPr/>
                    <a:lstStyle/>
                    <a:p>
                      <a:pPr algn="ctr"/>
                      <a:r>
                        <a:rPr lang="fr-FR" sz="1200" dirty="0">
                          <a:solidFill>
                            <a:schemeClr val="bg1"/>
                          </a:solidFill>
                        </a:rPr>
                        <a:t>420 mg </a:t>
                      </a:r>
                    </a:p>
                    <a:p>
                      <a:pPr algn="ctr"/>
                      <a:r>
                        <a:rPr lang="fr-FR" sz="1200" dirty="0">
                          <a:solidFill>
                            <a:schemeClr val="bg1"/>
                          </a:solidFill>
                        </a:rPr>
                        <a:t>QM</a:t>
                      </a:r>
                    </a:p>
                  </a:txBody>
                  <a:tcPr marL="0" marR="0" marT="9144" marB="9144"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A9DB6"/>
                    </a:solidFill>
                  </a:tcPr>
                </a:tc>
                <a:extLst>
                  <a:ext uri="{0D108BD9-81ED-4DB2-BD59-A6C34878D82A}">
                    <a16:rowId xmlns:a16="http://schemas.microsoft.com/office/drawing/2014/main" val="2205181648"/>
                  </a:ext>
                </a:extLst>
              </a:tr>
            </a:tbl>
          </a:graphicData>
        </a:graphic>
      </p:graphicFrame>
      <p:sp>
        <p:nvSpPr>
          <p:cNvPr id="9" name="Text Placeholder 4">
            <a:extLst>
              <a:ext uri="{FF2B5EF4-FFF2-40B4-BE49-F238E27FC236}">
                <a16:creationId xmlns:a16="http://schemas.microsoft.com/office/drawing/2014/main" id="{CDB52C87-DF12-4153-91FE-A3B1CA6B7383}"/>
              </a:ext>
            </a:extLst>
          </p:cNvPr>
          <p:cNvSpPr txBox="1">
            <a:spLocks/>
          </p:cNvSpPr>
          <p:nvPr>
            <p:custDataLst>
              <p:tags r:id="rId3"/>
            </p:custDataLst>
          </p:nvPr>
        </p:nvSpPr>
        <p:spPr>
          <a:xfrm>
            <a:off x="5762493" y="4491054"/>
            <a:ext cx="2942756" cy="570045"/>
          </a:xfrm>
          <a:prstGeom prst="rect">
            <a:avLst/>
          </a:prstGeom>
          <a:solidFill>
            <a:srgbClr val="373737"/>
          </a:solidFill>
          <a:ln w="28575">
            <a:noFill/>
          </a:ln>
        </p:spPr>
        <p:txBody>
          <a:bodyPr vert="horz" lIns="68580" tIns="34290" rIns="68580" bIns="34290" rtlCol="0" anchor="ctr" anchorCtr="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100" kern="1200">
                <a:solidFill>
                  <a:schemeClr val="tx2">
                    <a:lumMod val="50000"/>
                  </a:schemeClr>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CA" sz="1400" b="1" dirty="0">
                <a:solidFill>
                  <a:schemeClr val="bg1"/>
                </a:solidFill>
              </a:rPr>
              <a:t>Résultats à 12 semaines vs placébo</a:t>
            </a:r>
          </a:p>
          <a:p>
            <a:pPr algn="ctr"/>
            <a:r>
              <a:rPr lang="fr-CA" sz="1400" dirty="0">
                <a:solidFill>
                  <a:schemeClr val="bg1"/>
                </a:solidFill>
              </a:rPr>
              <a:t>* Aucune étude comparative directe</a:t>
            </a:r>
          </a:p>
        </p:txBody>
      </p:sp>
      <p:grpSp>
        <p:nvGrpSpPr>
          <p:cNvPr id="6" name="Group 5">
            <a:extLst>
              <a:ext uri="{FF2B5EF4-FFF2-40B4-BE49-F238E27FC236}">
                <a16:creationId xmlns:a16="http://schemas.microsoft.com/office/drawing/2014/main" id="{CA9C1BA3-6B55-6947-BCF0-9D317E2B8CFE}"/>
              </a:ext>
            </a:extLst>
          </p:cNvPr>
          <p:cNvGrpSpPr/>
          <p:nvPr/>
        </p:nvGrpSpPr>
        <p:grpSpPr>
          <a:xfrm>
            <a:off x="944574" y="1664311"/>
            <a:ext cx="6824362" cy="3315154"/>
            <a:chOff x="944574" y="1664311"/>
            <a:chExt cx="6824362" cy="3315154"/>
          </a:xfrm>
        </p:grpSpPr>
        <p:graphicFrame>
          <p:nvGraphicFramePr>
            <p:cNvPr id="3" name="Graphique 2"/>
            <p:cNvGraphicFramePr/>
            <p:nvPr>
              <p:extLst>
                <p:ext uri="{D42A27DB-BD31-4B8C-83A1-F6EECF244321}">
                  <p14:modId xmlns:p14="http://schemas.microsoft.com/office/powerpoint/2010/main" val="746458371"/>
                </p:ext>
              </p:extLst>
            </p:nvPr>
          </p:nvGraphicFramePr>
          <p:xfrm>
            <a:off x="1375064" y="1664311"/>
            <a:ext cx="6393872" cy="3315154"/>
          </p:xfrm>
          <a:graphic>
            <a:graphicData uri="http://schemas.openxmlformats.org/drawingml/2006/chart">
              <c:chart xmlns:c="http://schemas.openxmlformats.org/drawingml/2006/chart" xmlns:r="http://schemas.openxmlformats.org/officeDocument/2006/relationships" r:id="rId6"/>
            </a:graphicData>
          </a:graphic>
        </p:graphicFrame>
        <p:sp>
          <p:nvSpPr>
            <p:cNvPr id="4" name="ZoneTexte 3">
              <a:extLst>
                <a:ext uri="{FF2B5EF4-FFF2-40B4-BE49-F238E27FC236}">
                  <a16:creationId xmlns:a16="http://schemas.microsoft.com/office/drawing/2014/main" id="{27673970-7120-1C41-8D4E-E0DAE86E826E}"/>
                </a:ext>
              </a:extLst>
            </p:cNvPr>
            <p:cNvSpPr txBox="1"/>
            <p:nvPr/>
          </p:nvSpPr>
          <p:spPr>
            <a:xfrm rot="16200000">
              <a:off x="-173392" y="2845759"/>
              <a:ext cx="2543710" cy="307777"/>
            </a:xfrm>
            <a:prstGeom prst="rect">
              <a:avLst/>
            </a:prstGeom>
            <a:noFill/>
          </p:spPr>
          <p:txBody>
            <a:bodyPr wrap="none" rtlCol="0">
              <a:spAutoFit/>
            </a:bodyPr>
            <a:lstStyle/>
            <a:p>
              <a:r>
                <a:rPr lang="fr-FR" sz="1400" b="1" dirty="0">
                  <a:solidFill>
                    <a:srgbClr val="000000"/>
                  </a:solidFill>
                </a:rPr>
                <a:t>Baisse supplémentaire de C-LDL</a:t>
              </a:r>
            </a:p>
          </p:txBody>
        </p:sp>
        <p:sp>
          <p:nvSpPr>
            <p:cNvPr id="2" name="Rectangle 1">
              <a:extLst>
                <a:ext uri="{FF2B5EF4-FFF2-40B4-BE49-F238E27FC236}">
                  <a16:creationId xmlns:a16="http://schemas.microsoft.com/office/drawing/2014/main" id="{F2159C2E-A67E-9240-86FE-7764B20908FB}"/>
                </a:ext>
              </a:extLst>
            </p:cNvPr>
            <p:cNvSpPr/>
            <p:nvPr/>
          </p:nvSpPr>
          <p:spPr>
            <a:xfrm>
              <a:off x="2243074" y="4214178"/>
              <a:ext cx="73152" cy="73152"/>
            </a:xfrm>
            <a:prstGeom prst="rect">
              <a:avLst/>
            </a:prstGeom>
            <a:solidFill>
              <a:srgbClr val="03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999800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29904" y="98923"/>
            <a:ext cx="8400197" cy="757244"/>
          </a:xfrm>
        </p:spPr>
        <p:txBody>
          <a:bodyPr>
            <a:noAutofit/>
          </a:bodyPr>
          <a:lstStyle/>
          <a:p>
            <a:pPr>
              <a:lnSpc>
                <a:spcPct val="80000"/>
              </a:lnSpc>
            </a:pPr>
            <a:r>
              <a:rPr lang="fr-CA" dirty="0">
                <a:solidFill>
                  <a:schemeClr val="bg1"/>
                </a:solidFill>
                <a:latin typeface="+mn-lt"/>
                <a:cs typeface="Arial Bold" panose="020B0704020202020204" pitchFamily="34" charset="0"/>
              </a:rPr>
              <a:t>iPCSK9 </a:t>
            </a:r>
            <a:r>
              <a:rPr lang="fr-CA" dirty="0">
                <a:solidFill>
                  <a:schemeClr val="bg1"/>
                </a:solidFill>
                <a:latin typeface="+mn-lt"/>
                <a:cs typeface="Arial Bold" panose="020B0704020202020204" pitchFamily="34" charset="0"/>
                <a:sym typeface="Wingdings" pitchFamily="2" charset="2"/>
              </a:rPr>
              <a:t></a:t>
            </a:r>
            <a:r>
              <a:rPr lang="fr-CA" dirty="0">
                <a:solidFill>
                  <a:schemeClr val="bg1"/>
                </a:solidFill>
                <a:latin typeface="+mn-lt"/>
                <a:cs typeface="Arial Bold" panose="020B0704020202020204" pitchFamily="34" charset="0"/>
              </a:rPr>
              <a:t> Atteindre C-LDL &lt; 1,8 </a:t>
            </a:r>
            <a:r>
              <a:rPr lang="fr-CA" dirty="0" err="1">
                <a:solidFill>
                  <a:schemeClr val="bg1"/>
                </a:solidFill>
                <a:latin typeface="+mn-lt"/>
                <a:cs typeface="Arial Bold" panose="020B0704020202020204" pitchFamily="34" charset="0"/>
              </a:rPr>
              <a:t>mmol</a:t>
            </a:r>
            <a:r>
              <a:rPr lang="fr-CA" dirty="0">
                <a:solidFill>
                  <a:schemeClr val="bg1"/>
                </a:solidFill>
                <a:latin typeface="+mn-lt"/>
                <a:cs typeface="Arial Bold" panose="020B0704020202020204" pitchFamily="34" charset="0"/>
              </a:rPr>
              <a:t>/L </a:t>
            </a:r>
            <a:br>
              <a:rPr lang="fr-CA" dirty="0">
                <a:solidFill>
                  <a:schemeClr val="bg1"/>
                </a:solidFill>
                <a:latin typeface="+mn-lt"/>
                <a:cs typeface="Arial Bold" panose="020B0704020202020204" pitchFamily="34" charset="0"/>
              </a:rPr>
            </a:br>
            <a:r>
              <a:rPr lang="fr-CA" dirty="0">
                <a:solidFill>
                  <a:schemeClr val="bg1"/>
                </a:solidFill>
                <a:latin typeface="+mn-lt"/>
                <a:cs typeface="Arial Bold" panose="020B0704020202020204" pitchFamily="34" charset="0"/>
              </a:rPr>
              <a:t>quand les statines ne suffisent pas</a:t>
            </a:r>
          </a:p>
        </p:txBody>
      </p:sp>
      <p:sp>
        <p:nvSpPr>
          <p:cNvPr id="3" name="Text Placeholder 2"/>
          <p:cNvSpPr>
            <a:spLocks noGrp="1"/>
          </p:cNvSpPr>
          <p:nvPr>
            <p:ph type="body" sz="quarter" idx="13"/>
            <p:custDataLst>
              <p:tags r:id="rId2"/>
            </p:custDataLst>
          </p:nvPr>
        </p:nvSpPr>
        <p:spPr>
          <a:xfrm>
            <a:off x="456937" y="4813684"/>
            <a:ext cx="8687062" cy="207749"/>
          </a:xfrm>
          <a:noFill/>
          <a:ln>
            <a:noFill/>
          </a:ln>
        </p:spPr>
        <p:txBody>
          <a:bodyPr lIns="0">
            <a:noAutofit/>
          </a:bodyPr>
          <a:lstStyle/>
          <a:p>
            <a:pPr>
              <a:buClrTx/>
              <a:buAutoNum type="arabicPeriod"/>
            </a:pPr>
            <a:r>
              <a:rPr lang="en-CA" sz="900" b="0" dirty="0">
                <a:solidFill>
                  <a:schemeClr val="tx1"/>
                </a:solidFill>
                <a:latin typeface="+mn-lt"/>
              </a:rPr>
              <a:t> </a:t>
            </a:r>
            <a:r>
              <a:rPr lang="en-CA" sz="900" b="0" dirty="0" err="1">
                <a:solidFill>
                  <a:schemeClr val="tx1"/>
                </a:solidFill>
                <a:latin typeface="+mn-lt"/>
              </a:rPr>
              <a:t>Kereiakes</a:t>
            </a:r>
            <a:r>
              <a:rPr lang="en-CA" sz="900" b="0" dirty="0">
                <a:solidFill>
                  <a:schemeClr val="tx1"/>
                </a:solidFill>
                <a:latin typeface="+mn-lt"/>
              </a:rPr>
              <a:t>  DJ, </a:t>
            </a:r>
            <a:r>
              <a:rPr lang="en-CA" sz="900" b="0" i="1" dirty="0">
                <a:solidFill>
                  <a:schemeClr val="tx1"/>
                </a:solidFill>
                <a:latin typeface="+mn-lt"/>
              </a:rPr>
              <a:t>et al</a:t>
            </a:r>
            <a:r>
              <a:rPr lang="en-CA" sz="900" b="0" dirty="0">
                <a:solidFill>
                  <a:schemeClr val="tx1"/>
                </a:solidFill>
                <a:latin typeface="+mn-lt"/>
              </a:rPr>
              <a:t>. </a:t>
            </a:r>
            <a:r>
              <a:rPr lang="en-CA" sz="900" b="0" i="1" dirty="0">
                <a:solidFill>
                  <a:schemeClr val="tx1"/>
                </a:solidFill>
                <a:latin typeface="+mn-lt"/>
              </a:rPr>
              <a:t>Am Heart J </a:t>
            </a:r>
            <a:r>
              <a:rPr lang="en-CA" sz="900" b="0" dirty="0">
                <a:solidFill>
                  <a:schemeClr val="tx1"/>
                </a:solidFill>
                <a:latin typeface="+mn-lt"/>
              </a:rPr>
              <a:t>2015;169:906-915. 2. </a:t>
            </a:r>
            <a:r>
              <a:rPr lang="en-US" sz="900" b="0" dirty="0">
                <a:solidFill>
                  <a:schemeClr val="tx1"/>
                </a:solidFill>
                <a:latin typeface="+mn-lt"/>
              </a:rPr>
              <a:t>Robinson JG, </a:t>
            </a:r>
            <a:r>
              <a:rPr lang="en-US" sz="900" b="0" i="1" dirty="0">
                <a:solidFill>
                  <a:schemeClr val="tx1"/>
                </a:solidFill>
                <a:latin typeface="+mn-lt"/>
              </a:rPr>
              <a:t>et al</a:t>
            </a:r>
            <a:r>
              <a:rPr lang="en-US" sz="900" b="0" dirty="0">
                <a:solidFill>
                  <a:schemeClr val="tx1"/>
                </a:solidFill>
                <a:latin typeface="+mn-lt"/>
              </a:rPr>
              <a:t>. </a:t>
            </a:r>
            <a:r>
              <a:rPr lang="en-CA" sz="900" b="0" i="1" dirty="0">
                <a:solidFill>
                  <a:schemeClr val="tx1"/>
                </a:solidFill>
                <a:latin typeface="+mn-lt"/>
              </a:rPr>
              <a:t>JAMA</a:t>
            </a:r>
            <a:r>
              <a:rPr lang="en-CA" sz="900" b="0" dirty="0">
                <a:solidFill>
                  <a:schemeClr val="tx1"/>
                </a:solidFill>
                <a:latin typeface="+mn-lt"/>
              </a:rPr>
              <a:t>. 2014;311:1870-1882</a:t>
            </a:r>
            <a:endParaRPr lang="en-CA" sz="900" b="0" strike="sngStrike" dirty="0">
              <a:solidFill>
                <a:schemeClr val="tx1"/>
              </a:solidFill>
              <a:highlight>
                <a:srgbClr val="FFFF00"/>
              </a:highlight>
              <a:latin typeface="+mn-lt"/>
            </a:endParaRPr>
          </a:p>
        </p:txBody>
      </p:sp>
      <p:graphicFrame>
        <p:nvGraphicFramePr>
          <p:cNvPr id="4" name="Chart 3"/>
          <p:cNvGraphicFramePr/>
          <p:nvPr>
            <p:custDataLst>
              <p:tags r:id="rId3"/>
            </p:custDataLst>
            <p:extLst>
              <p:ext uri="{D42A27DB-BD31-4B8C-83A1-F6EECF244321}">
                <p14:modId xmlns:p14="http://schemas.microsoft.com/office/powerpoint/2010/main" val="3100083677"/>
              </p:ext>
            </p:extLst>
          </p:nvPr>
        </p:nvGraphicFramePr>
        <p:xfrm>
          <a:off x="5239699" y="1541219"/>
          <a:ext cx="2803382" cy="275031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5" name="Chart 4"/>
          <p:cNvGraphicFramePr>
            <a:graphicFrameLocks/>
          </p:cNvGraphicFramePr>
          <p:nvPr>
            <p:custDataLst>
              <p:tags r:id="rId4"/>
            </p:custDataLst>
            <p:extLst>
              <p:ext uri="{D42A27DB-BD31-4B8C-83A1-F6EECF244321}">
                <p14:modId xmlns:p14="http://schemas.microsoft.com/office/powerpoint/2010/main" val="167920091"/>
              </p:ext>
            </p:extLst>
          </p:nvPr>
        </p:nvGraphicFramePr>
        <p:xfrm>
          <a:off x="430053" y="1337544"/>
          <a:ext cx="4219416" cy="3026281"/>
        </p:xfrm>
        <a:graphic>
          <a:graphicData uri="http://schemas.openxmlformats.org/drawingml/2006/chart">
            <c:chart xmlns:c="http://schemas.openxmlformats.org/drawingml/2006/chart" xmlns:r="http://schemas.openxmlformats.org/officeDocument/2006/relationships" r:id="rId16"/>
          </a:graphicData>
        </a:graphic>
      </p:graphicFrame>
      <p:sp>
        <p:nvSpPr>
          <p:cNvPr id="6" name="TextBox 5"/>
          <p:cNvSpPr txBox="1"/>
          <p:nvPr>
            <p:custDataLst>
              <p:tags r:id="rId5"/>
            </p:custDataLst>
          </p:nvPr>
        </p:nvSpPr>
        <p:spPr>
          <a:xfrm>
            <a:off x="2962629" y="4450255"/>
            <a:ext cx="1488497" cy="153888"/>
          </a:xfrm>
          <a:prstGeom prst="rect">
            <a:avLst/>
          </a:prstGeom>
          <a:noFill/>
        </p:spPr>
        <p:txBody>
          <a:bodyPr wrap="square" lIns="0" tIns="0" rIns="0" bIns="0" rtlCol="0">
            <a:spAutoFit/>
          </a:bodyPr>
          <a:lstStyle/>
          <a:p>
            <a:pPr algn="ctr"/>
            <a:r>
              <a:rPr lang="fr-CA" sz="1000" b="1" dirty="0">
                <a:solidFill>
                  <a:schemeClr val="tx2"/>
                </a:solidFill>
              </a:rPr>
              <a:t>Après 24 semaines</a:t>
            </a:r>
          </a:p>
        </p:txBody>
      </p:sp>
      <p:sp>
        <p:nvSpPr>
          <p:cNvPr id="7" name="TextBox 6"/>
          <p:cNvSpPr txBox="1"/>
          <p:nvPr>
            <p:custDataLst>
              <p:tags r:id="rId6"/>
            </p:custDataLst>
          </p:nvPr>
        </p:nvSpPr>
        <p:spPr>
          <a:xfrm>
            <a:off x="5676182" y="4450255"/>
            <a:ext cx="2661540" cy="276999"/>
          </a:xfrm>
          <a:prstGeom prst="rect">
            <a:avLst/>
          </a:prstGeom>
          <a:noFill/>
        </p:spPr>
        <p:txBody>
          <a:bodyPr wrap="square" lIns="0" tIns="0" rIns="0" bIns="0" rtlCol="0">
            <a:spAutoFit/>
          </a:bodyPr>
          <a:lstStyle/>
          <a:p>
            <a:pPr algn="ctr"/>
            <a:r>
              <a:rPr lang="fr-CA" sz="1000" b="1" dirty="0">
                <a:solidFill>
                  <a:schemeClr val="tx2"/>
                </a:solidFill>
              </a:rPr>
              <a:t>Après 12 semaines</a:t>
            </a:r>
          </a:p>
          <a:p>
            <a:pPr algn="ctr"/>
            <a:r>
              <a:rPr lang="fr-CA" sz="800" dirty="0">
                <a:solidFill>
                  <a:schemeClr val="tx2"/>
                </a:solidFill>
              </a:rPr>
              <a:t>Traitement de fond par une statine (atorvastatine à 80 mg)</a:t>
            </a:r>
          </a:p>
        </p:txBody>
      </p:sp>
      <p:sp>
        <p:nvSpPr>
          <p:cNvPr id="10" name="TextBox 9"/>
          <p:cNvSpPr txBox="1"/>
          <p:nvPr>
            <p:custDataLst>
              <p:tags r:id="rId7"/>
            </p:custDataLst>
          </p:nvPr>
        </p:nvSpPr>
        <p:spPr>
          <a:xfrm>
            <a:off x="7699258" y="1806573"/>
            <a:ext cx="191907" cy="261610"/>
          </a:xfrm>
          <a:prstGeom prst="rect">
            <a:avLst/>
          </a:prstGeom>
          <a:noFill/>
        </p:spPr>
        <p:txBody>
          <a:bodyPr wrap="square" lIns="0" tIns="0" rIns="0" rtlCol="0" anchor="ctr" anchorCtr="0">
            <a:spAutoFit/>
          </a:bodyPr>
          <a:lstStyle/>
          <a:p>
            <a:r>
              <a:rPr lang="en-CA" sz="1400" dirty="0">
                <a:solidFill>
                  <a:srgbClr val="44546A">
                    <a:lumMod val="50000"/>
                  </a:srgbClr>
                </a:solidFill>
              </a:rPr>
              <a:t>*</a:t>
            </a:r>
          </a:p>
        </p:txBody>
      </p:sp>
      <p:sp>
        <p:nvSpPr>
          <p:cNvPr id="12" name="Rectangle 11"/>
          <p:cNvSpPr/>
          <p:nvPr/>
        </p:nvSpPr>
        <p:spPr>
          <a:xfrm>
            <a:off x="456937" y="1105376"/>
            <a:ext cx="299166" cy="156799"/>
          </a:xfrm>
          <a:prstGeom prst="rect">
            <a:avLst/>
          </a:prstGeom>
          <a:solidFill>
            <a:srgbClr val="9A4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rgbClr val="44546A">
                  <a:lumMod val="50000"/>
                </a:srgbClr>
              </a:solidFill>
            </a:endParaRPr>
          </a:p>
        </p:txBody>
      </p:sp>
      <p:sp>
        <p:nvSpPr>
          <p:cNvPr id="13" name="TextBox 12"/>
          <p:cNvSpPr txBox="1"/>
          <p:nvPr/>
        </p:nvSpPr>
        <p:spPr>
          <a:xfrm>
            <a:off x="849685" y="1044416"/>
            <a:ext cx="3521459" cy="369332"/>
          </a:xfrm>
          <a:prstGeom prst="rect">
            <a:avLst/>
          </a:prstGeom>
          <a:noFill/>
        </p:spPr>
        <p:txBody>
          <a:bodyPr wrap="square" lIns="0" rIns="0" rtlCol="0">
            <a:spAutoFit/>
          </a:bodyPr>
          <a:lstStyle/>
          <a:p>
            <a:r>
              <a:rPr lang="fr-CA" sz="900" dirty="0">
                <a:solidFill>
                  <a:srgbClr val="44546A">
                    <a:lumMod val="50000"/>
                  </a:srgbClr>
                </a:solidFill>
              </a:rPr>
              <a:t>Alirocumab 75 mg toutes les 2 semaines avec augmentation à 150 mg aux 2 semaines </a:t>
            </a:r>
            <a:r>
              <a:rPr lang="fr-CA" sz="825" i="1" dirty="0">
                <a:solidFill>
                  <a:srgbClr val="44546A">
                    <a:lumMod val="50000"/>
                  </a:srgbClr>
                </a:solidFill>
              </a:rPr>
              <a:t>(en cas de taux de C-LDL-C ≥ 1,8 mmol/L à la 8</a:t>
            </a:r>
            <a:r>
              <a:rPr lang="fr-CA" sz="825" i="1" baseline="30000" dirty="0">
                <a:solidFill>
                  <a:srgbClr val="44546A">
                    <a:lumMod val="50000"/>
                  </a:srgbClr>
                </a:solidFill>
              </a:rPr>
              <a:t>e</a:t>
            </a:r>
            <a:r>
              <a:rPr lang="fr-CA" sz="825" i="1" dirty="0">
                <a:solidFill>
                  <a:srgbClr val="44546A">
                    <a:lumMod val="50000"/>
                  </a:srgbClr>
                </a:solidFill>
              </a:rPr>
              <a:t> semaine)</a:t>
            </a:r>
          </a:p>
        </p:txBody>
      </p:sp>
      <p:sp>
        <p:nvSpPr>
          <p:cNvPr id="15" name="Rectangle 14"/>
          <p:cNvSpPr/>
          <p:nvPr/>
        </p:nvSpPr>
        <p:spPr>
          <a:xfrm>
            <a:off x="6027366" y="1105377"/>
            <a:ext cx="271032" cy="156798"/>
          </a:xfrm>
          <a:prstGeom prst="rect">
            <a:avLst/>
          </a:prstGeom>
          <a:solidFill>
            <a:srgbClr val="03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rgbClr val="44546A">
                  <a:lumMod val="50000"/>
                </a:srgbClr>
              </a:solidFill>
            </a:endParaRPr>
          </a:p>
        </p:txBody>
      </p:sp>
      <p:sp>
        <p:nvSpPr>
          <p:cNvPr id="16" name="TextBox 15"/>
          <p:cNvSpPr txBox="1"/>
          <p:nvPr/>
        </p:nvSpPr>
        <p:spPr>
          <a:xfrm>
            <a:off x="6414350" y="1044416"/>
            <a:ext cx="1822455" cy="369332"/>
          </a:xfrm>
          <a:prstGeom prst="rect">
            <a:avLst/>
          </a:prstGeom>
          <a:noFill/>
        </p:spPr>
        <p:txBody>
          <a:bodyPr wrap="square" lIns="0" rIns="0" rtlCol="0">
            <a:spAutoFit/>
          </a:bodyPr>
          <a:lstStyle/>
          <a:p>
            <a:r>
              <a:rPr lang="fr-CA" sz="900" dirty="0" err="1">
                <a:solidFill>
                  <a:srgbClr val="44546A">
                    <a:lumMod val="50000"/>
                  </a:srgbClr>
                </a:solidFill>
              </a:rPr>
              <a:t>Évolocumab</a:t>
            </a:r>
            <a:r>
              <a:rPr lang="fr-CA" sz="900" dirty="0">
                <a:solidFill>
                  <a:srgbClr val="44546A">
                    <a:lumMod val="50000"/>
                  </a:srgbClr>
                </a:solidFill>
              </a:rPr>
              <a:t> (140 mg toutes les 2 semaines ou 420 mg/mois)</a:t>
            </a:r>
          </a:p>
        </p:txBody>
      </p:sp>
      <p:sp>
        <p:nvSpPr>
          <p:cNvPr id="18" name="Rectangle 17"/>
          <p:cNvSpPr/>
          <p:nvPr/>
        </p:nvSpPr>
        <p:spPr>
          <a:xfrm>
            <a:off x="4772858" y="1105376"/>
            <a:ext cx="271032" cy="156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rgbClr val="44546A">
                  <a:lumMod val="50000"/>
                </a:srgbClr>
              </a:solidFill>
            </a:endParaRPr>
          </a:p>
        </p:txBody>
      </p:sp>
      <p:sp>
        <p:nvSpPr>
          <p:cNvPr id="19" name="TextBox 18"/>
          <p:cNvSpPr txBox="1"/>
          <p:nvPr/>
        </p:nvSpPr>
        <p:spPr>
          <a:xfrm>
            <a:off x="5131768" y="1067566"/>
            <a:ext cx="628578" cy="230832"/>
          </a:xfrm>
          <a:prstGeom prst="rect">
            <a:avLst/>
          </a:prstGeom>
          <a:noFill/>
        </p:spPr>
        <p:txBody>
          <a:bodyPr wrap="square" lIns="0" rIns="0" rtlCol="0">
            <a:spAutoFit/>
          </a:bodyPr>
          <a:lstStyle/>
          <a:p>
            <a:r>
              <a:rPr lang="en-CA" sz="900" dirty="0">
                <a:solidFill>
                  <a:srgbClr val="44546A">
                    <a:lumMod val="50000"/>
                  </a:srgbClr>
                </a:solidFill>
              </a:rPr>
              <a:t>Placebo</a:t>
            </a:r>
          </a:p>
        </p:txBody>
      </p:sp>
      <p:sp>
        <p:nvSpPr>
          <p:cNvPr id="20" name="TextBox 19"/>
          <p:cNvSpPr txBox="1"/>
          <p:nvPr>
            <p:custDataLst>
              <p:tags r:id="rId8"/>
            </p:custDataLst>
          </p:nvPr>
        </p:nvSpPr>
        <p:spPr>
          <a:xfrm>
            <a:off x="1438927" y="4450255"/>
            <a:ext cx="1488497" cy="307777"/>
          </a:xfrm>
          <a:prstGeom prst="rect">
            <a:avLst/>
          </a:prstGeom>
          <a:noFill/>
        </p:spPr>
        <p:txBody>
          <a:bodyPr wrap="square" lIns="0" tIns="0" rIns="0" bIns="0" rtlCol="0">
            <a:spAutoFit/>
          </a:bodyPr>
          <a:lstStyle/>
          <a:p>
            <a:pPr algn="ctr"/>
            <a:r>
              <a:rPr lang="fr-CA" sz="1000" b="1" dirty="0">
                <a:solidFill>
                  <a:schemeClr val="tx2"/>
                </a:solidFill>
              </a:rPr>
              <a:t>Taux initial de C-LDL</a:t>
            </a:r>
            <a:br>
              <a:rPr lang="fr-CA" sz="1000" b="1" dirty="0">
                <a:solidFill>
                  <a:schemeClr val="tx2"/>
                </a:solidFill>
              </a:rPr>
            </a:br>
            <a:r>
              <a:rPr lang="fr-CA" sz="1000" dirty="0">
                <a:solidFill>
                  <a:schemeClr val="tx2"/>
                </a:solidFill>
              </a:rPr>
              <a:t>(</a:t>
            </a:r>
            <a:r>
              <a:rPr lang="fr-CA" sz="1000" dirty="0" err="1">
                <a:solidFill>
                  <a:schemeClr val="tx2"/>
                </a:solidFill>
              </a:rPr>
              <a:t>mmol</a:t>
            </a:r>
            <a:r>
              <a:rPr lang="fr-CA" sz="1000" dirty="0">
                <a:solidFill>
                  <a:schemeClr val="tx2"/>
                </a:solidFill>
              </a:rPr>
              <a:t>/L)</a:t>
            </a:r>
            <a:endParaRPr lang="fr-CA" sz="1000" b="1" dirty="0">
              <a:solidFill>
                <a:schemeClr val="tx2"/>
              </a:solidFill>
            </a:endParaRPr>
          </a:p>
        </p:txBody>
      </p:sp>
      <p:sp>
        <p:nvSpPr>
          <p:cNvPr id="21" name="TextBox 20"/>
          <p:cNvSpPr txBox="1"/>
          <p:nvPr>
            <p:custDataLst>
              <p:tags r:id="rId9"/>
            </p:custDataLst>
          </p:nvPr>
        </p:nvSpPr>
        <p:spPr>
          <a:xfrm>
            <a:off x="1719532" y="4268271"/>
            <a:ext cx="868393" cy="200055"/>
          </a:xfrm>
          <a:prstGeom prst="rect">
            <a:avLst/>
          </a:prstGeom>
          <a:noFill/>
        </p:spPr>
        <p:txBody>
          <a:bodyPr wrap="square" lIns="0" tIns="0" rIns="0" bIns="0" rtlCol="0">
            <a:noAutofit/>
          </a:bodyPr>
          <a:lstStyle/>
          <a:p>
            <a:pPr algn="ctr"/>
            <a:r>
              <a:rPr lang="en-CA" sz="1000" dirty="0">
                <a:solidFill>
                  <a:schemeClr val="tx2"/>
                </a:solidFill>
              </a:rPr>
              <a:t>2,60 – 2,75</a:t>
            </a:r>
          </a:p>
        </p:txBody>
      </p:sp>
      <p:sp>
        <p:nvSpPr>
          <p:cNvPr id="22" name="TextBox 21"/>
          <p:cNvSpPr txBox="1"/>
          <p:nvPr>
            <p:custDataLst>
              <p:tags r:id="rId10"/>
            </p:custDataLst>
          </p:nvPr>
        </p:nvSpPr>
        <p:spPr>
          <a:xfrm>
            <a:off x="3331812" y="4268271"/>
            <a:ext cx="778293" cy="200055"/>
          </a:xfrm>
          <a:prstGeom prst="rect">
            <a:avLst/>
          </a:prstGeom>
          <a:noFill/>
        </p:spPr>
        <p:txBody>
          <a:bodyPr wrap="square" lIns="0" tIns="0" rIns="0" bIns="0" rtlCol="0">
            <a:noAutofit/>
          </a:bodyPr>
          <a:lstStyle/>
          <a:p>
            <a:pPr algn="ctr"/>
            <a:r>
              <a:rPr lang="en-CA" sz="1000" dirty="0">
                <a:solidFill>
                  <a:schemeClr val="tx2"/>
                </a:solidFill>
              </a:rPr>
              <a:t>3,20</a:t>
            </a:r>
          </a:p>
        </p:txBody>
      </p:sp>
      <p:sp>
        <p:nvSpPr>
          <p:cNvPr id="23" name="TextBox 22"/>
          <p:cNvSpPr txBox="1"/>
          <p:nvPr>
            <p:custDataLst>
              <p:tags r:id="rId11"/>
            </p:custDataLst>
          </p:nvPr>
        </p:nvSpPr>
        <p:spPr>
          <a:xfrm>
            <a:off x="6330224" y="4268271"/>
            <a:ext cx="432885" cy="200055"/>
          </a:xfrm>
          <a:prstGeom prst="rect">
            <a:avLst/>
          </a:prstGeom>
          <a:noFill/>
        </p:spPr>
        <p:txBody>
          <a:bodyPr wrap="square" lIns="0" tIns="0" rIns="0" bIns="0" rtlCol="0">
            <a:noAutofit/>
          </a:bodyPr>
          <a:lstStyle/>
          <a:p>
            <a:pPr algn="ctr"/>
            <a:r>
              <a:rPr lang="en-CA" sz="1000" dirty="0">
                <a:solidFill>
                  <a:schemeClr val="tx2"/>
                </a:solidFill>
              </a:rPr>
              <a:t>2,79</a:t>
            </a:r>
          </a:p>
        </p:txBody>
      </p:sp>
      <p:sp>
        <p:nvSpPr>
          <p:cNvPr id="24" name="TextBox 23"/>
          <p:cNvSpPr txBox="1"/>
          <p:nvPr>
            <p:custDataLst>
              <p:tags r:id="rId12"/>
            </p:custDataLst>
          </p:nvPr>
        </p:nvSpPr>
        <p:spPr>
          <a:xfrm>
            <a:off x="7215052" y="4268271"/>
            <a:ext cx="432886" cy="200055"/>
          </a:xfrm>
          <a:prstGeom prst="rect">
            <a:avLst/>
          </a:prstGeom>
          <a:noFill/>
        </p:spPr>
        <p:txBody>
          <a:bodyPr wrap="square" lIns="0" tIns="0" rIns="0" bIns="0" rtlCol="0">
            <a:noAutofit/>
          </a:bodyPr>
          <a:lstStyle/>
          <a:p>
            <a:pPr algn="ctr"/>
            <a:r>
              <a:rPr lang="en-CA" sz="1000" dirty="0">
                <a:solidFill>
                  <a:schemeClr val="tx2"/>
                </a:solidFill>
              </a:rPr>
              <a:t>2,84</a:t>
            </a:r>
          </a:p>
        </p:txBody>
      </p:sp>
      <p:sp>
        <p:nvSpPr>
          <p:cNvPr id="11" name="TextBox 10">
            <a:extLst>
              <a:ext uri="{FF2B5EF4-FFF2-40B4-BE49-F238E27FC236}">
                <a16:creationId xmlns:a16="http://schemas.microsoft.com/office/drawing/2014/main" id="{90D5C8ED-AE34-4A1A-841E-5CB5FF07AFD7}"/>
              </a:ext>
            </a:extLst>
          </p:cNvPr>
          <p:cNvSpPr txBox="1"/>
          <p:nvPr/>
        </p:nvSpPr>
        <p:spPr>
          <a:xfrm>
            <a:off x="5767551" y="4774874"/>
            <a:ext cx="2520830" cy="329816"/>
          </a:xfrm>
          <a:prstGeom prst="rect">
            <a:avLst/>
          </a:prstGeom>
          <a:solidFill>
            <a:schemeClr val="tx1"/>
          </a:solidFill>
          <a:ln w="28575">
            <a:noFill/>
          </a:ln>
        </p:spPr>
        <p:txBody>
          <a:bodyPr wrap="square" lIns="0" rIns="0" rtlCol="0" anchor="ctr" anchorCtr="0">
            <a:noAutofit/>
          </a:bodyPr>
          <a:lstStyle/>
          <a:p>
            <a:pPr algn="ctr"/>
            <a:r>
              <a:rPr lang="en-CA" sz="1200" dirty="0">
                <a:solidFill>
                  <a:schemeClr val="bg1"/>
                </a:solidFill>
              </a:rPr>
              <a:t>*</a:t>
            </a:r>
            <a:r>
              <a:rPr lang="en-CA" sz="1200" dirty="0" err="1">
                <a:solidFill>
                  <a:schemeClr val="bg1"/>
                </a:solidFill>
              </a:rPr>
              <a:t>Aucune</a:t>
            </a:r>
            <a:r>
              <a:rPr lang="en-CA" sz="1200" dirty="0">
                <a:solidFill>
                  <a:schemeClr val="bg1"/>
                </a:solidFill>
              </a:rPr>
              <a:t> </a:t>
            </a:r>
            <a:r>
              <a:rPr lang="fr-CA" sz="1200" dirty="0">
                <a:solidFill>
                  <a:schemeClr val="bg1"/>
                </a:solidFill>
              </a:rPr>
              <a:t>étude comparative directe</a:t>
            </a:r>
          </a:p>
        </p:txBody>
      </p:sp>
    </p:spTree>
    <p:extLst>
      <p:ext uri="{BB962C8B-B14F-4D97-AF65-F5344CB8AC3E}">
        <p14:creationId xmlns:p14="http://schemas.microsoft.com/office/powerpoint/2010/main" val="3407718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ED471BB-BBFB-E649-AC87-AE299C6C906B}"/>
              </a:ext>
            </a:extLst>
          </p:cNvPr>
          <p:cNvSpPr>
            <a:spLocks noGrp="1"/>
          </p:cNvSpPr>
          <p:nvPr>
            <p:ph type="title"/>
          </p:nvPr>
        </p:nvSpPr>
        <p:spPr>
          <a:xfrm>
            <a:off x="436728" y="272954"/>
            <a:ext cx="7079086" cy="504121"/>
          </a:xfrm>
        </p:spPr>
        <p:txBody>
          <a:bodyPr>
            <a:noAutofit/>
          </a:bodyPr>
          <a:lstStyle/>
          <a:p>
            <a:r>
              <a:rPr lang="fr-CA" sz="3000" b="1" dirty="0">
                <a:latin typeface="+mn-lt"/>
              </a:rPr>
              <a:t>La place des inhibiteurs de PCSK9</a:t>
            </a:r>
            <a:endParaRPr lang="fr-FR" sz="3000" b="1" dirty="0">
              <a:latin typeface="+mn-lt"/>
            </a:endParaRPr>
          </a:p>
        </p:txBody>
      </p:sp>
      <p:sp>
        <p:nvSpPr>
          <p:cNvPr id="11" name="ZoneTexte 10">
            <a:extLst>
              <a:ext uri="{FF2B5EF4-FFF2-40B4-BE49-F238E27FC236}">
                <a16:creationId xmlns:a16="http://schemas.microsoft.com/office/drawing/2014/main" id="{3D3916BB-DB8D-BD49-8A8A-4444EB3A524D}"/>
              </a:ext>
            </a:extLst>
          </p:cNvPr>
          <p:cNvSpPr txBox="1"/>
          <p:nvPr/>
        </p:nvSpPr>
        <p:spPr>
          <a:xfrm>
            <a:off x="2663301" y="2914650"/>
            <a:ext cx="4014158" cy="1087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defTabSz="914400">
              <a:defRPr b="1"/>
            </a:lvl1pPr>
            <a:lvl2pPr defTabSz="914400"/>
            <a:lvl3pPr defTabSz="914400"/>
            <a:lvl4pPr defTabSz="914400"/>
            <a:lvl5pPr defTabSz="914400"/>
            <a:lvl6pPr defTabSz="914400"/>
            <a:lvl7pPr defTabSz="914400"/>
            <a:lvl8pPr defTabSz="914400"/>
            <a:lvl9pPr defTabSz="914400"/>
          </a:lstStyle>
          <a:p>
            <a:r>
              <a:rPr lang="fr-FR" sz="1400" dirty="0"/>
              <a:t>Seuil C-LDL non atteint</a:t>
            </a:r>
          </a:p>
          <a:p>
            <a:r>
              <a:rPr lang="fr-FR" sz="1400" dirty="0"/>
              <a:t>avec statines aux </a:t>
            </a:r>
            <a:r>
              <a:rPr lang="fr-FR" sz="1400" u="sng" dirty="0"/>
              <a:t>doses maximales</a:t>
            </a:r>
            <a:r>
              <a:rPr lang="fr-FR" sz="1400" dirty="0"/>
              <a:t> tolérées</a:t>
            </a:r>
          </a:p>
          <a:p>
            <a:r>
              <a:rPr lang="fr-FR" sz="1400" dirty="0"/>
              <a:t>&amp; ou</a:t>
            </a:r>
          </a:p>
          <a:p>
            <a:r>
              <a:rPr lang="fr-FR" sz="1400" dirty="0" err="1"/>
              <a:t>Ézétimibe</a:t>
            </a:r>
            <a:endParaRPr lang="fr-FR" sz="1400" dirty="0"/>
          </a:p>
        </p:txBody>
      </p:sp>
      <p:cxnSp>
        <p:nvCxnSpPr>
          <p:cNvPr id="6" name="Connecteur en angle 5">
            <a:extLst>
              <a:ext uri="{FF2B5EF4-FFF2-40B4-BE49-F238E27FC236}">
                <a16:creationId xmlns:a16="http://schemas.microsoft.com/office/drawing/2014/main" id="{AF3CE817-35D6-8F4C-8188-39721713DCB2}"/>
              </a:ext>
            </a:extLst>
          </p:cNvPr>
          <p:cNvCxnSpPr>
            <a:cxnSpLocks/>
            <a:stCxn id="3" idx="2"/>
            <a:endCxn id="11" idx="0"/>
          </p:cNvCxnSpPr>
          <p:nvPr/>
        </p:nvCxnSpPr>
        <p:spPr>
          <a:xfrm rot="16200000" flipH="1">
            <a:off x="3392045" y="1636315"/>
            <a:ext cx="552950" cy="200372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Connecteur en angle 17">
            <a:extLst>
              <a:ext uri="{FF2B5EF4-FFF2-40B4-BE49-F238E27FC236}">
                <a16:creationId xmlns:a16="http://schemas.microsoft.com/office/drawing/2014/main" id="{F2C27881-042B-9447-B223-87B62DD7CE99}"/>
              </a:ext>
            </a:extLst>
          </p:cNvPr>
          <p:cNvCxnSpPr>
            <a:cxnSpLocks/>
          </p:cNvCxnSpPr>
          <p:nvPr/>
        </p:nvCxnSpPr>
        <p:spPr>
          <a:xfrm rot="5400000">
            <a:off x="5403051" y="1630180"/>
            <a:ext cx="548640" cy="201168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115DF92-F3C7-A247-9763-2134BFFE0712}"/>
              </a:ext>
            </a:extLst>
          </p:cNvPr>
          <p:cNvCxnSpPr>
            <a:cxnSpLocks/>
          </p:cNvCxnSpPr>
          <p:nvPr/>
        </p:nvCxnSpPr>
        <p:spPr>
          <a:xfrm>
            <a:off x="4671531" y="233122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2060AB7-F272-8040-9F45-F86232DA7063}"/>
              </a:ext>
            </a:extLst>
          </p:cNvPr>
          <p:cNvSpPr txBox="1"/>
          <p:nvPr/>
        </p:nvSpPr>
        <p:spPr>
          <a:xfrm>
            <a:off x="1817413" y="1756056"/>
            <a:ext cx="1698494" cy="6056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fr-FR" sz="1400" dirty="0"/>
              <a:t>Patients </a:t>
            </a:r>
            <a:br>
              <a:rPr lang="fr-FR" sz="1400" dirty="0"/>
            </a:br>
            <a:r>
              <a:rPr lang="fr-FR" sz="1400" dirty="0"/>
              <a:t>à haut risque</a:t>
            </a:r>
          </a:p>
        </p:txBody>
      </p:sp>
      <p:sp>
        <p:nvSpPr>
          <p:cNvPr id="7" name="ZoneTexte 6">
            <a:extLst>
              <a:ext uri="{FF2B5EF4-FFF2-40B4-BE49-F238E27FC236}">
                <a16:creationId xmlns:a16="http://schemas.microsoft.com/office/drawing/2014/main" id="{80306464-6151-AD42-A74E-A9E7A1A94AD0}"/>
              </a:ext>
            </a:extLst>
          </p:cNvPr>
          <p:cNvSpPr txBox="1"/>
          <p:nvPr/>
        </p:nvSpPr>
        <p:spPr>
          <a:xfrm>
            <a:off x="3937981" y="1756056"/>
            <a:ext cx="1466027" cy="6056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a:defRPr sz="135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fr-FR" sz="1400" dirty="0"/>
              <a:t>Patients </a:t>
            </a:r>
            <a:br>
              <a:rPr lang="fr-FR" sz="1400" dirty="0"/>
            </a:br>
            <a:r>
              <a:rPr lang="fr-FR" sz="1400" dirty="0"/>
              <a:t>avec MCV</a:t>
            </a:r>
          </a:p>
        </p:txBody>
      </p:sp>
      <p:sp>
        <p:nvSpPr>
          <p:cNvPr id="8" name="ZoneTexte 7">
            <a:extLst>
              <a:ext uri="{FF2B5EF4-FFF2-40B4-BE49-F238E27FC236}">
                <a16:creationId xmlns:a16="http://schemas.microsoft.com/office/drawing/2014/main" id="{8FB29EC2-AC1D-6849-A5E9-1B4906CC66BC}"/>
              </a:ext>
            </a:extLst>
          </p:cNvPr>
          <p:cNvSpPr txBox="1"/>
          <p:nvPr/>
        </p:nvSpPr>
        <p:spPr>
          <a:xfrm>
            <a:off x="5924609" y="1756056"/>
            <a:ext cx="1505701" cy="6056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a:defRPr sz="135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fr-FR" sz="1400" dirty="0"/>
              <a:t>Patients </a:t>
            </a:r>
            <a:br>
              <a:rPr lang="fr-FR" sz="1400" dirty="0"/>
            </a:br>
            <a:r>
              <a:rPr lang="fr-FR" sz="1400" dirty="0"/>
              <a:t>avec </a:t>
            </a:r>
            <a:r>
              <a:rPr lang="fr-FR" sz="1400" dirty="0" err="1"/>
              <a:t>HFHe</a:t>
            </a:r>
            <a:endParaRPr lang="fr-FR" sz="1400" dirty="0"/>
          </a:p>
        </p:txBody>
      </p:sp>
      <p:sp>
        <p:nvSpPr>
          <p:cNvPr id="14" name="TextBox 13">
            <a:extLst>
              <a:ext uri="{FF2B5EF4-FFF2-40B4-BE49-F238E27FC236}">
                <a16:creationId xmlns:a16="http://schemas.microsoft.com/office/drawing/2014/main" id="{B0D90C18-9733-6145-AC07-CC417F718510}"/>
              </a:ext>
            </a:extLst>
          </p:cNvPr>
          <p:cNvSpPr txBox="1"/>
          <p:nvPr/>
        </p:nvSpPr>
        <p:spPr>
          <a:xfrm>
            <a:off x="641716" y="4856986"/>
            <a:ext cx="7607762" cy="323165"/>
          </a:xfrm>
          <a:prstGeom prst="rect">
            <a:avLst/>
          </a:prstGeom>
          <a:noFill/>
        </p:spPr>
        <p:txBody>
          <a:bodyPr wrap="square" rtlCol="0">
            <a:spAutoFit/>
          </a:bodyPr>
          <a:lstStyle/>
          <a:p>
            <a:r>
              <a:rPr lang="en-CA" sz="750" dirty="0">
                <a:latin typeface="Calibri" panose="020F0502020204030204" pitchFamily="34" charset="0"/>
                <a:ea typeface="Calibri" panose="020F0502020204030204" pitchFamily="34" charset="0"/>
              </a:rPr>
              <a:t>Pearson GJ, et al. 2021 CCS Guidelines for the Management of Dyslipidemia for the Prevention of Cardiovascular Disease in the Adult. </a:t>
            </a:r>
            <a:r>
              <a:rPr lang="en-CA" sz="750" i="1" dirty="0">
                <a:latin typeface="Calibri" panose="020F0502020204030204" pitchFamily="34" charset="0"/>
                <a:ea typeface="Calibri" panose="020F0502020204030204" pitchFamily="34" charset="0"/>
              </a:rPr>
              <a:t>CJC</a:t>
            </a:r>
            <a:r>
              <a:rPr lang="en-CA" sz="750" dirty="0">
                <a:latin typeface="Calibri" panose="020F0502020204030204" pitchFamily="34" charset="0"/>
                <a:ea typeface="Calibri" panose="020F0502020204030204" pitchFamily="34" charset="0"/>
              </a:rPr>
              <a:t>. 2021;0(0). doi:</a:t>
            </a:r>
            <a:r>
              <a:rPr lang="en-CA" sz="750" u="sng" dirty="0">
                <a:solidFill>
                  <a:srgbClr val="0563C1"/>
                </a:solidFill>
                <a:latin typeface="Calibri" panose="020F0502020204030204" pitchFamily="34" charset="0"/>
                <a:ea typeface="Calibri" panose="020F0502020204030204" pitchFamily="34" charset="0"/>
                <a:hlinkClick r:id="rId3"/>
              </a:rPr>
              <a:t>10.1016/j.cjca.2021.03.016</a:t>
            </a:r>
            <a:endParaRPr lang="en-CA" sz="750" dirty="0">
              <a:latin typeface="Calibri" panose="020F0502020204030204" pitchFamily="34" charset="0"/>
              <a:ea typeface="Calibri" panose="020F0502020204030204" pitchFamily="34" charset="0"/>
            </a:endParaRPr>
          </a:p>
          <a:p>
            <a:endParaRPr lang="en-CA" sz="750" dirty="0"/>
          </a:p>
        </p:txBody>
      </p:sp>
    </p:spTree>
    <p:extLst>
      <p:ext uri="{BB962C8B-B14F-4D97-AF65-F5344CB8AC3E}">
        <p14:creationId xmlns:p14="http://schemas.microsoft.com/office/powerpoint/2010/main" val="384393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1"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3"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43552" y="249775"/>
            <a:ext cx="6892120" cy="522247"/>
          </a:xfrm>
        </p:spPr>
        <p:txBody>
          <a:bodyPr>
            <a:noAutofit/>
          </a:bodyPr>
          <a:lstStyle/>
          <a:p>
            <a:pPr eaLnBrk="1" hangingPunct="1"/>
            <a:r>
              <a:rPr lang="fr-CA" dirty="0"/>
              <a:t>Plan de l’essai</a:t>
            </a:r>
          </a:p>
        </p:txBody>
      </p:sp>
      <p:sp>
        <p:nvSpPr>
          <p:cNvPr id="5" name="Text Box 139"/>
          <p:cNvSpPr txBox="1">
            <a:spLocks noChangeArrowheads="1"/>
          </p:cNvSpPr>
          <p:nvPr/>
        </p:nvSpPr>
        <p:spPr bwMode="auto">
          <a:xfrm>
            <a:off x="465425" y="3580954"/>
            <a:ext cx="3093796" cy="697883"/>
          </a:xfrm>
          <a:prstGeom prst="rect">
            <a:avLst/>
          </a:prstGeom>
          <a:solidFill>
            <a:srgbClr val="034566"/>
          </a:solidFill>
          <a:ln w="9525">
            <a:noFill/>
            <a:miter lim="800000"/>
            <a:headEnd/>
            <a:tailEnd/>
          </a:ln>
        </p:spPr>
        <p:txBody>
          <a:bodyPr lIns="27432" rIns="27432" anchor="ctr" anchorCtr="1"/>
          <a:lstStyle/>
          <a:p>
            <a:pPr algn="ctr" fontAlgn="base">
              <a:lnSpc>
                <a:spcPct val="90000"/>
              </a:lnSpc>
              <a:spcBef>
                <a:spcPct val="0"/>
              </a:spcBef>
              <a:spcAft>
                <a:spcPct val="0"/>
              </a:spcAft>
            </a:pPr>
            <a:r>
              <a:rPr lang="fr-CA" sz="1400" b="1" dirty="0">
                <a:solidFill>
                  <a:srgbClr val="FFFFFF"/>
                </a:solidFill>
              </a:rPr>
              <a:t>Évolocumab s.-c. </a:t>
            </a:r>
          </a:p>
          <a:p>
            <a:pPr algn="ctr" fontAlgn="base">
              <a:lnSpc>
                <a:spcPct val="90000"/>
              </a:lnSpc>
              <a:spcBef>
                <a:spcPct val="0"/>
              </a:spcBef>
              <a:spcAft>
                <a:spcPct val="0"/>
              </a:spcAft>
            </a:pPr>
            <a:r>
              <a:rPr lang="fr-CA" sz="1400" b="1" dirty="0">
                <a:solidFill>
                  <a:srgbClr val="FFFFFF"/>
                </a:solidFill>
              </a:rPr>
              <a:t>140 mg une fois toutes les 2 semaines </a:t>
            </a:r>
          </a:p>
          <a:p>
            <a:pPr algn="ctr" fontAlgn="base">
              <a:lnSpc>
                <a:spcPct val="90000"/>
              </a:lnSpc>
              <a:spcBef>
                <a:spcPct val="0"/>
              </a:spcBef>
              <a:spcAft>
                <a:spcPct val="0"/>
              </a:spcAft>
            </a:pPr>
            <a:r>
              <a:rPr lang="fr-CA" sz="1400" b="1" dirty="0">
                <a:solidFill>
                  <a:srgbClr val="FFFFFF"/>
                </a:solidFill>
              </a:rPr>
              <a:t>ou 420 mg une fois par mois</a:t>
            </a:r>
          </a:p>
        </p:txBody>
      </p:sp>
      <p:sp>
        <p:nvSpPr>
          <p:cNvPr id="7" name="Text Box 139"/>
          <p:cNvSpPr txBox="1">
            <a:spLocks noChangeArrowheads="1"/>
          </p:cNvSpPr>
          <p:nvPr/>
        </p:nvSpPr>
        <p:spPr bwMode="auto">
          <a:xfrm>
            <a:off x="3646934" y="3580954"/>
            <a:ext cx="3195062" cy="697883"/>
          </a:xfrm>
          <a:prstGeom prst="rect">
            <a:avLst/>
          </a:prstGeom>
          <a:solidFill>
            <a:schemeClr val="accent4"/>
          </a:solidFill>
          <a:ln w="9525">
            <a:noFill/>
            <a:miter lim="800000"/>
            <a:headEnd/>
            <a:tailEnd/>
          </a:ln>
        </p:spPr>
        <p:txBody>
          <a:bodyPr lIns="27432" rIns="27432" anchor="ctr" anchorCtr="1"/>
          <a:lstStyle/>
          <a:p>
            <a:pPr algn="ctr" fontAlgn="base">
              <a:lnSpc>
                <a:spcPct val="90000"/>
              </a:lnSpc>
              <a:spcBef>
                <a:spcPct val="0"/>
              </a:spcBef>
              <a:spcAft>
                <a:spcPct val="0"/>
              </a:spcAft>
            </a:pPr>
            <a:r>
              <a:rPr lang="fr-CA" sz="1400" b="1" dirty="0">
                <a:solidFill>
                  <a:srgbClr val="FFFFFF"/>
                </a:solidFill>
              </a:rPr>
              <a:t>Placebo s.-c.</a:t>
            </a:r>
          </a:p>
          <a:p>
            <a:pPr algn="ctr" fontAlgn="base">
              <a:lnSpc>
                <a:spcPct val="90000"/>
              </a:lnSpc>
              <a:spcBef>
                <a:spcPct val="0"/>
              </a:spcBef>
              <a:spcAft>
                <a:spcPct val="0"/>
              </a:spcAft>
            </a:pPr>
            <a:r>
              <a:rPr lang="fr-CA" sz="1400" b="1" dirty="0">
                <a:solidFill>
                  <a:srgbClr val="FFFFFF"/>
                </a:solidFill>
              </a:rPr>
              <a:t>Une fois toutes les 2 semaines </a:t>
            </a:r>
          </a:p>
          <a:p>
            <a:pPr algn="ctr" fontAlgn="base">
              <a:lnSpc>
                <a:spcPct val="90000"/>
              </a:lnSpc>
              <a:spcBef>
                <a:spcPct val="0"/>
              </a:spcBef>
              <a:spcAft>
                <a:spcPct val="0"/>
              </a:spcAft>
            </a:pPr>
            <a:r>
              <a:rPr lang="fr-CA" sz="1400" b="1" dirty="0">
                <a:solidFill>
                  <a:srgbClr val="FFFFFF"/>
                </a:solidFill>
              </a:rPr>
              <a:t>ou une fois par mois</a:t>
            </a:r>
          </a:p>
        </p:txBody>
      </p:sp>
      <p:cxnSp>
        <p:nvCxnSpPr>
          <p:cNvPr id="9" name="Elbow Connector 107"/>
          <p:cNvCxnSpPr>
            <a:cxnSpLocks noChangeShapeType="1"/>
            <a:stCxn id="11" idx="2"/>
            <a:endCxn id="7" idx="0"/>
          </p:cNvCxnSpPr>
          <p:nvPr/>
        </p:nvCxnSpPr>
        <p:spPr bwMode="auto">
          <a:xfrm rot="16200000" flipH="1">
            <a:off x="4131015" y="2467503"/>
            <a:ext cx="629369" cy="1597531"/>
          </a:xfrm>
          <a:prstGeom prst="bentConnector3">
            <a:avLst>
              <a:gd name="adj1" fmla="val 50000"/>
            </a:avLst>
          </a:prstGeom>
          <a:noFill/>
          <a:ln w="38100" cap="sq" algn="ctr">
            <a:solidFill>
              <a:srgbClr val="9A4171"/>
            </a:solidFill>
            <a:miter lim="800000"/>
            <a:headEnd/>
            <a:tailEnd type="triangle" w="lg" len="med"/>
          </a:ln>
          <a:effectLst/>
        </p:spPr>
      </p:cxnSp>
      <p:cxnSp>
        <p:nvCxnSpPr>
          <p:cNvPr id="10" name="Elbow Connector 108"/>
          <p:cNvCxnSpPr>
            <a:cxnSpLocks noChangeShapeType="1"/>
            <a:stCxn id="11" idx="2"/>
            <a:endCxn id="5" idx="0"/>
          </p:cNvCxnSpPr>
          <p:nvPr/>
        </p:nvCxnSpPr>
        <p:spPr bwMode="auto">
          <a:xfrm rot="5400000">
            <a:off x="2514945" y="2448964"/>
            <a:ext cx="629369" cy="1634611"/>
          </a:xfrm>
          <a:prstGeom prst="bentConnector3">
            <a:avLst>
              <a:gd name="adj1" fmla="val 50000"/>
            </a:avLst>
          </a:prstGeom>
          <a:noFill/>
          <a:ln w="38100" cap="sq" algn="ctr">
            <a:solidFill>
              <a:schemeClr val="accent1"/>
            </a:solidFill>
            <a:miter lim="800000"/>
            <a:headEnd/>
            <a:tailEnd type="triangle" w="lg" len="med"/>
          </a:ln>
          <a:effectLst/>
        </p:spPr>
      </p:cxnSp>
      <p:cxnSp>
        <p:nvCxnSpPr>
          <p:cNvPr id="12" name="Straight Arrow Connector 11"/>
          <p:cNvCxnSpPr>
            <a:cxnSpLocks/>
            <a:endCxn id="11" idx="0"/>
          </p:cNvCxnSpPr>
          <p:nvPr/>
        </p:nvCxnSpPr>
        <p:spPr>
          <a:xfrm>
            <a:off x="3646934" y="2377377"/>
            <a:ext cx="0" cy="290972"/>
          </a:xfrm>
          <a:prstGeom prst="straightConnector1">
            <a:avLst/>
          </a:prstGeom>
          <a:ln w="38100" cap="sq" cmpd="sng">
            <a:solidFill>
              <a:schemeClr val="accent1"/>
            </a:solidFill>
            <a:headEnd w="sm" len="sm"/>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a:stCxn id="43" idx="2"/>
          </p:cNvCxnSpPr>
          <p:nvPr/>
        </p:nvCxnSpPr>
        <p:spPr>
          <a:xfrm>
            <a:off x="3649032" y="1634297"/>
            <a:ext cx="0" cy="294488"/>
          </a:xfrm>
          <a:prstGeom prst="straightConnector1">
            <a:avLst/>
          </a:prstGeom>
          <a:ln w="38100" cap="sq" cmpd="sng">
            <a:solidFill>
              <a:srgbClr val="9A4171"/>
            </a:solidFill>
            <a:headEnd w="sm" len="sm"/>
            <a:tailEnd type="triangle" w="lg" len="med"/>
          </a:ln>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43552" y="4823290"/>
            <a:ext cx="2708805" cy="246221"/>
          </a:xfrm>
          <a:prstGeom prst="rect">
            <a:avLst/>
          </a:prstGeom>
          <a:noFill/>
        </p:spPr>
        <p:txBody>
          <a:bodyPr wrap="none" lIns="0" rIns="0" rtlCol="0">
            <a:noAutofit/>
          </a:bodyPr>
          <a:lstStyle/>
          <a:p>
            <a:pPr fontAlgn="base">
              <a:spcBef>
                <a:spcPct val="0"/>
              </a:spcBef>
              <a:spcAft>
                <a:spcPct val="0"/>
              </a:spcAft>
            </a:pPr>
            <a:r>
              <a:rPr lang="fr-CA" sz="900" dirty="0"/>
              <a:t>Sabatine MS </a:t>
            </a:r>
            <a:r>
              <a:rPr lang="fr-CA" sz="900" i="1" dirty="0"/>
              <a:t>et al</a:t>
            </a:r>
            <a:r>
              <a:rPr lang="fr-CA" sz="900" dirty="0"/>
              <a:t>. </a:t>
            </a:r>
            <a:r>
              <a:rPr lang="fr-CA" sz="900" i="1" dirty="0"/>
              <a:t>Am Heart J </a:t>
            </a:r>
            <a:r>
              <a:rPr lang="fr-CA" sz="900" dirty="0"/>
              <a:t>2016;173:94-101</a:t>
            </a:r>
          </a:p>
        </p:txBody>
      </p:sp>
      <p:cxnSp>
        <p:nvCxnSpPr>
          <p:cNvPr id="27" name="Connecteur en angle 26">
            <a:extLst>
              <a:ext uri="{FF2B5EF4-FFF2-40B4-BE49-F238E27FC236}">
                <a16:creationId xmlns:a16="http://schemas.microsoft.com/office/drawing/2014/main" id="{94BDA38F-B01C-A243-B42B-95030B592B01}"/>
              </a:ext>
            </a:extLst>
          </p:cNvPr>
          <p:cNvCxnSpPr>
            <a:cxnSpLocks/>
            <a:stCxn id="5" idx="2"/>
          </p:cNvCxnSpPr>
          <p:nvPr/>
        </p:nvCxnSpPr>
        <p:spPr>
          <a:xfrm rot="16200000" flipH="1">
            <a:off x="2038491" y="4252669"/>
            <a:ext cx="278216" cy="330552"/>
          </a:xfrm>
          <a:prstGeom prst="bentConnector2">
            <a:avLst/>
          </a:prstGeom>
          <a:ln w="38100" cap="sq">
            <a:solidFill>
              <a:srgbClr val="9A4171"/>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29" name="Connecteur en angle 28">
            <a:extLst>
              <a:ext uri="{FF2B5EF4-FFF2-40B4-BE49-F238E27FC236}">
                <a16:creationId xmlns:a16="http://schemas.microsoft.com/office/drawing/2014/main" id="{CD333F4A-30C6-4F41-B0AA-F2DB9E0322B5}"/>
              </a:ext>
            </a:extLst>
          </p:cNvPr>
          <p:cNvCxnSpPr>
            <a:cxnSpLocks/>
            <a:stCxn id="7" idx="2"/>
          </p:cNvCxnSpPr>
          <p:nvPr/>
        </p:nvCxnSpPr>
        <p:spPr>
          <a:xfrm rot="5400000">
            <a:off x="4912788" y="4225376"/>
            <a:ext cx="278216" cy="385138"/>
          </a:xfrm>
          <a:prstGeom prst="bentConnector2">
            <a:avLst/>
          </a:prstGeom>
          <a:ln w="38100" cap="sq">
            <a:solidFill>
              <a:srgbClr val="9A4171"/>
            </a:solidFill>
            <a:tailEnd type="triangle" w="lg" len="med"/>
          </a:ln>
          <a:effectLst/>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9C2A8B1-2978-374C-9897-9B1C18C79DCB}"/>
              </a:ext>
            </a:extLst>
          </p:cNvPr>
          <p:cNvSpPr/>
          <p:nvPr/>
        </p:nvSpPr>
        <p:spPr>
          <a:xfrm>
            <a:off x="6002599" y="2492417"/>
            <a:ext cx="2940346" cy="990989"/>
          </a:xfrm>
          <a:prstGeom prst="rect">
            <a:avLst/>
          </a:prstGeom>
          <a:solidFill>
            <a:srgbClr val="03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lnSpc>
                <a:spcPct val="90000"/>
              </a:lnSpc>
              <a:spcBef>
                <a:spcPct val="0"/>
              </a:spcBef>
              <a:spcAft>
                <a:spcPct val="0"/>
              </a:spcAft>
            </a:pPr>
            <a:r>
              <a:rPr lang="fr-CA" sz="1200" b="1" u="sng" dirty="0">
                <a:solidFill>
                  <a:schemeClr val="bg1"/>
                </a:solidFill>
              </a:rPr>
              <a:t>Paramètre d’évaluation principal</a:t>
            </a:r>
            <a:r>
              <a:rPr lang="fr-CA" sz="1200" b="1" dirty="0">
                <a:solidFill>
                  <a:schemeClr val="bg1"/>
                </a:solidFill>
              </a:rPr>
              <a:t>: </a:t>
            </a:r>
          </a:p>
          <a:p>
            <a:pPr algn="ctr" eaLnBrk="0" fontAlgn="base" hangingPunct="0">
              <a:lnSpc>
                <a:spcPct val="90000"/>
              </a:lnSpc>
              <a:spcBef>
                <a:spcPts val="300"/>
              </a:spcBef>
              <a:spcAft>
                <a:spcPct val="0"/>
              </a:spcAft>
            </a:pPr>
            <a:r>
              <a:rPr lang="fr-CA" sz="1200" dirty="0">
                <a:solidFill>
                  <a:schemeClr val="bg1"/>
                </a:solidFill>
              </a:rPr>
              <a:t>Décès CV, IM, AVC, </a:t>
            </a:r>
            <a:r>
              <a:rPr lang="fr-CA" sz="1200" dirty="0" err="1">
                <a:solidFill>
                  <a:schemeClr val="bg1"/>
                </a:solidFill>
              </a:rPr>
              <a:t>hosp</a:t>
            </a:r>
            <a:r>
              <a:rPr lang="fr-CA" sz="1200" dirty="0">
                <a:solidFill>
                  <a:schemeClr val="bg1"/>
                </a:solidFill>
              </a:rPr>
              <a:t>. pour angine instable ou revascularisation coronarienne</a:t>
            </a:r>
          </a:p>
          <a:p>
            <a:pPr algn="ctr" eaLnBrk="0" fontAlgn="base" hangingPunct="0">
              <a:lnSpc>
                <a:spcPct val="90000"/>
              </a:lnSpc>
              <a:spcBef>
                <a:spcPts val="300"/>
              </a:spcBef>
              <a:spcAft>
                <a:spcPct val="0"/>
              </a:spcAft>
            </a:pPr>
            <a:r>
              <a:rPr lang="fr-CA" sz="1200" b="1" u="sng" dirty="0">
                <a:solidFill>
                  <a:schemeClr val="bg1"/>
                </a:solidFill>
              </a:rPr>
              <a:t>Paramètre secondaire</a:t>
            </a:r>
            <a:r>
              <a:rPr lang="fr-CA" sz="1200" b="1" dirty="0">
                <a:solidFill>
                  <a:schemeClr val="bg1"/>
                </a:solidFill>
              </a:rPr>
              <a:t>: </a:t>
            </a:r>
          </a:p>
          <a:p>
            <a:pPr algn="ctr" eaLnBrk="0" fontAlgn="base" hangingPunct="0">
              <a:lnSpc>
                <a:spcPct val="90000"/>
              </a:lnSpc>
              <a:spcBef>
                <a:spcPts val="300"/>
              </a:spcBef>
              <a:spcAft>
                <a:spcPct val="0"/>
              </a:spcAft>
            </a:pPr>
            <a:r>
              <a:rPr lang="fr-CA" sz="1200" dirty="0">
                <a:solidFill>
                  <a:schemeClr val="bg1"/>
                </a:solidFill>
              </a:rPr>
              <a:t>Décès CV, IM, AVC</a:t>
            </a:r>
          </a:p>
        </p:txBody>
      </p:sp>
      <p:pic>
        <p:nvPicPr>
          <p:cNvPr id="19" name="Picture 1">
            <a:extLst>
              <a:ext uri="{FF2B5EF4-FFF2-40B4-BE49-F238E27FC236}">
                <a16:creationId xmlns:a16="http://schemas.microsoft.com/office/drawing/2014/main" id="{71D34061-B3E4-184C-9BE0-977AB1B9DD3C}"/>
              </a:ext>
            </a:extLst>
          </p:cNvPr>
          <p:cNvPicPr>
            <a:picLocks noChangeAspect="1" noChangeArrowheads="1"/>
          </p:cNvPicPr>
          <p:nvPr/>
        </p:nvPicPr>
        <p:blipFill>
          <a:blip r:embed="rId3" cstate="print"/>
          <a:srcRect/>
          <a:stretch>
            <a:fillRect/>
          </a:stretch>
        </p:blipFill>
        <p:spPr bwMode="auto">
          <a:xfrm>
            <a:off x="7336569" y="154802"/>
            <a:ext cx="1377527" cy="617220"/>
          </a:xfrm>
          <a:prstGeom prst="rect">
            <a:avLst/>
          </a:prstGeom>
          <a:noFill/>
          <a:ln w="9525">
            <a:noFill/>
            <a:miter lim="800000"/>
            <a:headEnd/>
            <a:tailEnd/>
          </a:ln>
        </p:spPr>
      </p:pic>
      <p:sp>
        <p:nvSpPr>
          <p:cNvPr id="4" name="TextBox 3">
            <a:extLst>
              <a:ext uri="{FF2B5EF4-FFF2-40B4-BE49-F238E27FC236}">
                <a16:creationId xmlns:a16="http://schemas.microsoft.com/office/drawing/2014/main" id="{23AB718A-4D9D-8F4A-B4EB-33059BA3F2DA}"/>
              </a:ext>
            </a:extLst>
          </p:cNvPr>
          <p:cNvSpPr txBox="1"/>
          <p:nvPr/>
        </p:nvSpPr>
        <p:spPr>
          <a:xfrm>
            <a:off x="2397708" y="4415826"/>
            <a:ext cx="2406786" cy="286232"/>
          </a:xfrm>
          <a:prstGeom prst="rect">
            <a:avLst/>
          </a:prstGeom>
          <a:solidFill>
            <a:srgbClr val="9A4171"/>
          </a:solidFill>
        </p:spPr>
        <p:txBody>
          <a:bodyPr wrap="square" rtlCol="0">
            <a:spAutoFit/>
          </a:bodyPr>
          <a:lstStyle/>
          <a:p>
            <a:pPr algn="ctr">
              <a:lnSpc>
                <a:spcPct val="90000"/>
              </a:lnSpc>
            </a:pPr>
            <a:r>
              <a:rPr lang="fr-CA" sz="1400" b="1" dirty="0">
                <a:solidFill>
                  <a:schemeClr val="bg1"/>
                </a:solidFill>
              </a:rPr>
              <a:t>Suivi toutes les 12 semaines</a:t>
            </a:r>
            <a:endParaRPr lang="fr-CA" sz="1400" dirty="0">
              <a:solidFill>
                <a:schemeClr val="bg1"/>
              </a:solidFill>
            </a:endParaRPr>
          </a:p>
        </p:txBody>
      </p:sp>
      <p:sp>
        <p:nvSpPr>
          <p:cNvPr id="14" name="Rectangle 125"/>
          <p:cNvSpPr>
            <a:spLocks noChangeArrowheads="1"/>
          </p:cNvSpPr>
          <p:nvPr/>
        </p:nvSpPr>
        <p:spPr bwMode="auto">
          <a:xfrm>
            <a:off x="443553" y="1928785"/>
            <a:ext cx="6410958" cy="488121"/>
          </a:xfrm>
          <a:prstGeom prst="rect">
            <a:avLst/>
          </a:prstGeom>
          <a:solidFill>
            <a:schemeClr val="accent4">
              <a:lumMod val="40000"/>
              <a:lumOff val="60000"/>
            </a:schemeClr>
          </a:solidFill>
          <a:ln w="1651" cap="rnd">
            <a:noFill/>
            <a:round/>
            <a:headEnd/>
            <a:tailEnd/>
          </a:ln>
        </p:spPr>
        <p:txBody>
          <a:bodyPr lIns="34290" rIns="34290" anchor="ctr" anchorCtr="1"/>
          <a:lstStyle/>
          <a:p>
            <a:pPr algn="ctr" fontAlgn="base">
              <a:lnSpc>
                <a:spcPct val="90000"/>
              </a:lnSpc>
              <a:spcBef>
                <a:spcPts val="450"/>
              </a:spcBef>
              <a:spcAft>
                <a:spcPct val="0"/>
              </a:spcAft>
            </a:pPr>
            <a:r>
              <a:rPr lang="fr-CA" sz="1400" b="1" dirty="0">
                <a:solidFill>
                  <a:srgbClr val="000000"/>
                </a:solidFill>
              </a:rPr>
              <a:t>Sélection, stabilisation des lipides et préinclusion sous placebo</a:t>
            </a:r>
          </a:p>
          <a:p>
            <a:pPr algn="ctr" fontAlgn="base">
              <a:lnSpc>
                <a:spcPct val="90000"/>
              </a:lnSpc>
              <a:spcBef>
                <a:spcPct val="0"/>
              </a:spcBef>
              <a:spcAft>
                <a:spcPct val="0"/>
              </a:spcAft>
            </a:pPr>
            <a:r>
              <a:rPr lang="fr-CA" sz="1400" b="1" dirty="0">
                <a:solidFill>
                  <a:srgbClr val="000000"/>
                </a:solidFill>
              </a:rPr>
              <a:t>Traitement par statines d’intensité élevée ou modérée </a:t>
            </a:r>
            <a:r>
              <a:rPr lang="fr-CA" sz="1400" dirty="0">
                <a:solidFill>
                  <a:srgbClr val="000000"/>
                </a:solidFill>
              </a:rPr>
              <a:t>(± ézétimibe)</a:t>
            </a:r>
          </a:p>
        </p:txBody>
      </p:sp>
      <p:sp>
        <p:nvSpPr>
          <p:cNvPr id="43" name="Rectangle 125"/>
          <p:cNvSpPr>
            <a:spLocks noChangeArrowheads="1"/>
          </p:cNvSpPr>
          <p:nvPr/>
        </p:nvSpPr>
        <p:spPr bwMode="auto">
          <a:xfrm>
            <a:off x="443553" y="1146175"/>
            <a:ext cx="6410958" cy="488122"/>
          </a:xfrm>
          <a:prstGeom prst="rect">
            <a:avLst/>
          </a:prstGeom>
          <a:solidFill>
            <a:schemeClr val="accent4">
              <a:lumMod val="40000"/>
              <a:lumOff val="60000"/>
            </a:schemeClr>
          </a:solidFill>
          <a:ln w="1651" cap="rnd">
            <a:noFill/>
            <a:round/>
            <a:headEnd/>
            <a:tailEnd/>
          </a:ln>
        </p:spPr>
        <p:txBody>
          <a:bodyPr lIns="34290" rIns="34290" anchor="ctr" anchorCtr="1"/>
          <a:lstStyle/>
          <a:p>
            <a:pPr algn="ctr" fontAlgn="base">
              <a:lnSpc>
                <a:spcPct val="90000"/>
              </a:lnSpc>
              <a:spcAft>
                <a:spcPct val="0"/>
              </a:spcAft>
            </a:pPr>
            <a:r>
              <a:rPr lang="fr-CA" sz="1400" b="1" dirty="0">
                <a:solidFill>
                  <a:srgbClr val="000000"/>
                </a:solidFill>
              </a:rPr>
              <a:t>27 564 patients stables atteints d’une maladie cardiovasculaire établie et présentant </a:t>
            </a:r>
          </a:p>
          <a:p>
            <a:pPr algn="ctr" fontAlgn="base">
              <a:lnSpc>
                <a:spcPct val="90000"/>
              </a:lnSpc>
              <a:spcAft>
                <a:spcPct val="0"/>
              </a:spcAft>
            </a:pPr>
            <a:r>
              <a:rPr lang="fr-CA" sz="1400" b="1" dirty="0">
                <a:solidFill>
                  <a:srgbClr val="000000"/>
                </a:solidFill>
              </a:rPr>
              <a:t>un risque élevé (IM antérieur, AVC antérieur ou MAP symptomatique)</a:t>
            </a:r>
          </a:p>
        </p:txBody>
      </p:sp>
      <p:sp>
        <p:nvSpPr>
          <p:cNvPr id="11" name="Text Box 45"/>
          <p:cNvSpPr txBox="1">
            <a:spLocks noChangeArrowheads="1"/>
          </p:cNvSpPr>
          <p:nvPr/>
        </p:nvSpPr>
        <p:spPr bwMode="auto">
          <a:xfrm>
            <a:off x="1418626" y="2668349"/>
            <a:ext cx="4456616" cy="283236"/>
          </a:xfrm>
          <a:prstGeom prst="rect">
            <a:avLst/>
          </a:prstGeom>
          <a:solidFill>
            <a:schemeClr val="accent3"/>
          </a:solidFill>
          <a:ln w="9525">
            <a:noFill/>
            <a:miter lim="800000"/>
            <a:headEnd/>
            <a:tailEnd/>
          </a:ln>
        </p:spPr>
        <p:txBody>
          <a:bodyPr tIns="0" bIns="0" anchor="ctr" anchorCtr="1"/>
          <a:lstStyle/>
          <a:p>
            <a:pPr algn="ctr" fontAlgn="base">
              <a:lnSpc>
                <a:spcPct val="90000"/>
              </a:lnSpc>
              <a:spcBef>
                <a:spcPct val="0"/>
              </a:spcBef>
              <a:spcAft>
                <a:spcPct val="0"/>
              </a:spcAft>
            </a:pPr>
            <a:br>
              <a:rPr sz="1400" dirty="0">
                <a:solidFill>
                  <a:srgbClr val="000000"/>
                </a:solidFill>
              </a:rPr>
            </a:br>
            <a:br>
              <a:rPr sz="1400" dirty="0">
                <a:solidFill>
                  <a:srgbClr val="000000"/>
                </a:solidFill>
              </a:rPr>
            </a:br>
            <a:endParaRPr lang="fr-CA" sz="1400" dirty="0">
              <a:solidFill>
                <a:srgbClr val="000000"/>
              </a:solidFill>
            </a:endParaRPr>
          </a:p>
          <a:p>
            <a:pPr algn="ctr" fontAlgn="base">
              <a:lnSpc>
                <a:spcPct val="90000"/>
              </a:lnSpc>
              <a:spcBef>
                <a:spcPct val="0"/>
              </a:spcBef>
              <a:spcAft>
                <a:spcPct val="0"/>
              </a:spcAft>
            </a:pPr>
            <a:r>
              <a:rPr lang="fr-CA" sz="1400" b="1" dirty="0">
                <a:solidFill>
                  <a:schemeClr val="bg1"/>
                </a:solidFill>
              </a:rPr>
              <a:t>C-LDL </a:t>
            </a:r>
            <a:r>
              <a:rPr lang="fr-CA" sz="1400" dirty="0">
                <a:solidFill>
                  <a:schemeClr val="bg1"/>
                </a:solidFill>
              </a:rPr>
              <a:t>≥ 1,8 </a:t>
            </a:r>
            <a:r>
              <a:rPr lang="fr-CA" sz="1400" dirty="0" err="1">
                <a:solidFill>
                  <a:schemeClr val="bg1"/>
                </a:solidFill>
              </a:rPr>
              <a:t>mmol</a:t>
            </a:r>
            <a:r>
              <a:rPr lang="fr-CA" sz="1400" dirty="0">
                <a:solidFill>
                  <a:schemeClr val="bg1"/>
                </a:solidFill>
              </a:rPr>
              <a:t>/L ou </a:t>
            </a:r>
            <a:r>
              <a:rPr lang="fr-CA" sz="1400" b="1" dirty="0">
                <a:solidFill>
                  <a:schemeClr val="bg1"/>
                </a:solidFill>
              </a:rPr>
              <a:t>cholestérol non-HDL </a:t>
            </a:r>
            <a:r>
              <a:rPr lang="fr-CA" sz="1400" dirty="0">
                <a:solidFill>
                  <a:schemeClr val="bg1"/>
                </a:solidFill>
              </a:rPr>
              <a:t>≥ 2,6 </a:t>
            </a:r>
            <a:r>
              <a:rPr lang="fr-CA" sz="1400" dirty="0" err="1">
                <a:solidFill>
                  <a:schemeClr val="bg1"/>
                </a:solidFill>
              </a:rPr>
              <a:t>mmol</a:t>
            </a:r>
            <a:r>
              <a:rPr lang="fr-CA" sz="1400" dirty="0">
                <a:solidFill>
                  <a:schemeClr val="bg1"/>
                </a:solidFill>
              </a:rPr>
              <a:t>/L</a:t>
            </a:r>
            <a:br>
              <a:rPr sz="1400" dirty="0">
                <a:solidFill>
                  <a:srgbClr val="000000"/>
                </a:solidFill>
              </a:rPr>
            </a:br>
            <a:br>
              <a:rPr sz="1400" dirty="0">
                <a:solidFill>
                  <a:srgbClr val="000000"/>
                </a:solidFill>
              </a:rPr>
            </a:br>
            <a:br>
              <a:rPr sz="1400" dirty="0">
                <a:solidFill>
                  <a:srgbClr val="000000"/>
                </a:solidFill>
              </a:rPr>
            </a:br>
            <a:endParaRPr lang="fr-CA" sz="1400" dirty="0">
              <a:solidFill>
                <a:srgbClr val="000000"/>
              </a:solidFill>
            </a:endParaRPr>
          </a:p>
        </p:txBody>
      </p:sp>
      <p:sp>
        <p:nvSpPr>
          <p:cNvPr id="82" name="Text Box 7"/>
          <p:cNvSpPr txBox="1">
            <a:spLocks noChangeArrowheads="1"/>
          </p:cNvSpPr>
          <p:nvPr/>
        </p:nvSpPr>
        <p:spPr bwMode="auto">
          <a:xfrm>
            <a:off x="2225652" y="3012696"/>
            <a:ext cx="2699642" cy="538609"/>
          </a:xfrm>
          <a:prstGeom prst="rect">
            <a:avLst/>
          </a:prstGeom>
          <a:noFill/>
          <a:ln w="9525">
            <a:noFill/>
            <a:miter lim="800000"/>
            <a:headEnd/>
            <a:tailEnd/>
          </a:ln>
          <a:scene3d>
            <a:camera prst="orthographicFront"/>
            <a:lightRig rig="threePt" dir="t"/>
          </a:scene3d>
          <a:sp3d>
            <a:bevelT/>
          </a:sp3d>
        </p:spPr>
        <p:txBody>
          <a:bodyPr wrap="square">
            <a:spAutoFit/>
          </a:bodyPr>
          <a:lstStyle/>
          <a:p>
            <a:pPr algn="ctr" fontAlgn="base">
              <a:spcBef>
                <a:spcPct val="0"/>
              </a:spcBef>
              <a:spcAft>
                <a:spcPct val="0"/>
              </a:spcAft>
            </a:pPr>
            <a:r>
              <a:rPr lang="fr-CA" sz="1200" b="1" dirty="0">
                <a:solidFill>
                  <a:srgbClr val="000000"/>
                </a:solidFill>
              </a:rPr>
              <a:t>RÉPARTITION      ALÉATOIRE</a:t>
            </a:r>
          </a:p>
          <a:p>
            <a:pPr algn="ctr" fontAlgn="base">
              <a:spcBef>
                <a:spcPts val="600"/>
              </a:spcBef>
              <a:spcAft>
                <a:spcPct val="0"/>
              </a:spcAft>
            </a:pPr>
            <a:r>
              <a:rPr lang="fr-CA" sz="1200" b="1" dirty="0">
                <a:solidFill>
                  <a:srgbClr val="000000"/>
                </a:solidFill>
              </a:rPr>
              <a:t>DOUBLE INSU</a:t>
            </a:r>
          </a:p>
        </p:txBody>
      </p:sp>
    </p:spTree>
    <p:extLst>
      <p:ext uri="{BB962C8B-B14F-4D97-AF65-F5344CB8AC3E}">
        <p14:creationId xmlns:p14="http://schemas.microsoft.com/office/powerpoint/2010/main" val="338090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C8B46C-61B9-204D-910B-55B45F457134}"/>
              </a:ext>
            </a:extLst>
          </p:cNvPr>
          <p:cNvPicPr>
            <a:picLocks noChangeAspect="1"/>
          </p:cNvPicPr>
          <p:nvPr/>
        </p:nvPicPr>
        <p:blipFill>
          <a:blip r:embed="rId3"/>
          <a:srcRect/>
          <a:stretch/>
        </p:blipFill>
        <p:spPr>
          <a:xfrm>
            <a:off x="1308118" y="1334725"/>
            <a:ext cx="6807200" cy="2794000"/>
          </a:xfrm>
          <a:prstGeom prst="rect">
            <a:avLst/>
          </a:prstGeom>
        </p:spPr>
      </p:pic>
      <p:grpSp>
        <p:nvGrpSpPr>
          <p:cNvPr id="16" name="Group 15">
            <a:extLst>
              <a:ext uri="{FF2B5EF4-FFF2-40B4-BE49-F238E27FC236}">
                <a16:creationId xmlns:a16="http://schemas.microsoft.com/office/drawing/2014/main" id="{56C36775-22E1-D249-9C01-43371844F8D7}"/>
              </a:ext>
            </a:extLst>
          </p:cNvPr>
          <p:cNvGrpSpPr/>
          <p:nvPr/>
        </p:nvGrpSpPr>
        <p:grpSpPr>
          <a:xfrm>
            <a:off x="410296" y="4187525"/>
            <a:ext cx="7753547" cy="115419"/>
            <a:chOff x="1032684" y="4183855"/>
            <a:chExt cx="7753547" cy="115419"/>
          </a:xfrm>
        </p:grpSpPr>
        <p:sp>
          <p:nvSpPr>
            <p:cNvPr id="51" name="TextBox 50"/>
            <p:cNvSpPr txBox="1"/>
            <p:nvPr/>
          </p:nvSpPr>
          <p:spPr>
            <a:xfrm>
              <a:off x="2259490" y="4183855"/>
              <a:ext cx="262892" cy="115416"/>
            </a:xfrm>
            <a:prstGeom prst="rect">
              <a:avLst/>
            </a:prstGeom>
            <a:noFill/>
          </p:spPr>
          <p:txBody>
            <a:bodyPr wrap="none" lIns="0" tIns="0" rIns="0" bIns="0" rtlCol="0" anchor="ctr" anchorCtr="0">
              <a:noAutofit/>
            </a:bodyPr>
            <a:lstStyle/>
            <a:p>
              <a:pPr algn="ctr"/>
              <a:r>
                <a:rPr lang="fr-CA" sz="1000" dirty="0">
                  <a:solidFill>
                    <a:schemeClr val="tx2"/>
                  </a:solidFill>
                </a:rPr>
                <a:t>13 251</a:t>
              </a:r>
            </a:p>
          </p:txBody>
        </p:sp>
        <p:sp>
          <p:nvSpPr>
            <p:cNvPr id="52" name="TextBox 51"/>
            <p:cNvSpPr txBox="1"/>
            <p:nvPr/>
          </p:nvSpPr>
          <p:spPr>
            <a:xfrm>
              <a:off x="2704449" y="4183858"/>
              <a:ext cx="262892" cy="115416"/>
            </a:xfrm>
            <a:prstGeom prst="rect">
              <a:avLst/>
            </a:prstGeom>
            <a:noFill/>
          </p:spPr>
          <p:txBody>
            <a:bodyPr wrap="none" lIns="0" tIns="0" rIns="0" bIns="0" rtlCol="0" anchor="ctr" anchorCtr="0">
              <a:noAutofit/>
            </a:bodyPr>
            <a:lstStyle/>
            <a:p>
              <a:pPr algn="ctr"/>
              <a:r>
                <a:rPr lang="fr-CA" sz="1000" dirty="0">
                  <a:solidFill>
                    <a:schemeClr val="tx2"/>
                  </a:solidFill>
                </a:rPr>
                <a:t>13 151</a:t>
              </a:r>
            </a:p>
          </p:txBody>
        </p:sp>
        <p:sp>
          <p:nvSpPr>
            <p:cNvPr id="53" name="TextBox 52"/>
            <p:cNvSpPr txBox="1"/>
            <p:nvPr/>
          </p:nvSpPr>
          <p:spPr>
            <a:xfrm>
              <a:off x="3172874" y="4183858"/>
              <a:ext cx="262892" cy="115416"/>
            </a:xfrm>
            <a:prstGeom prst="rect">
              <a:avLst/>
            </a:prstGeom>
            <a:noFill/>
          </p:spPr>
          <p:txBody>
            <a:bodyPr wrap="none" lIns="0" tIns="0" rIns="0" bIns="0" rtlCol="0" anchor="ctr" anchorCtr="0">
              <a:noAutofit/>
            </a:bodyPr>
            <a:lstStyle/>
            <a:p>
              <a:pPr algn="ctr"/>
              <a:r>
                <a:rPr lang="fr-CA" sz="1000" dirty="0">
                  <a:solidFill>
                    <a:schemeClr val="tx2"/>
                  </a:solidFill>
                </a:rPr>
                <a:t>12 954</a:t>
              </a:r>
            </a:p>
          </p:txBody>
        </p:sp>
        <p:sp>
          <p:nvSpPr>
            <p:cNvPr id="54" name="TextBox 53"/>
            <p:cNvSpPr txBox="1"/>
            <p:nvPr/>
          </p:nvSpPr>
          <p:spPr>
            <a:xfrm>
              <a:off x="4061692" y="4183858"/>
              <a:ext cx="262892" cy="115416"/>
            </a:xfrm>
            <a:prstGeom prst="rect">
              <a:avLst/>
            </a:prstGeom>
            <a:noFill/>
          </p:spPr>
          <p:txBody>
            <a:bodyPr wrap="none" lIns="0" tIns="0" rIns="0" bIns="0" rtlCol="0" anchor="ctr" anchorCtr="0">
              <a:noAutofit/>
            </a:bodyPr>
            <a:lstStyle/>
            <a:p>
              <a:pPr algn="ctr"/>
              <a:r>
                <a:rPr lang="fr-CA" sz="1000" dirty="0">
                  <a:solidFill>
                    <a:schemeClr val="tx2"/>
                  </a:solidFill>
                </a:rPr>
                <a:t>12 596</a:t>
              </a:r>
            </a:p>
          </p:txBody>
        </p:sp>
        <p:sp>
          <p:nvSpPr>
            <p:cNvPr id="55" name="TextBox 54"/>
            <p:cNvSpPr txBox="1"/>
            <p:nvPr/>
          </p:nvSpPr>
          <p:spPr>
            <a:xfrm>
              <a:off x="4982553" y="4183858"/>
              <a:ext cx="262892" cy="115416"/>
            </a:xfrm>
            <a:prstGeom prst="rect">
              <a:avLst/>
            </a:prstGeom>
            <a:noFill/>
          </p:spPr>
          <p:txBody>
            <a:bodyPr wrap="none" lIns="0" tIns="0" rIns="0" bIns="0" rtlCol="0" anchor="ctr" anchorCtr="0">
              <a:noAutofit/>
            </a:bodyPr>
            <a:lstStyle/>
            <a:p>
              <a:pPr algn="ctr"/>
              <a:r>
                <a:rPr lang="fr-CA" sz="1000" dirty="0">
                  <a:solidFill>
                    <a:schemeClr val="tx2"/>
                  </a:solidFill>
                </a:rPr>
                <a:t>12 311</a:t>
              </a:r>
            </a:p>
          </p:txBody>
        </p:sp>
        <p:sp>
          <p:nvSpPr>
            <p:cNvPr id="56" name="TextBox 55"/>
            <p:cNvSpPr txBox="1"/>
            <p:nvPr/>
          </p:nvSpPr>
          <p:spPr>
            <a:xfrm>
              <a:off x="5884417" y="4183858"/>
              <a:ext cx="262892" cy="115416"/>
            </a:xfrm>
            <a:prstGeom prst="rect">
              <a:avLst/>
            </a:prstGeom>
            <a:noFill/>
          </p:spPr>
          <p:txBody>
            <a:bodyPr wrap="none" lIns="0" tIns="0" rIns="0" bIns="0" rtlCol="0" anchor="ctr" anchorCtr="0">
              <a:noAutofit/>
            </a:bodyPr>
            <a:lstStyle/>
            <a:p>
              <a:pPr algn="ctr"/>
              <a:r>
                <a:rPr lang="fr-CA" sz="1000" dirty="0">
                  <a:solidFill>
                    <a:schemeClr val="tx2"/>
                  </a:solidFill>
                </a:rPr>
                <a:t>10 812</a:t>
              </a:r>
            </a:p>
          </p:txBody>
        </p:sp>
        <p:sp>
          <p:nvSpPr>
            <p:cNvPr id="57" name="TextBox 56"/>
            <p:cNvSpPr txBox="1"/>
            <p:nvPr/>
          </p:nvSpPr>
          <p:spPr>
            <a:xfrm>
              <a:off x="6800237" y="4183858"/>
              <a:ext cx="214802" cy="115416"/>
            </a:xfrm>
            <a:prstGeom prst="rect">
              <a:avLst/>
            </a:prstGeom>
            <a:noFill/>
          </p:spPr>
          <p:txBody>
            <a:bodyPr wrap="none" lIns="0" tIns="0" rIns="0" bIns="0" rtlCol="0" anchor="ctr" anchorCtr="0">
              <a:noAutofit/>
            </a:bodyPr>
            <a:lstStyle/>
            <a:p>
              <a:pPr algn="ctr"/>
              <a:r>
                <a:rPr lang="fr-CA" sz="1000" dirty="0">
                  <a:solidFill>
                    <a:schemeClr val="tx2"/>
                  </a:solidFill>
                </a:rPr>
                <a:t>6 926</a:t>
              </a:r>
            </a:p>
          </p:txBody>
        </p:sp>
        <p:sp>
          <p:nvSpPr>
            <p:cNvPr id="58" name="TextBox 57"/>
            <p:cNvSpPr txBox="1"/>
            <p:nvPr/>
          </p:nvSpPr>
          <p:spPr>
            <a:xfrm>
              <a:off x="7697469" y="4183858"/>
              <a:ext cx="214802" cy="115416"/>
            </a:xfrm>
            <a:prstGeom prst="rect">
              <a:avLst/>
            </a:prstGeom>
            <a:noFill/>
          </p:spPr>
          <p:txBody>
            <a:bodyPr wrap="none" lIns="0" tIns="0" rIns="0" bIns="0" rtlCol="0" anchor="ctr" anchorCtr="0">
              <a:noAutofit/>
            </a:bodyPr>
            <a:lstStyle/>
            <a:p>
              <a:pPr algn="ctr"/>
              <a:r>
                <a:rPr lang="fr-CA" sz="1000" dirty="0">
                  <a:solidFill>
                    <a:schemeClr val="tx2"/>
                  </a:solidFill>
                </a:rPr>
                <a:t>3 352</a:t>
              </a:r>
            </a:p>
          </p:txBody>
        </p:sp>
        <p:sp>
          <p:nvSpPr>
            <p:cNvPr id="59" name="TextBox 58"/>
            <p:cNvSpPr txBox="1"/>
            <p:nvPr/>
          </p:nvSpPr>
          <p:spPr>
            <a:xfrm>
              <a:off x="8641960" y="4183858"/>
              <a:ext cx="144271" cy="115416"/>
            </a:xfrm>
            <a:prstGeom prst="rect">
              <a:avLst/>
            </a:prstGeom>
            <a:noFill/>
          </p:spPr>
          <p:txBody>
            <a:bodyPr wrap="none" lIns="0" tIns="0" rIns="0" bIns="0" rtlCol="0" anchor="ctr" anchorCtr="0">
              <a:noAutofit/>
            </a:bodyPr>
            <a:lstStyle/>
            <a:p>
              <a:pPr algn="ctr"/>
              <a:r>
                <a:rPr lang="fr-CA" sz="1000" dirty="0">
                  <a:solidFill>
                    <a:schemeClr val="tx2"/>
                  </a:solidFill>
                </a:rPr>
                <a:t>790</a:t>
              </a:r>
            </a:p>
          </p:txBody>
        </p:sp>
        <p:sp>
          <p:nvSpPr>
            <p:cNvPr id="60" name="TextBox 59"/>
            <p:cNvSpPr txBox="1"/>
            <p:nvPr/>
          </p:nvSpPr>
          <p:spPr>
            <a:xfrm>
              <a:off x="1799060" y="4183858"/>
              <a:ext cx="262892" cy="115416"/>
            </a:xfrm>
            <a:prstGeom prst="rect">
              <a:avLst/>
            </a:prstGeom>
            <a:noFill/>
          </p:spPr>
          <p:txBody>
            <a:bodyPr wrap="none" lIns="0" tIns="0" rIns="0" bIns="0" rtlCol="0" anchor="ctr" anchorCtr="0">
              <a:noAutofit/>
            </a:bodyPr>
            <a:lstStyle/>
            <a:p>
              <a:pPr algn="ctr"/>
              <a:r>
                <a:rPr lang="fr-CA" sz="1000" dirty="0">
                  <a:solidFill>
                    <a:schemeClr val="tx2"/>
                  </a:solidFill>
                </a:rPr>
                <a:t>13 779</a:t>
              </a:r>
            </a:p>
          </p:txBody>
        </p:sp>
        <p:sp>
          <p:nvSpPr>
            <p:cNvPr id="61" name="TextBox 60"/>
            <p:cNvSpPr txBox="1"/>
            <p:nvPr/>
          </p:nvSpPr>
          <p:spPr>
            <a:xfrm>
              <a:off x="1032684" y="4183855"/>
              <a:ext cx="309380" cy="115416"/>
            </a:xfrm>
            <a:prstGeom prst="rect">
              <a:avLst/>
            </a:prstGeom>
            <a:noFill/>
          </p:spPr>
          <p:txBody>
            <a:bodyPr wrap="none" lIns="0" tIns="0" rIns="0" bIns="0" rtlCol="0" anchor="ctr" anchorCtr="0">
              <a:noAutofit/>
            </a:bodyPr>
            <a:lstStyle/>
            <a:p>
              <a:r>
                <a:rPr lang="fr-CA" sz="1000" dirty="0">
                  <a:solidFill>
                    <a:schemeClr val="tx2"/>
                  </a:solidFill>
                </a:rPr>
                <a:t>Placebo</a:t>
              </a:r>
            </a:p>
          </p:txBody>
        </p:sp>
      </p:grpSp>
      <p:grpSp>
        <p:nvGrpSpPr>
          <p:cNvPr id="15" name="Group 14">
            <a:extLst>
              <a:ext uri="{FF2B5EF4-FFF2-40B4-BE49-F238E27FC236}">
                <a16:creationId xmlns:a16="http://schemas.microsoft.com/office/drawing/2014/main" id="{87AC9D21-468E-8D46-9B9C-92FCED6AD0A7}"/>
              </a:ext>
            </a:extLst>
          </p:cNvPr>
          <p:cNvGrpSpPr/>
          <p:nvPr/>
        </p:nvGrpSpPr>
        <p:grpSpPr>
          <a:xfrm>
            <a:off x="410296" y="4437296"/>
            <a:ext cx="7753547" cy="44532"/>
            <a:chOff x="1032684" y="4442337"/>
            <a:chExt cx="7753547" cy="44532"/>
          </a:xfrm>
        </p:grpSpPr>
        <p:sp>
          <p:nvSpPr>
            <p:cNvPr id="63" name="TextBox 62"/>
            <p:cNvSpPr txBox="1"/>
            <p:nvPr/>
          </p:nvSpPr>
          <p:spPr>
            <a:xfrm>
              <a:off x="2259490" y="4442341"/>
              <a:ext cx="262892" cy="44498"/>
            </a:xfrm>
            <a:prstGeom prst="rect">
              <a:avLst/>
            </a:prstGeom>
            <a:noFill/>
          </p:spPr>
          <p:txBody>
            <a:bodyPr wrap="none" lIns="0" tIns="0" rIns="0" bIns="0" rtlCol="0" anchor="ctr" anchorCtr="0">
              <a:noAutofit/>
            </a:bodyPr>
            <a:lstStyle/>
            <a:p>
              <a:pPr algn="ctr"/>
              <a:r>
                <a:rPr lang="fr-CA" sz="1000" dirty="0">
                  <a:solidFill>
                    <a:schemeClr val="tx2"/>
                  </a:solidFill>
                </a:rPr>
                <a:t>13 288</a:t>
              </a:r>
            </a:p>
          </p:txBody>
        </p:sp>
        <p:sp>
          <p:nvSpPr>
            <p:cNvPr id="64" name="TextBox 63"/>
            <p:cNvSpPr txBox="1"/>
            <p:nvPr/>
          </p:nvSpPr>
          <p:spPr>
            <a:xfrm>
              <a:off x="2704449" y="4442366"/>
              <a:ext cx="262892" cy="44498"/>
            </a:xfrm>
            <a:prstGeom prst="rect">
              <a:avLst/>
            </a:prstGeom>
            <a:noFill/>
          </p:spPr>
          <p:txBody>
            <a:bodyPr wrap="none" lIns="0" tIns="0" rIns="0" bIns="0" rtlCol="0" anchor="ctr" anchorCtr="0">
              <a:noAutofit/>
            </a:bodyPr>
            <a:lstStyle/>
            <a:p>
              <a:pPr algn="ctr"/>
              <a:r>
                <a:rPr lang="fr-CA" sz="1000" dirty="0">
                  <a:solidFill>
                    <a:schemeClr val="tx2"/>
                  </a:solidFill>
                </a:rPr>
                <a:t>13 144</a:t>
              </a:r>
            </a:p>
          </p:txBody>
        </p:sp>
        <p:sp>
          <p:nvSpPr>
            <p:cNvPr id="65" name="TextBox 64"/>
            <p:cNvSpPr txBox="1"/>
            <p:nvPr/>
          </p:nvSpPr>
          <p:spPr>
            <a:xfrm>
              <a:off x="3172874" y="4442366"/>
              <a:ext cx="262892" cy="44498"/>
            </a:xfrm>
            <a:prstGeom prst="rect">
              <a:avLst/>
            </a:prstGeom>
            <a:noFill/>
          </p:spPr>
          <p:txBody>
            <a:bodyPr wrap="none" lIns="0" tIns="0" rIns="0" bIns="0" rtlCol="0" anchor="ctr" anchorCtr="0">
              <a:noAutofit/>
            </a:bodyPr>
            <a:lstStyle/>
            <a:p>
              <a:pPr algn="ctr"/>
              <a:r>
                <a:rPr lang="fr-CA" sz="1000" dirty="0">
                  <a:solidFill>
                    <a:schemeClr val="tx2"/>
                  </a:solidFill>
                </a:rPr>
                <a:t>12 964</a:t>
              </a:r>
            </a:p>
          </p:txBody>
        </p:sp>
        <p:sp>
          <p:nvSpPr>
            <p:cNvPr id="66" name="TextBox 65"/>
            <p:cNvSpPr txBox="1"/>
            <p:nvPr/>
          </p:nvSpPr>
          <p:spPr>
            <a:xfrm>
              <a:off x="4061692" y="4442366"/>
              <a:ext cx="262892" cy="44498"/>
            </a:xfrm>
            <a:prstGeom prst="rect">
              <a:avLst/>
            </a:prstGeom>
            <a:noFill/>
          </p:spPr>
          <p:txBody>
            <a:bodyPr wrap="none" lIns="0" tIns="0" rIns="0" bIns="0" rtlCol="0" anchor="ctr" anchorCtr="0">
              <a:noAutofit/>
            </a:bodyPr>
            <a:lstStyle/>
            <a:p>
              <a:pPr algn="ctr"/>
              <a:r>
                <a:rPr lang="fr-CA" sz="1000" dirty="0">
                  <a:solidFill>
                    <a:schemeClr val="tx2"/>
                  </a:solidFill>
                </a:rPr>
                <a:t>12 645</a:t>
              </a:r>
            </a:p>
          </p:txBody>
        </p:sp>
        <p:sp>
          <p:nvSpPr>
            <p:cNvPr id="67" name="TextBox 66"/>
            <p:cNvSpPr txBox="1"/>
            <p:nvPr/>
          </p:nvSpPr>
          <p:spPr>
            <a:xfrm>
              <a:off x="4982551" y="4442366"/>
              <a:ext cx="262892" cy="44498"/>
            </a:xfrm>
            <a:prstGeom prst="rect">
              <a:avLst/>
            </a:prstGeom>
            <a:noFill/>
          </p:spPr>
          <p:txBody>
            <a:bodyPr wrap="none" lIns="0" tIns="0" rIns="0" bIns="0" rtlCol="0" anchor="ctr" anchorCtr="0">
              <a:noAutofit/>
            </a:bodyPr>
            <a:lstStyle/>
            <a:p>
              <a:pPr algn="ctr"/>
              <a:r>
                <a:rPr lang="fr-CA" sz="1000" dirty="0">
                  <a:solidFill>
                    <a:schemeClr val="tx2"/>
                  </a:solidFill>
                </a:rPr>
                <a:t>12 359</a:t>
              </a:r>
            </a:p>
          </p:txBody>
        </p:sp>
        <p:sp>
          <p:nvSpPr>
            <p:cNvPr id="68" name="TextBox 67"/>
            <p:cNvSpPr txBox="1"/>
            <p:nvPr/>
          </p:nvSpPr>
          <p:spPr>
            <a:xfrm>
              <a:off x="5884417" y="4442366"/>
              <a:ext cx="262892" cy="44498"/>
            </a:xfrm>
            <a:prstGeom prst="rect">
              <a:avLst/>
            </a:prstGeom>
            <a:noFill/>
          </p:spPr>
          <p:txBody>
            <a:bodyPr wrap="none" lIns="0" tIns="0" rIns="0" bIns="0" rtlCol="0" anchor="ctr" anchorCtr="0">
              <a:noAutofit/>
            </a:bodyPr>
            <a:lstStyle/>
            <a:p>
              <a:pPr algn="ctr"/>
              <a:r>
                <a:rPr lang="fr-CA" sz="1000" dirty="0">
                  <a:solidFill>
                    <a:schemeClr val="tx2"/>
                  </a:solidFill>
                </a:rPr>
                <a:t>10 902</a:t>
              </a:r>
            </a:p>
          </p:txBody>
        </p:sp>
        <p:sp>
          <p:nvSpPr>
            <p:cNvPr id="69" name="TextBox 68"/>
            <p:cNvSpPr txBox="1"/>
            <p:nvPr/>
          </p:nvSpPr>
          <p:spPr>
            <a:xfrm>
              <a:off x="6800237" y="4442366"/>
              <a:ext cx="214802" cy="44498"/>
            </a:xfrm>
            <a:prstGeom prst="rect">
              <a:avLst/>
            </a:prstGeom>
            <a:noFill/>
          </p:spPr>
          <p:txBody>
            <a:bodyPr wrap="none" lIns="0" tIns="0" rIns="0" bIns="0" rtlCol="0" anchor="ctr" anchorCtr="0">
              <a:noAutofit/>
            </a:bodyPr>
            <a:lstStyle/>
            <a:p>
              <a:pPr algn="ctr"/>
              <a:r>
                <a:rPr lang="fr-CA" sz="1000" dirty="0">
                  <a:solidFill>
                    <a:schemeClr val="tx2"/>
                  </a:solidFill>
                </a:rPr>
                <a:t>6 958</a:t>
              </a:r>
            </a:p>
          </p:txBody>
        </p:sp>
        <p:sp>
          <p:nvSpPr>
            <p:cNvPr id="70" name="TextBox 69"/>
            <p:cNvSpPr txBox="1"/>
            <p:nvPr/>
          </p:nvSpPr>
          <p:spPr>
            <a:xfrm>
              <a:off x="7697469" y="4442366"/>
              <a:ext cx="214802" cy="44498"/>
            </a:xfrm>
            <a:prstGeom prst="rect">
              <a:avLst/>
            </a:prstGeom>
            <a:noFill/>
          </p:spPr>
          <p:txBody>
            <a:bodyPr wrap="none" lIns="0" tIns="0" rIns="0" bIns="0" rtlCol="0" anchor="ctr" anchorCtr="0">
              <a:noAutofit/>
            </a:bodyPr>
            <a:lstStyle/>
            <a:p>
              <a:pPr algn="ctr"/>
              <a:r>
                <a:rPr lang="fr-CA" sz="1000" dirty="0">
                  <a:solidFill>
                    <a:schemeClr val="tx2"/>
                  </a:solidFill>
                </a:rPr>
                <a:t>3 323</a:t>
              </a:r>
            </a:p>
          </p:txBody>
        </p:sp>
        <p:sp>
          <p:nvSpPr>
            <p:cNvPr id="71" name="TextBox 70"/>
            <p:cNvSpPr txBox="1"/>
            <p:nvPr/>
          </p:nvSpPr>
          <p:spPr>
            <a:xfrm>
              <a:off x="8641960" y="4442366"/>
              <a:ext cx="144271" cy="44498"/>
            </a:xfrm>
            <a:prstGeom prst="rect">
              <a:avLst/>
            </a:prstGeom>
            <a:noFill/>
          </p:spPr>
          <p:txBody>
            <a:bodyPr wrap="none" lIns="0" tIns="0" rIns="0" bIns="0" rtlCol="0" anchor="ctr" anchorCtr="0">
              <a:noAutofit/>
            </a:bodyPr>
            <a:lstStyle/>
            <a:p>
              <a:pPr algn="ctr"/>
              <a:r>
                <a:rPr lang="fr-CA" sz="1000" dirty="0">
                  <a:solidFill>
                    <a:schemeClr val="tx2"/>
                  </a:solidFill>
                </a:rPr>
                <a:t>768</a:t>
              </a:r>
            </a:p>
          </p:txBody>
        </p:sp>
        <p:sp>
          <p:nvSpPr>
            <p:cNvPr id="72" name="TextBox 71"/>
            <p:cNvSpPr txBox="1"/>
            <p:nvPr/>
          </p:nvSpPr>
          <p:spPr>
            <a:xfrm>
              <a:off x="1799060" y="4442337"/>
              <a:ext cx="262892" cy="44498"/>
            </a:xfrm>
            <a:prstGeom prst="rect">
              <a:avLst/>
            </a:prstGeom>
            <a:noFill/>
          </p:spPr>
          <p:txBody>
            <a:bodyPr wrap="none" lIns="0" tIns="0" rIns="0" bIns="0" rtlCol="0" anchor="ctr" anchorCtr="0">
              <a:noAutofit/>
            </a:bodyPr>
            <a:lstStyle/>
            <a:p>
              <a:pPr algn="ctr"/>
              <a:r>
                <a:rPr lang="fr-CA" sz="1000" dirty="0">
                  <a:solidFill>
                    <a:schemeClr val="tx2"/>
                  </a:solidFill>
                </a:rPr>
                <a:t>13 784</a:t>
              </a:r>
            </a:p>
          </p:txBody>
        </p:sp>
        <p:sp>
          <p:nvSpPr>
            <p:cNvPr id="73" name="TextBox 72"/>
            <p:cNvSpPr txBox="1"/>
            <p:nvPr/>
          </p:nvSpPr>
          <p:spPr>
            <a:xfrm>
              <a:off x="1032684" y="4442371"/>
              <a:ext cx="480901" cy="44498"/>
            </a:xfrm>
            <a:prstGeom prst="rect">
              <a:avLst/>
            </a:prstGeom>
            <a:noFill/>
          </p:spPr>
          <p:txBody>
            <a:bodyPr wrap="none" lIns="0" tIns="0" rIns="0" bIns="0" rtlCol="0" anchor="ctr" anchorCtr="0">
              <a:noAutofit/>
            </a:bodyPr>
            <a:lstStyle/>
            <a:p>
              <a:r>
                <a:rPr lang="fr-CA" sz="1000" dirty="0">
                  <a:solidFill>
                    <a:schemeClr val="tx2"/>
                  </a:solidFill>
                </a:rPr>
                <a:t>Évolocumab</a:t>
              </a:r>
            </a:p>
          </p:txBody>
        </p:sp>
      </p:grpSp>
      <p:sp>
        <p:nvSpPr>
          <p:cNvPr id="74" name="TextBox 73"/>
          <p:cNvSpPr txBox="1"/>
          <p:nvPr/>
        </p:nvSpPr>
        <p:spPr>
          <a:xfrm>
            <a:off x="410296" y="3938203"/>
            <a:ext cx="492122" cy="151243"/>
          </a:xfrm>
          <a:prstGeom prst="rect">
            <a:avLst/>
          </a:prstGeom>
          <a:noFill/>
        </p:spPr>
        <p:txBody>
          <a:bodyPr wrap="none" lIns="0" tIns="0" rIns="0" bIns="0" rtlCol="0" anchor="ctr" anchorCtr="0">
            <a:noAutofit/>
          </a:bodyPr>
          <a:lstStyle/>
          <a:p>
            <a:r>
              <a:rPr lang="fr-CA" sz="1000" b="1" dirty="0">
                <a:solidFill>
                  <a:schemeClr val="tx2"/>
                </a:solidFill>
              </a:rPr>
              <a:t>N</a:t>
            </a:r>
            <a:r>
              <a:rPr lang="fr-CA" sz="1000" b="1" baseline="30000" dirty="0">
                <a:solidFill>
                  <a:schemeClr val="tx2"/>
                </a:solidFill>
              </a:rPr>
              <a:t>bre</a:t>
            </a:r>
            <a:r>
              <a:rPr lang="fr-CA" sz="1000" b="1" dirty="0">
                <a:solidFill>
                  <a:schemeClr val="tx2"/>
                </a:solidFill>
              </a:rPr>
              <a:t> à risque</a:t>
            </a:r>
          </a:p>
        </p:txBody>
      </p:sp>
      <p:sp>
        <p:nvSpPr>
          <p:cNvPr id="97" name="Rectangle 117"/>
          <p:cNvSpPr>
            <a:spLocks noChangeArrowheads="1"/>
          </p:cNvSpPr>
          <p:nvPr/>
        </p:nvSpPr>
        <p:spPr bwMode="auto">
          <a:xfrm rot="16200000">
            <a:off x="-97581" y="2316074"/>
            <a:ext cx="188077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fr-CA" altLang="en-US" sz="1200" b="1" dirty="0">
                <a:solidFill>
                  <a:schemeClr val="tx2"/>
                </a:solidFill>
                <a:latin typeface="Arial"/>
              </a:rPr>
              <a:t>Cholestérol LDL (mmol/L)</a:t>
            </a:r>
            <a:endParaRPr lang="fr-CA" altLang="en-US" sz="1200" dirty="0">
              <a:solidFill>
                <a:schemeClr val="tx2"/>
              </a:solidFill>
              <a:latin typeface="Arial"/>
            </a:endParaRPr>
          </a:p>
        </p:txBody>
      </p:sp>
      <p:sp>
        <p:nvSpPr>
          <p:cNvPr id="98" name="Rectangle 118"/>
          <p:cNvSpPr>
            <a:spLocks noChangeArrowheads="1"/>
          </p:cNvSpPr>
          <p:nvPr/>
        </p:nvSpPr>
        <p:spPr bwMode="auto">
          <a:xfrm>
            <a:off x="3999347" y="3849697"/>
            <a:ext cx="933352" cy="211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fr-CA" altLang="en-US" sz="1200" b="1" dirty="0">
                <a:solidFill>
                  <a:schemeClr val="tx2"/>
                </a:solidFill>
                <a:latin typeface="+mn-lt"/>
              </a:rPr>
              <a:t>Semaines</a:t>
            </a:r>
            <a:endParaRPr lang="fr-CA" altLang="en-US" sz="1200" dirty="0">
              <a:solidFill>
                <a:schemeClr val="tx2"/>
              </a:solidFill>
              <a:latin typeface="+mn-lt"/>
            </a:endParaRPr>
          </a:p>
        </p:txBody>
      </p:sp>
      <p:grpSp>
        <p:nvGrpSpPr>
          <p:cNvPr id="99" name="Group 98"/>
          <p:cNvGrpSpPr/>
          <p:nvPr/>
        </p:nvGrpSpPr>
        <p:grpSpPr>
          <a:xfrm>
            <a:off x="3460618" y="1784461"/>
            <a:ext cx="3588154" cy="961245"/>
            <a:chOff x="3227396" y="-1471834"/>
            <a:chExt cx="5339186" cy="2361548"/>
          </a:xfrm>
          <a:solidFill>
            <a:srgbClr val="A50021"/>
          </a:solidFill>
        </p:grpSpPr>
        <p:sp>
          <p:nvSpPr>
            <p:cNvPr id="100" name="Down Arrow 99"/>
            <p:cNvSpPr/>
            <p:nvPr/>
          </p:nvSpPr>
          <p:spPr>
            <a:xfrm>
              <a:off x="3227396" y="-1471834"/>
              <a:ext cx="294198" cy="2361548"/>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srgbClr val="FFFFFF"/>
                </a:solidFill>
              </a:endParaRPr>
            </a:p>
          </p:txBody>
        </p:sp>
        <p:sp>
          <p:nvSpPr>
            <p:cNvPr id="101" name="TextBox 100"/>
            <p:cNvSpPr txBox="1"/>
            <p:nvPr/>
          </p:nvSpPr>
          <p:spPr>
            <a:xfrm>
              <a:off x="3542717" y="-963688"/>
              <a:ext cx="5023865" cy="1020779"/>
            </a:xfrm>
            <a:prstGeom prst="rect">
              <a:avLst/>
            </a:prstGeom>
            <a:noFill/>
          </p:spPr>
          <p:txBody>
            <a:bodyPr wrap="none" rtlCol="0">
              <a:spAutoFit/>
            </a:bodyPr>
            <a:lstStyle/>
            <a:p>
              <a:pPr fontAlgn="base">
                <a:spcBef>
                  <a:spcPct val="0"/>
                </a:spcBef>
                <a:spcAft>
                  <a:spcPct val="0"/>
                </a:spcAft>
              </a:pPr>
              <a:r>
                <a:rPr lang="fr-CA" sz="1050" b="1" dirty="0"/>
                <a:t>Réduction moyenne de 59 % </a:t>
              </a:r>
              <a:r>
                <a:rPr lang="fr-CA" sz="1050" dirty="0"/>
                <a:t>(IC à 95 % : 58-60), </a:t>
              </a:r>
              <a:r>
                <a:rPr lang="fr-CA" sz="1050" i="1" dirty="0"/>
                <a:t>p</a:t>
              </a:r>
              <a:r>
                <a:rPr lang="fr-CA" sz="1050" dirty="0"/>
                <a:t> &lt; 0,001</a:t>
              </a:r>
            </a:p>
            <a:p>
              <a:pPr fontAlgn="base">
                <a:spcBef>
                  <a:spcPct val="0"/>
                </a:spcBef>
                <a:spcAft>
                  <a:spcPct val="0"/>
                </a:spcAft>
              </a:pPr>
              <a:r>
                <a:rPr lang="fr-CA" sz="1050" b="1" dirty="0"/>
                <a:t>Réduction absolue : 1,45 mmol/L </a:t>
              </a:r>
              <a:r>
                <a:rPr lang="fr-CA" sz="1050" dirty="0"/>
                <a:t>(IC à 95 % : 1,42-1,47)</a:t>
              </a:r>
            </a:p>
          </p:txBody>
        </p:sp>
      </p:grpSp>
      <p:grpSp>
        <p:nvGrpSpPr>
          <p:cNvPr id="2" name="Group 1">
            <a:extLst>
              <a:ext uri="{FF2B5EF4-FFF2-40B4-BE49-F238E27FC236}">
                <a16:creationId xmlns:a16="http://schemas.microsoft.com/office/drawing/2014/main" id="{0D7EC2F4-AC1A-8246-BB9C-8F224171A9ED}"/>
              </a:ext>
            </a:extLst>
          </p:cNvPr>
          <p:cNvGrpSpPr/>
          <p:nvPr/>
        </p:nvGrpSpPr>
        <p:grpSpPr>
          <a:xfrm>
            <a:off x="1136521" y="1257778"/>
            <a:ext cx="171521" cy="2317422"/>
            <a:chOff x="2173390" y="1229138"/>
            <a:chExt cx="171521" cy="2317422"/>
          </a:xfrm>
        </p:grpSpPr>
        <p:sp>
          <p:nvSpPr>
            <p:cNvPr id="118" name="Rectangle 101"/>
            <p:cNvSpPr>
              <a:spLocks noChangeArrowheads="1"/>
            </p:cNvSpPr>
            <p:nvPr/>
          </p:nvSpPr>
          <p:spPr bwMode="auto">
            <a:xfrm>
              <a:off x="2173390" y="1394200"/>
              <a:ext cx="171521"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fr-CA" altLang="en-US" sz="1050" dirty="0">
                  <a:solidFill>
                    <a:schemeClr val="tx2"/>
                  </a:solidFill>
                  <a:latin typeface="+mn-lt"/>
                </a:rPr>
                <a:t>2,4</a:t>
              </a:r>
              <a:endParaRPr lang="fr-CA" altLang="en-US" sz="1350" dirty="0">
                <a:solidFill>
                  <a:schemeClr val="tx2"/>
                </a:solidFill>
                <a:latin typeface="+mn-lt"/>
              </a:endParaRPr>
            </a:p>
          </p:txBody>
        </p:sp>
        <p:sp>
          <p:nvSpPr>
            <p:cNvPr id="119" name="Rectangle 101"/>
            <p:cNvSpPr>
              <a:spLocks noChangeArrowheads="1"/>
            </p:cNvSpPr>
            <p:nvPr/>
          </p:nvSpPr>
          <p:spPr bwMode="auto">
            <a:xfrm>
              <a:off x="2173390" y="1560098"/>
              <a:ext cx="171521"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fr-CA" altLang="en-US" sz="1050" dirty="0">
                  <a:solidFill>
                    <a:schemeClr val="tx2"/>
                  </a:solidFill>
                  <a:latin typeface="+mn-lt"/>
                </a:rPr>
                <a:t>2,2</a:t>
              </a:r>
              <a:endParaRPr lang="fr-CA" altLang="en-US" sz="1350" dirty="0">
                <a:solidFill>
                  <a:schemeClr val="tx2"/>
                </a:solidFill>
                <a:latin typeface="+mn-lt"/>
              </a:endParaRPr>
            </a:p>
          </p:txBody>
        </p:sp>
        <p:sp>
          <p:nvSpPr>
            <p:cNvPr id="120" name="Rectangle 101"/>
            <p:cNvSpPr>
              <a:spLocks noChangeArrowheads="1"/>
            </p:cNvSpPr>
            <p:nvPr/>
          </p:nvSpPr>
          <p:spPr bwMode="auto">
            <a:xfrm>
              <a:off x="2173390" y="1725996"/>
              <a:ext cx="171521"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fr-CA" altLang="en-US" sz="1050" dirty="0">
                  <a:solidFill>
                    <a:schemeClr val="tx2"/>
                  </a:solidFill>
                  <a:latin typeface="+mn-lt"/>
                </a:rPr>
                <a:t>2,0</a:t>
              </a:r>
              <a:endParaRPr lang="fr-CA" altLang="en-US" sz="1350" dirty="0">
                <a:solidFill>
                  <a:schemeClr val="tx2"/>
                </a:solidFill>
                <a:latin typeface="+mn-lt"/>
              </a:endParaRPr>
            </a:p>
          </p:txBody>
        </p:sp>
        <p:sp>
          <p:nvSpPr>
            <p:cNvPr id="121" name="Rectangle 101"/>
            <p:cNvSpPr>
              <a:spLocks noChangeArrowheads="1"/>
            </p:cNvSpPr>
            <p:nvPr/>
          </p:nvSpPr>
          <p:spPr bwMode="auto">
            <a:xfrm>
              <a:off x="2173390" y="1891894"/>
              <a:ext cx="171521"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fr-CA" altLang="en-US" sz="1050" dirty="0">
                  <a:solidFill>
                    <a:schemeClr val="tx2"/>
                  </a:solidFill>
                  <a:latin typeface="+mn-lt"/>
                </a:rPr>
                <a:t>1,8</a:t>
              </a:r>
              <a:endParaRPr lang="fr-CA" altLang="en-US" sz="1350" dirty="0">
                <a:solidFill>
                  <a:schemeClr val="tx2"/>
                </a:solidFill>
                <a:latin typeface="+mn-lt"/>
              </a:endParaRPr>
            </a:p>
          </p:txBody>
        </p:sp>
        <p:sp>
          <p:nvSpPr>
            <p:cNvPr id="122" name="Rectangle 101"/>
            <p:cNvSpPr>
              <a:spLocks noChangeArrowheads="1"/>
            </p:cNvSpPr>
            <p:nvPr/>
          </p:nvSpPr>
          <p:spPr bwMode="auto">
            <a:xfrm>
              <a:off x="2173390" y="2057791"/>
              <a:ext cx="171521"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fr-CA" altLang="en-US" sz="1050" dirty="0">
                  <a:solidFill>
                    <a:schemeClr val="tx2"/>
                  </a:solidFill>
                  <a:latin typeface="+mn-lt"/>
                </a:rPr>
                <a:t>1,6</a:t>
              </a:r>
              <a:endParaRPr lang="fr-CA" altLang="en-US" sz="1350" dirty="0">
                <a:solidFill>
                  <a:schemeClr val="tx2"/>
                </a:solidFill>
                <a:latin typeface="+mn-lt"/>
              </a:endParaRPr>
            </a:p>
          </p:txBody>
        </p:sp>
        <p:sp>
          <p:nvSpPr>
            <p:cNvPr id="123" name="Rectangle 101"/>
            <p:cNvSpPr>
              <a:spLocks noChangeArrowheads="1"/>
            </p:cNvSpPr>
            <p:nvPr/>
          </p:nvSpPr>
          <p:spPr bwMode="auto">
            <a:xfrm>
              <a:off x="2173390" y="2223689"/>
              <a:ext cx="171521"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fr-CA" altLang="en-US" sz="1050" dirty="0">
                  <a:solidFill>
                    <a:schemeClr val="tx2"/>
                  </a:solidFill>
                  <a:latin typeface="+mn-lt"/>
                </a:rPr>
                <a:t>1,4</a:t>
              </a:r>
              <a:endParaRPr lang="fr-CA" altLang="en-US" sz="1350" dirty="0">
                <a:solidFill>
                  <a:schemeClr val="tx2"/>
                </a:solidFill>
                <a:latin typeface="+mn-lt"/>
              </a:endParaRPr>
            </a:p>
          </p:txBody>
        </p:sp>
        <p:sp>
          <p:nvSpPr>
            <p:cNvPr id="124" name="Rectangle 101"/>
            <p:cNvSpPr>
              <a:spLocks noChangeArrowheads="1"/>
            </p:cNvSpPr>
            <p:nvPr/>
          </p:nvSpPr>
          <p:spPr bwMode="auto">
            <a:xfrm>
              <a:off x="2173390" y="2389587"/>
              <a:ext cx="171521"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fr-CA" altLang="en-US" sz="1050" dirty="0">
                  <a:solidFill>
                    <a:schemeClr val="tx2"/>
                  </a:solidFill>
                  <a:latin typeface="+mn-lt"/>
                </a:rPr>
                <a:t>1,2</a:t>
              </a:r>
              <a:endParaRPr lang="fr-CA" altLang="en-US" sz="1350" dirty="0">
                <a:solidFill>
                  <a:schemeClr val="tx2"/>
                </a:solidFill>
                <a:latin typeface="+mn-lt"/>
              </a:endParaRPr>
            </a:p>
          </p:txBody>
        </p:sp>
        <p:sp>
          <p:nvSpPr>
            <p:cNvPr id="125" name="Rectangle 101"/>
            <p:cNvSpPr>
              <a:spLocks noChangeArrowheads="1"/>
            </p:cNvSpPr>
            <p:nvPr/>
          </p:nvSpPr>
          <p:spPr bwMode="auto">
            <a:xfrm>
              <a:off x="2173390" y="2555485"/>
              <a:ext cx="171521"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fr-CA" altLang="en-US" sz="1050" dirty="0">
                  <a:solidFill>
                    <a:schemeClr val="tx2"/>
                  </a:solidFill>
                  <a:latin typeface="+mn-lt"/>
                </a:rPr>
                <a:t>1,0</a:t>
              </a:r>
              <a:endParaRPr lang="fr-CA" altLang="en-US" sz="1350" dirty="0">
                <a:solidFill>
                  <a:schemeClr val="tx2"/>
                </a:solidFill>
                <a:latin typeface="+mn-lt"/>
              </a:endParaRPr>
            </a:p>
          </p:txBody>
        </p:sp>
        <p:sp>
          <p:nvSpPr>
            <p:cNvPr id="126" name="Rectangle 101"/>
            <p:cNvSpPr>
              <a:spLocks noChangeArrowheads="1"/>
            </p:cNvSpPr>
            <p:nvPr/>
          </p:nvSpPr>
          <p:spPr bwMode="auto">
            <a:xfrm>
              <a:off x="2173390" y="2721383"/>
              <a:ext cx="171521"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fr-CA" altLang="en-US" sz="1050" dirty="0">
                  <a:solidFill>
                    <a:schemeClr val="tx2"/>
                  </a:solidFill>
                  <a:latin typeface="+mn-lt"/>
                </a:rPr>
                <a:t>0,8</a:t>
              </a:r>
              <a:endParaRPr lang="fr-CA" altLang="en-US" sz="1350" dirty="0">
                <a:solidFill>
                  <a:schemeClr val="tx2"/>
                </a:solidFill>
                <a:latin typeface="+mn-lt"/>
              </a:endParaRPr>
            </a:p>
          </p:txBody>
        </p:sp>
        <p:sp>
          <p:nvSpPr>
            <p:cNvPr id="127" name="Rectangle 101"/>
            <p:cNvSpPr>
              <a:spLocks noChangeArrowheads="1"/>
            </p:cNvSpPr>
            <p:nvPr/>
          </p:nvSpPr>
          <p:spPr bwMode="auto">
            <a:xfrm>
              <a:off x="2173390" y="2887281"/>
              <a:ext cx="171521"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fr-CA" altLang="en-US" sz="1050" dirty="0">
                  <a:solidFill>
                    <a:schemeClr val="tx2"/>
                  </a:solidFill>
                  <a:latin typeface="+mn-lt"/>
                </a:rPr>
                <a:t>0,6</a:t>
              </a:r>
              <a:endParaRPr lang="fr-CA" altLang="en-US" sz="1350" dirty="0">
                <a:solidFill>
                  <a:schemeClr val="tx2"/>
                </a:solidFill>
                <a:latin typeface="+mn-lt"/>
              </a:endParaRPr>
            </a:p>
          </p:txBody>
        </p:sp>
        <p:sp>
          <p:nvSpPr>
            <p:cNvPr id="128" name="Rectangle 101"/>
            <p:cNvSpPr>
              <a:spLocks noChangeArrowheads="1"/>
            </p:cNvSpPr>
            <p:nvPr/>
          </p:nvSpPr>
          <p:spPr bwMode="auto">
            <a:xfrm>
              <a:off x="2173390" y="3053178"/>
              <a:ext cx="171521"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fr-CA" altLang="en-US" sz="1050" dirty="0">
                  <a:solidFill>
                    <a:schemeClr val="tx2"/>
                  </a:solidFill>
                  <a:latin typeface="+mn-lt"/>
                </a:rPr>
                <a:t>0,4</a:t>
              </a:r>
              <a:endParaRPr lang="fr-CA" altLang="en-US" sz="1350" dirty="0">
                <a:solidFill>
                  <a:schemeClr val="tx2"/>
                </a:solidFill>
                <a:latin typeface="+mn-lt"/>
              </a:endParaRPr>
            </a:p>
          </p:txBody>
        </p:sp>
        <p:sp>
          <p:nvSpPr>
            <p:cNvPr id="129" name="Rectangle 101"/>
            <p:cNvSpPr>
              <a:spLocks noChangeArrowheads="1"/>
            </p:cNvSpPr>
            <p:nvPr/>
          </p:nvSpPr>
          <p:spPr bwMode="auto">
            <a:xfrm>
              <a:off x="2173390" y="3219076"/>
              <a:ext cx="171521"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fr-CA" altLang="en-US" sz="1050" dirty="0">
                  <a:solidFill>
                    <a:schemeClr val="tx2"/>
                  </a:solidFill>
                  <a:latin typeface="+mn-lt"/>
                </a:rPr>
                <a:t>0,2</a:t>
              </a:r>
              <a:endParaRPr lang="fr-CA" altLang="en-US" sz="1350" dirty="0">
                <a:solidFill>
                  <a:schemeClr val="tx2"/>
                </a:solidFill>
                <a:latin typeface="+mn-lt"/>
              </a:endParaRPr>
            </a:p>
          </p:txBody>
        </p:sp>
        <p:sp>
          <p:nvSpPr>
            <p:cNvPr id="130" name="Rectangle 101"/>
            <p:cNvSpPr>
              <a:spLocks noChangeArrowheads="1"/>
            </p:cNvSpPr>
            <p:nvPr/>
          </p:nvSpPr>
          <p:spPr bwMode="auto">
            <a:xfrm>
              <a:off x="2173390" y="3384977"/>
              <a:ext cx="171521"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fr-CA" altLang="en-US" sz="1050" dirty="0">
                  <a:solidFill>
                    <a:schemeClr val="tx2"/>
                  </a:solidFill>
                  <a:latin typeface="+mn-lt"/>
                </a:rPr>
                <a:t>0,0</a:t>
              </a:r>
              <a:endParaRPr lang="fr-CA" altLang="en-US" sz="1350" dirty="0">
                <a:solidFill>
                  <a:schemeClr val="tx2"/>
                </a:solidFill>
                <a:latin typeface="+mn-lt"/>
              </a:endParaRPr>
            </a:p>
          </p:txBody>
        </p:sp>
        <p:sp>
          <p:nvSpPr>
            <p:cNvPr id="132" name="Rectangle 101"/>
            <p:cNvSpPr>
              <a:spLocks noChangeArrowheads="1"/>
            </p:cNvSpPr>
            <p:nvPr/>
          </p:nvSpPr>
          <p:spPr bwMode="auto">
            <a:xfrm>
              <a:off x="2173390" y="1229138"/>
              <a:ext cx="171521"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fr-CA" altLang="en-US" sz="1050" dirty="0">
                  <a:solidFill>
                    <a:schemeClr val="tx2"/>
                  </a:solidFill>
                  <a:latin typeface="+mn-lt"/>
                </a:rPr>
                <a:t>2,6</a:t>
              </a:r>
              <a:endParaRPr lang="fr-CA" altLang="en-US" sz="1350" dirty="0">
                <a:solidFill>
                  <a:schemeClr val="tx2"/>
                </a:solidFill>
                <a:latin typeface="+mn-lt"/>
              </a:endParaRPr>
            </a:p>
          </p:txBody>
        </p:sp>
      </p:grpSp>
      <p:sp>
        <p:nvSpPr>
          <p:cNvPr id="135" name="Rectangle 134"/>
          <p:cNvSpPr/>
          <p:nvPr/>
        </p:nvSpPr>
        <p:spPr>
          <a:xfrm>
            <a:off x="2874123" y="2943347"/>
            <a:ext cx="3497864" cy="511197"/>
          </a:xfrm>
          <a:prstGeom prst="rect">
            <a:avLst/>
          </a:prstGeom>
        </p:spPr>
        <p:txBody>
          <a:bodyPr wrap="square">
            <a:spAutoFit/>
          </a:bodyPr>
          <a:lstStyle/>
          <a:p>
            <a:pPr algn="ctr"/>
            <a:r>
              <a:rPr lang="fr-CA" sz="1350" b="1" dirty="0" err="1">
                <a:solidFill>
                  <a:schemeClr val="accent2"/>
                </a:solidFill>
              </a:rPr>
              <a:t>Évolocumab</a:t>
            </a:r>
            <a:endParaRPr lang="fr-CA" sz="1350" b="1" dirty="0">
              <a:solidFill>
                <a:schemeClr val="accent2"/>
              </a:solidFill>
            </a:endParaRPr>
          </a:p>
          <a:p>
            <a:pPr algn="ctr"/>
            <a:r>
              <a:rPr lang="fr-CA" sz="1350" dirty="0">
                <a:solidFill>
                  <a:schemeClr val="accent2"/>
                </a:solidFill>
              </a:rPr>
              <a:t>(de 2,4 à 0,8 </a:t>
            </a:r>
            <a:r>
              <a:rPr lang="fr-CA" sz="1350" dirty="0" err="1">
                <a:solidFill>
                  <a:schemeClr val="accent2"/>
                </a:solidFill>
              </a:rPr>
              <a:t>mmol</a:t>
            </a:r>
            <a:r>
              <a:rPr lang="fr-CA" sz="1350" dirty="0">
                <a:solidFill>
                  <a:schemeClr val="accent2"/>
                </a:solidFill>
              </a:rPr>
              <a:t>/L, EIQ de 0,5-1,2 </a:t>
            </a:r>
            <a:r>
              <a:rPr lang="fr-CA" sz="1350" dirty="0" err="1">
                <a:solidFill>
                  <a:schemeClr val="accent2"/>
                </a:solidFill>
              </a:rPr>
              <a:t>mmol</a:t>
            </a:r>
            <a:r>
              <a:rPr lang="fr-CA" sz="1350" dirty="0">
                <a:solidFill>
                  <a:schemeClr val="accent2"/>
                </a:solidFill>
              </a:rPr>
              <a:t>/L)</a:t>
            </a:r>
          </a:p>
        </p:txBody>
      </p:sp>
      <p:sp>
        <p:nvSpPr>
          <p:cNvPr id="136" name="Rectangle 135"/>
          <p:cNvSpPr/>
          <p:nvPr/>
        </p:nvSpPr>
        <p:spPr>
          <a:xfrm>
            <a:off x="4135781" y="1111535"/>
            <a:ext cx="974548" cy="223468"/>
          </a:xfrm>
          <a:prstGeom prst="rect">
            <a:avLst/>
          </a:prstGeom>
          <a:noFill/>
        </p:spPr>
        <p:txBody>
          <a:bodyPr wrap="none" anchor="ctr" anchorCtr="0">
            <a:noAutofit/>
          </a:bodyPr>
          <a:lstStyle/>
          <a:p>
            <a:pPr algn="ctr"/>
            <a:r>
              <a:rPr lang="fr-CA" sz="1350" b="1" dirty="0"/>
              <a:t>Placebo</a:t>
            </a:r>
            <a:endParaRPr lang="fr-CA" sz="1350" dirty="0"/>
          </a:p>
        </p:txBody>
      </p:sp>
      <p:sp>
        <p:nvSpPr>
          <p:cNvPr id="137" name="Rectangle 2"/>
          <p:cNvSpPr>
            <a:spLocks noGrp="1" noChangeArrowheads="1"/>
          </p:cNvSpPr>
          <p:nvPr>
            <p:ph type="title"/>
          </p:nvPr>
        </p:nvSpPr>
        <p:spPr>
          <a:xfrm>
            <a:off x="423082" y="236618"/>
            <a:ext cx="5175228" cy="525339"/>
          </a:xfrm>
        </p:spPr>
        <p:txBody>
          <a:bodyPr>
            <a:noAutofit/>
          </a:bodyPr>
          <a:lstStyle/>
          <a:p>
            <a:pPr eaLnBrk="1" hangingPunct="1"/>
            <a:r>
              <a:rPr lang="fr-CA" dirty="0"/>
              <a:t>Cholestérol LDL</a:t>
            </a:r>
          </a:p>
        </p:txBody>
      </p:sp>
      <p:sp>
        <p:nvSpPr>
          <p:cNvPr id="139" name="ZoneTexte 138">
            <a:extLst>
              <a:ext uri="{FF2B5EF4-FFF2-40B4-BE49-F238E27FC236}">
                <a16:creationId xmlns:a16="http://schemas.microsoft.com/office/drawing/2014/main" id="{1E3629BA-2334-C44A-975C-DD9A6731ACFD}"/>
              </a:ext>
            </a:extLst>
          </p:cNvPr>
          <p:cNvSpPr txBox="1"/>
          <p:nvPr/>
        </p:nvSpPr>
        <p:spPr>
          <a:xfrm>
            <a:off x="423082" y="4811277"/>
            <a:ext cx="2780886" cy="230832"/>
          </a:xfrm>
          <a:prstGeom prst="rect">
            <a:avLst/>
          </a:prstGeom>
          <a:noFill/>
        </p:spPr>
        <p:txBody>
          <a:bodyPr wrap="square" lIns="0" rIns="0" rtlCol="0" anchor="ctr" anchorCtr="0">
            <a:spAutoFit/>
          </a:bodyPr>
          <a:lstStyle/>
          <a:p>
            <a:r>
              <a:rPr lang="fr-FR" sz="900" dirty="0" err="1"/>
              <a:t>Sabatine</a:t>
            </a:r>
            <a:r>
              <a:rPr lang="fr-FR" sz="900" dirty="0"/>
              <a:t> MS, et al. </a:t>
            </a:r>
            <a:r>
              <a:rPr lang="fr-FR" sz="900" i="1" dirty="0"/>
              <a:t>N </a:t>
            </a:r>
            <a:r>
              <a:rPr lang="fr-FR" sz="900" i="1" dirty="0" err="1"/>
              <a:t>Engl</a:t>
            </a:r>
            <a:r>
              <a:rPr lang="fr-FR" sz="900" i="1" dirty="0"/>
              <a:t> J Med</a:t>
            </a:r>
            <a:r>
              <a:rPr lang="fr-FR" sz="900" dirty="0"/>
              <a:t> 2017;376:1713-1722</a:t>
            </a:r>
            <a:endParaRPr lang="en-US" sz="900" dirty="0"/>
          </a:p>
        </p:txBody>
      </p:sp>
      <p:pic>
        <p:nvPicPr>
          <p:cNvPr id="134" name="Picture 1">
            <a:extLst>
              <a:ext uri="{FF2B5EF4-FFF2-40B4-BE49-F238E27FC236}">
                <a16:creationId xmlns:a16="http://schemas.microsoft.com/office/drawing/2014/main" id="{CB528CDF-BD3D-8A40-8D71-3048AA5F5028}"/>
              </a:ext>
            </a:extLst>
          </p:cNvPr>
          <p:cNvPicPr>
            <a:picLocks noChangeAspect="1" noChangeArrowheads="1"/>
          </p:cNvPicPr>
          <p:nvPr/>
        </p:nvPicPr>
        <p:blipFill>
          <a:blip r:embed="rId4" cstate="print"/>
          <a:srcRect/>
          <a:stretch>
            <a:fillRect/>
          </a:stretch>
        </p:blipFill>
        <p:spPr bwMode="auto">
          <a:xfrm>
            <a:off x="7336569" y="154802"/>
            <a:ext cx="1377527" cy="617220"/>
          </a:xfrm>
          <a:prstGeom prst="rect">
            <a:avLst/>
          </a:prstGeom>
          <a:noFill/>
          <a:ln w="9525">
            <a:noFill/>
            <a:miter lim="800000"/>
            <a:headEnd/>
            <a:tailEnd/>
          </a:ln>
        </p:spPr>
      </p:pic>
      <p:sp>
        <p:nvSpPr>
          <p:cNvPr id="75" name="TextBox 74"/>
          <p:cNvSpPr txBox="1"/>
          <p:nvPr/>
        </p:nvSpPr>
        <p:spPr>
          <a:xfrm>
            <a:off x="1724973" y="3675766"/>
            <a:ext cx="68930" cy="161584"/>
          </a:xfrm>
          <a:prstGeom prst="rect">
            <a:avLst/>
          </a:prstGeom>
          <a:noFill/>
        </p:spPr>
        <p:txBody>
          <a:bodyPr wrap="none" lIns="0" tIns="0" rIns="0" bIns="0" rtlCol="0" anchor="ctr" anchorCtr="0">
            <a:spAutoFit/>
          </a:bodyPr>
          <a:lstStyle/>
          <a:p>
            <a:pPr algn="ctr"/>
            <a:r>
              <a:rPr lang="fr-CA" sz="1050" dirty="0">
                <a:solidFill>
                  <a:schemeClr val="tx2"/>
                </a:solidFill>
              </a:rPr>
              <a:t>4</a:t>
            </a:r>
          </a:p>
        </p:txBody>
      </p:sp>
      <p:sp>
        <p:nvSpPr>
          <p:cNvPr id="82" name="Rectangle 102"/>
          <p:cNvSpPr>
            <a:spLocks noChangeArrowheads="1"/>
          </p:cNvSpPr>
          <p:nvPr/>
        </p:nvSpPr>
        <p:spPr bwMode="auto">
          <a:xfrm>
            <a:off x="1609425" y="3675765"/>
            <a:ext cx="96366"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fr-CA" altLang="en-US" sz="1050" dirty="0">
                <a:solidFill>
                  <a:schemeClr val="tx2"/>
                </a:solidFill>
                <a:latin typeface="+mn-lt"/>
              </a:rPr>
              <a:t>0</a:t>
            </a:r>
            <a:endParaRPr lang="fr-CA" altLang="en-US" sz="1350" dirty="0">
              <a:solidFill>
                <a:schemeClr val="tx2"/>
              </a:solidFill>
              <a:latin typeface="+mn-lt"/>
            </a:endParaRPr>
          </a:p>
        </p:txBody>
      </p:sp>
      <p:sp>
        <p:nvSpPr>
          <p:cNvPr id="83" name="Rectangle 103"/>
          <p:cNvSpPr>
            <a:spLocks noChangeArrowheads="1"/>
          </p:cNvSpPr>
          <p:nvPr/>
        </p:nvSpPr>
        <p:spPr bwMode="auto">
          <a:xfrm>
            <a:off x="2155135" y="3675765"/>
            <a:ext cx="137858"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fr-CA" altLang="en-US" sz="1050" dirty="0">
                <a:solidFill>
                  <a:schemeClr val="tx2"/>
                </a:solidFill>
                <a:latin typeface="+mn-lt"/>
              </a:rPr>
              <a:t>12</a:t>
            </a:r>
            <a:endParaRPr lang="fr-CA" altLang="en-US" sz="1350" dirty="0">
              <a:solidFill>
                <a:schemeClr val="tx2"/>
              </a:solidFill>
              <a:latin typeface="+mn-lt"/>
            </a:endParaRPr>
          </a:p>
        </p:txBody>
      </p:sp>
      <p:sp>
        <p:nvSpPr>
          <p:cNvPr id="84" name="Rectangle 104"/>
          <p:cNvSpPr>
            <a:spLocks noChangeArrowheads="1"/>
          </p:cNvSpPr>
          <p:nvPr/>
        </p:nvSpPr>
        <p:spPr bwMode="auto">
          <a:xfrm>
            <a:off x="2607593" y="3675765"/>
            <a:ext cx="137858"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fr-CA" altLang="en-US" sz="1050" dirty="0">
                <a:solidFill>
                  <a:schemeClr val="tx2"/>
                </a:solidFill>
                <a:latin typeface="+mn-lt"/>
              </a:rPr>
              <a:t>24</a:t>
            </a:r>
            <a:endParaRPr lang="fr-CA" altLang="en-US" sz="1350" dirty="0">
              <a:solidFill>
                <a:schemeClr val="tx2"/>
              </a:solidFill>
              <a:latin typeface="+mn-lt"/>
            </a:endParaRPr>
          </a:p>
        </p:txBody>
      </p:sp>
      <p:sp>
        <p:nvSpPr>
          <p:cNvPr id="85" name="Rectangle 105"/>
          <p:cNvSpPr>
            <a:spLocks noChangeArrowheads="1"/>
          </p:cNvSpPr>
          <p:nvPr/>
        </p:nvSpPr>
        <p:spPr bwMode="auto">
          <a:xfrm>
            <a:off x="3052742" y="3675765"/>
            <a:ext cx="137858"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fr-CA" altLang="en-US" sz="1050" dirty="0">
                <a:solidFill>
                  <a:schemeClr val="tx2"/>
                </a:solidFill>
                <a:latin typeface="+mn-lt"/>
              </a:rPr>
              <a:t>36</a:t>
            </a:r>
            <a:endParaRPr lang="fr-CA" altLang="en-US" sz="1350" dirty="0">
              <a:solidFill>
                <a:schemeClr val="tx2"/>
              </a:solidFill>
              <a:latin typeface="+mn-lt"/>
            </a:endParaRPr>
          </a:p>
        </p:txBody>
      </p:sp>
      <p:sp>
        <p:nvSpPr>
          <p:cNvPr id="86" name="Rectangle 106"/>
          <p:cNvSpPr>
            <a:spLocks noChangeArrowheads="1"/>
          </p:cNvSpPr>
          <p:nvPr/>
        </p:nvSpPr>
        <p:spPr bwMode="auto">
          <a:xfrm>
            <a:off x="3515012" y="3675765"/>
            <a:ext cx="137858"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fr-CA" altLang="en-US" sz="1050" dirty="0">
                <a:solidFill>
                  <a:schemeClr val="tx2"/>
                </a:solidFill>
                <a:latin typeface="+mn-lt"/>
              </a:rPr>
              <a:t>48</a:t>
            </a:r>
            <a:endParaRPr lang="fr-CA" altLang="en-US" sz="1350" dirty="0">
              <a:solidFill>
                <a:schemeClr val="tx2"/>
              </a:solidFill>
              <a:latin typeface="+mn-lt"/>
            </a:endParaRPr>
          </a:p>
        </p:txBody>
      </p:sp>
      <p:sp>
        <p:nvSpPr>
          <p:cNvPr id="87" name="Rectangle 107"/>
          <p:cNvSpPr>
            <a:spLocks noChangeArrowheads="1"/>
          </p:cNvSpPr>
          <p:nvPr/>
        </p:nvSpPr>
        <p:spPr bwMode="auto">
          <a:xfrm>
            <a:off x="3969449" y="3675765"/>
            <a:ext cx="137858"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fr-CA" altLang="en-US" sz="1050" dirty="0">
                <a:solidFill>
                  <a:schemeClr val="tx2"/>
                </a:solidFill>
                <a:latin typeface="+mn-lt"/>
              </a:rPr>
              <a:t>60</a:t>
            </a:r>
            <a:endParaRPr lang="fr-CA" altLang="en-US" sz="1350" dirty="0">
              <a:solidFill>
                <a:schemeClr val="tx2"/>
              </a:solidFill>
              <a:latin typeface="+mn-lt"/>
            </a:endParaRPr>
          </a:p>
        </p:txBody>
      </p:sp>
      <p:sp>
        <p:nvSpPr>
          <p:cNvPr id="88" name="Rectangle 108"/>
          <p:cNvSpPr>
            <a:spLocks noChangeArrowheads="1"/>
          </p:cNvSpPr>
          <p:nvPr/>
        </p:nvSpPr>
        <p:spPr bwMode="auto">
          <a:xfrm>
            <a:off x="4410909" y="3675765"/>
            <a:ext cx="137858"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fr-CA" altLang="en-US" sz="1050" dirty="0">
                <a:solidFill>
                  <a:schemeClr val="tx2"/>
                </a:solidFill>
                <a:latin typeface="+mn-lt"/>
              </a:rPr>
              <a:t>72</a:t>
            </a:r>
            <a:endParaRPr lang="fr-CA" altLang="en-US" sz="1350" dirty="0">
              <a:solidFill>
                <a:schemeClr val="tx2"/>
              </a:solidFill>
              <a:latin typeface="+mn-lt"/>
            </a:endParaRPr>
          </a:p>
        </p:txBody>
      </p:sp>
      <p:sp>
        <p:nvSpPr>
          <p:cNvPr id="89" name="Rectangle 109"/>
          <p:cNvSpPr>
            <a:spLocks noChangeArrowheads="1"/>
          </p:cNvSpPr>
          <p:nvPr/>
        </p:nvSpPr>
        <p:spPr bwMode="auto">
          <a:xfrm>
            <a:off x="4858555" y="3675765"/>
            <a:ext cx="137858"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fr-CA" altLang="en-US" sz="1050" dirty="0">
                <a:solidFill>
                  <a:schemeClr val="tx2"/>
                </a:solidFill>
                <a:latin typeface="+mn-lt"/>
              </a:rPr>
              <a:t>84</a:t>
            </a:r>
            <a:endParaRPr lang="fr-CA" altLang="en-US" sz="1350" dirty="0">
              <a:solidFill>
                <a:schemeClr val="tx2"/>
              </a:solidFill>
              <a:latin typeface="+mn-lt"/>
            </a:endParaRPr>
          </a:p>
        </p:txBody>
      </p:sp>
      <p:sp>
        <p:nvSpPr>
          <p:cNvPr id="90" name="Rectangle 110"/>
          <p:cNvSpPr>
            <a:spLocks noChangeArrowheads="1"/>
          </p:cNvSpPr>
          <p:nvPr/>
        </p:nvSpPr>
        <p:spPr bwMode="auto">
          <a:xfrm>
            <a:off x="5301900" y="3675765"/>
            <a:ext cx="137858"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fr-CA" altLang="en-US" sz="1050" dirty="0">
                <a:solidFill>
                  <a:schemeClr val="tx2"/>
                </a:solidFill>
                <a:latin typeface="+mn-lt"/>
              </a:rPr>
              <a:t>96</a:t>
            </a:r>
            <a:endParaRPr lang="fr-CA" altLang="en-US" sz="1350" dirty="0">
              <a:solidFill>
                <a:schemeClr val="tx2"/>
              </a:solidFill>
              <a:latin typeface="+mn-lt"/>
            </a:endParaRPr>
          </a:p>
        </p:txBody>
      </p:sp>
      <p:sp>
        <p:nvSpPr>
          <p:cNvPr id="91" name="Rectangle 111"/>
          <p:cNvSpPr>
            <a:spLocks noChangeArrowheads="1"/>
          </p:cNvSpPr>
          <p:nvPr/>
        </p:nvSpPr>
        <p:spPr bwMode="auto">
          <a:xfrm>
            <a:off x="5739136" y="3675765"/>
            <a:ext cx="206788"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fr-CA" altLang="en-US" sz="1050" dirty="0">
                <a:solidFill>
                  <a:schemeClr val="tx2"/>
                </a:solidFill>
                <a:latin typeface="+mn-lt"/>
              </a:rPr>
              <a:t>108</a:t>
            </a:r>
            <a:endParaRPr lang="fr-CA" altLang="en-US" sz="1350" dirty="0">
              <a:solidFill>
                <a:schemeClr val="tx2"/>
              </a:solidFill>
              <a:latin typeface="+mn-lt"/>
            </a:endParaRPr>
          </a:p>
        </p:txBody>
      </p:sp>
      <p:sp>
        <p:nvSpPr>
          <p:cNvPr id="92" name="Rectangle 112"/>
          <p:cNvSpPr>
            <a:spLocks noChangeArrowheads="1"/>
          </p:cNvSpPr>
          <p:nvPr/>
        </p:nvSpPr>
        <p:spPr bwMode="auto">
          <a:xfrm>
            <a:off x="6177843" y="3675765"/>
            <a:ext cx="206788"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fr-CA" altLang="en-US" sz="1050" dirty="0">
                <a:solidFill>
                  <a:schemeClr val="tx2"/>
                </a:solidFill>
                <a:latin typeface="+mn-lt"/>
              </a:rPr>
              <a:t>120</a:t>
            </a:r>
            <a:endParaRPr lang="fr-CA" altLang="en-US" sz="1350" dirty="0">
              <a:solidFill>
                <a:schemeClr val="tx2"/>
              </a:solidFill>
              <a:latin typeface="+mn-lt"/>
            </a:endParaRPr>
          </a:p>
        </p:txBody>
      </p:sp>
      <p:sp>
        <p:nvSpPr>
          <p:cNvPr id="93" name="Rectangle 113"/>
          <p:cNvSpPr>
            <a:spLocks noChangeArrowheads="1"/>
          </p:cNvSpPr>
          <p:nvPr/>
        </p:nvSpPr>
        <p:spPr bwMode="auto">
          <a:xfrm>
            <a:off x="6626176" y="3675765"/>
            <a:ext cx="206788"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fr-CA" altLang="en-US" sz="1050" dirty="0">
                <a:solidFill>
                  <a:schemeClr val="tx2"/>
                </a:solidFill>
                <a:latin typeface="+mn-lt"/>
              </a:rPr>
              <a:t>132</a:t>
            </a:r>
            <a:endParaRPr lang="fr-CA" altLang="en-US" sz="1350" dirty="0">
              <a:solidFill>
                <a:schemeClr val="tx2"/>
              </a:solidFill>
              <a:latin typeface="+mn-lt"/>
            </a:endParaRPr>
          </a:p>
        </p:txBody>
      </p:sp>
      <p:sp>
        <p:nvSpPr>
          <p:cNvPr id="94" name="Rectangle 114"/>
          <p:cNvSpPr>
            <a:spLocks noChangeArrowheads="1"/>
          </p:cNvSpPr>
          <p:nvPr/>
        </p:nvSpPr>
        <p:spPr bwMode="auto">
          <a:xfrm>
            <a:off x="7083095" y="3675765"/>
            <a:ext cx="206788"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fr-CA" altLang="en-US" sz="1050" dirty="0">
                <a:solidFill>
                  <a:schemeClr val="tx2"/>
                </a:solidFill>
                <a:latin typeface="+mn-lt"/>
              </a:rPr>
              <a:t>144</a:t>
            </a:r>
            <a:endParaRPr lang="fr-CA" altLang="en-US" sz="1350" dirty="0">
              <a:solidFill>
                <a:schemeClr val="tx2"/>
              </a:solidFill>
              <a:latin typeface="+mn-lt"/>
            </a:endParaRPr>
          </a:p>
        </p:txBody>
      </p:sp>
      <p:sp>
        <p:nvSpPr>
          <p:cNvPr id="95" name="Rectangle 115"/>
          <p:cNvSpPr>
            <a:spLocks noChangeArrowheads="1"/>
          </p:cNvSpPr>
          <p:nvPr/>
        </p:nvSpPr>
        <p:spPr bwMode="auto">
          <a:xfrm>
            <a:off x="7531428" y="3675765"/>
            <a:ext cx="206788"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fr-CA" altLang="en-US" sz="1050" dirty="0">
                <a:solidFill>
                  <a:schemeClr val="tx2"/>
                </a:solidFill>
                <a:latin typeface="+mn-lt"/>
              </a:rPr>
              <a:t>156</a:t>
            </a:r>
            <a:endParaRPr lang="fr-CA" altLang="en-US" sz="1350" dirty="0">
              <a:solidFill>
                <a:schemeClr val="tx2"/>
              </a:solidFill>
              <a:latin typeface="+mn-lt"/>
            </a:endParaRPr>
          </a:p>
        </p:txBody>
      </p:sp>
      <p:sp>
        <p:nvSpPr>
          <p:cNvPr id="96" name="Rectangle 116"/>
          <p:cNvSpPr>
            <a:spLocks noChangeArrowheads="1"/>
          </p:cNvSpPr>
          <p:nvPr/>
        </p:nvSpPr>
        <p:spPr bwMode="auto">
          <a:xfrm>
            <a:off x="7982321" y="3675765"/>
            <a:ext cx="206788"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fr-CA" altLang="en-US" sz="1050" dirty="0">
                <a:solidFill>
                  <a:schemeClr val="tx2"/>
                </a:solidFill>
                <a:latin typeface="+mn-lt"/>
              </a:rPr>
              <a:t>168</a:t>
            </a:r>
            <a:endParaRPr lang="fr-CA" altLang="en-US" sz="1350" dirty="0">
              <a:solidFill>
                <a:schemeClr val="tx2"/>
              </a:solidFill>
              <a:latin typeface="+mn-lt"/>
            </a:endParaRPr>
          </a:p>
        </p:txBody>
      </p:sp>
    </p:spTree>
    <p:extLst>
      <p:ext uri="{BB962C8B-B14F-4D97-AF65-F5344CB8AC3E}">
        <p14:creationId xmlns:p14="http://schemas.microsoft.com/office/powerpoint/2010/main" val="1938217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36728" y="247575"/>
            <a:ext cx="7151427" cy="524447"/>
          </a:xfrm>
        </p:spPr>
        <p:txBody>
          <a:bodyPr>
            <a:noAutofit/>
          </a:bodyPr>
          <a:lstStyle/>
          <a:p>
            <a:pPr eaLnBrk="1" hangingPunct="1"/>
            <a:r>
              <a:rPr lang="fr-CA" dirty="0"/>
              <a:t>Paramètres d’évaluation</a:t>
            </a:r>
          </a:p>
        </p:txBody>
      </p:sp>
      <p:sp>
        <p:nvSpPr>
          <p:cNvPr id="28" name="ZoneTexte 27">
            <a:extLst>
              <a:ext uri="{FF2B5EF4-FFF2-40B4-BE49-F238E27FC236}">
                <a16:creationId xmlns:a16="http://schemas.microsoft.com/office/drawing/2014/main" id="{EA8BF3F4-181A-1C4D-9121-7D58E3C6141C}"/>
              </a:ext>
            </a:extLst>
          </p:cNvPr>
          <p:cNvSpPr txBox="1"/>
          <p:nvPr/>
        </p:nvSpPr>
        <p:spPr>
          <a:xfrm>
            <a:off x="436728" y="4780508"/>
            <a:ext cx="3051075" cy="230832"/>
          </a:xfrm>
          <a:prstGeom prst="rect">
            <a:avLst/>
          </a:prstGeom>
          <a:noFill/>
        </p:spPr>
        <p:txBody>
          <a:bodyPr wrap="square" lIns="0" rIns="0" rtlCol="0" anchor="ctr" anchorCtr="0">
            <a:spAutoFit/>
          </a:bodyPr>
          <a:lstStyle/>
          <a:p>
            <a:r>
              <a:rPr lang="fr-FR" sz="900" dirty="0" err="1"/>
              <a:t>Sabatine</a:t>
            </a:r>
            <a:r>
              <a:rPr lang="fr-FR" sz="900" dirty="0"/>
              <a:t> MS, et al. </a:t>
            </a:r>
            <a:r>
              <a:rPr lang="fr-FR" sz="900" i="1" dirty="0"/>
              <a:t>N </a:t>
            </a:r>
            <a:r>
              <a:rPr lang="fr-FR" sz="900" i="1" dirty="0" err="1"/>
              <a:t>Engl</a:t>
            </a:r>
            <a:r>
              <a:rPr lang="fr-FR" sz="900" i="1" dirty="0"/>
              <a:t> J Med</a:t>
            </a:r>
            <a:r>
              <a:rPr lang="fr-FR" sz="900" dirty="0"/>
              <a:t> 2017;376:1713-1722</a:t>
            </a:r>
            <a:endParaRPr lang="en-US" sz="900" dirty="0"/>
          </a:p>
        </p:txBody>
      </p:sp>
      <p:pic>
        <p:nvPicPr>
          <p:cNvPr id="9" name="Picture 1">
            <a:extLst>
              <a:ext uri="{FF2B5EF4-FFF2-40B4-BE49-F238E27FC236}">
                <a16:creationId xmlns:a16="http://schemas.microsoft.com/office/drawing/2014/main" id="{F9644828-1270-6C49-8581-5E78AE5DE158}"/>
              </a:ext>
            </a:extLst>
          </p:cNvPr>
          <p:cNvPicPr>
            <a:picLocks noChangeAspect="1" noChangeArrowheads="1"/>
          </p:cNvPicPr>
          <p:nvPr/>
        </p:nvPicPr>
        <p:blipFill>
          <a:blip r:embed="rId3" cstate="print"/>
          <a:srcRect/>
          <a:stretch>
            <a:fillRect/>
          </a:stretch>
        </p:blipFill>
        <p:spPr bwMode="auto">
          <a:xfrm>
            <a:off x="7336569" y="154802"/>
            <a:ext cx="1377527" cy="617220"/>
          </a:xfrm>
          <a:prstGeom prst="rect">
            <a:avLst/>
          </a:prstGeom>
          <a:noFill/>
          <a:ln w="9525">
            <a:noFill/>
            <a:miter lim="800000"/>
            <a:headEnd/>
            <a:tailEnd/>
          </a:ln>
        </p:spPr>
      </p:pic>
      <p:pic>
        <p:nvPicPr>
          <p:cNvPr id="8" name="Picture 7">
            <a:extLst>
              <a:ext uri="{FF2B5EF4-FFF2-40B4-BE49-F238E27FC236}">
                <a16:creationId xmlns:a16="http://schemas.microsoft.com/office/drawing/2014/main" id="{70419064-9C43-614C-A0A2-0FF41BB612E3}"/>
              </a:ext>
            </a:extLst>
          </p:cNvPr>
          <p:cNvPicPr>
            <a:picLocks noChangeAspect="1"/>
          </p:cNvPicPr>
          <p:nvPr/>
        </p:nvPicPr>
        <p:blipFill>
          <a:blip r:embed="rId4"/>
          <a:srcRect/>
          <a:stretch/>
        </p:blipFill>
        <p:spPr>
          <a:xfrm>
            <a:off x="994111" y="1704451"/>
            <a:ext cx="7775207" cy="2314480"/>
          </a:xfrm>
          <a:prstGeom prst="rect">
            <a:avLst/>
          </a:prstGeom>
        </p:spPr>
      </p:pic>
      <p:sp>
        <p:nvSpPr>
          <p:cNvPr id="30" name="Rectangle 2">
            <a:extLst>
              <a:ext uri="{FF2B5EF4-FFF2-40B4-BE49-F238E27FC236}">
                <a16:creationId xmlns:a16="http://schemas.microsoft.com/office/drawing/2014/main" id="{97DBD8A1-82A1-CA4A-AADA-3E563CA62635}"/>
              </a:ext>
            </a:extLst>
          </p:cNvPr>
          <p:cNvSpPr txBox="1">
            <a:spLocks noChangeArrowheads="1"/>
          </p:cNvSpPr>
          <p:nvPr/>
        </p:nvSpPr>
        <p:spPr>
          <a:xfrm>
            <a:off x="1027690" y="1300009"/>
            <a:ext cx="3493240" cy="263882"/>
          </a:xfrm>
          <a:prstGeom prst="rect">
            <a:avLst/>
          </a:prstGeom>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b="1" i="0" kern="1200">
                <a:solidFill>
                  <a:schemeClr val="bg1"/>
                </a:solidFill>
                <a:latin typeface="+mn-lt"/>
                <a:ea typeface="+mj-ea"/>
                <a:cs typeface="Arial" panose="020B0604020202020204" pitchFamily="34" charset="0"/>
              </a:defRPr>
            </a:lvl1pPr>
          </a:lstStyle>
          <a:p>
            <a:pPr algn="ctr"/>
            <a:r>
              <a:rPr lang="fr-CA" sz="2100" dirty="0">
                <a:solidFill>
                  <a:schemeClr val="tx2"/>
                </a:solidFill>
              </a:rPr>
              <a:t>Paramètre principal</a:t>
            </a:r>
          </a:p>
        </p:txBody>
      </p:sp>
      <p:sp>
        <p:nvSpPr>
          <p:cNvPr id="31" name="Rectangle 2">
            <a:extLst>
              <a:ext uri="{FF2B5EF4-FFF2-40B4-BE49-F238E27FC236}">
                <a16:creationId xmlns:a16="http://schemas.microsoft.com/office/drawing/2014/main" id="{655AE0F0-79CE-4B44-97F0-877A2073710C}"/>
              </a:ext>
            </a:extLst>
          </p:cNvPr>
          <p:cNvSpPr txBox="1">
            <a:spLocks noChangeArrowheads="1"/>
          </p:cNvSpPr>
          <p:nvPr/>
        </p:nvSpPr>
        <p:spPr>
          <a:xfrm>
            <a:off x="5077384" y="1294907"/>
            <a:ext cx="3607217" cy="263882"/>
          </a:xfrm>
          <a:prstGeom prst="rect">
            <a:avLst/>
          </a:prstGeom>
          <a:effectLst/>
        </p:spPr>
        <p:txBody>
          <a:bodyPr vert="horz" lIns="91440" tIns="45720" rIns="91440" bIns="45720" rtlCol="0" anchor="ctr">
            <a:noAutofit/>
          </a:bodyPr>
          <a:lstStyle>
            <a:lvl1pPr algn="l" defTabSz="685800" rtl="0" eaLnBrk="1" latinLnBrk="0" hangingPunct="1">
              <a:lnSpc>
                <a:spcPct val="90000"/>
              </a:lnSpc>
              <a:spcBef>
                <a:spcPct val="0"/>
              </a:spcBef>
              <a:buNone/>
              <a:defRPr sz="3300" b="1" i="0" kern="1200">
                <a:solidFill>
                  <a:schemeClr val="bg1"/>
                </a:solidFill>
                <a:latin typeface="+mn-lt"/>
                <a:ea typeface="+mj-ea"/>
                <a:cs typeface="Arial" panose="020B0604020202020204" pitchFamily="34" charset="0"/>
              </a:defRPr>
            </a:lvl1pPr>
          </a:lstStyle>
          <a:p>
            <a:pPr algn="ctr"/>
            <a:r>
              <a:rPr lang="fr-CA" sz="2100" dirty="0">
                <a:solidFill>
                  <a:schemeClr val="tx2"/>
                </a:solidFill>
              </a:rPr>
              <a:t>Paramètre secondaire</a:t>
            </a:r>
          </a:p>
        </p:txBody>
      </p:sp>
      <p:grpSp>
        <p:nvGrpSpPr>
          <p:cNvPr id="7" name="Groupe 6">
            <a:extLst>
              <a:ext uri="{FF2B5EF4-FFF2-40B4-BE49-F238E27FC236}">
                <a16:creationId xmlns:a16="http://schemas.microsoft.com/office/drawing/2014/main" id="{BB4ABDD3-73A9-4ECF-84BB-A780686EE7F2}"/>
              </a:ext>
            </a:extLst>
          </p:cNvPr>
          <p:cNvGrpSpPr/>
          <p:nvPr/>
        </p:nvGrpSpPr>
        <p:grpSpPr>
          <a:xfrm>
            <a:off x="421488" y="1294908"/>
            <a:ext cx="4241472" cy="3158966"/>
            <a:chOff x="421488" y="1294908"/>
            <a:chExt cx="4241472" cy="3158966"/>
          </a:xfrm>
        </p:grpSpPr>
        <p:sp>
          <p:nvSpPr>
            <p:cNvPr id="2" name="TextBox 1">
              <a:extLst>
                <a:ext uri="{FF2B5EF4-FFF2-40B4-BE49-F238E27FC236}">
                  <a16:creationId xmlns:a16="http://schemas.microsoft.com/office/drawing/2014/main" id="{0964F960-7DF2-1C46-AAC4-3D50FACE8FE0}"/>
                </a:ext>
              </a:extLst>
            </p:cNvPr>
            <p:cNvSpPr txBox="1"/>
            <p:nvPr/>
          </p:nvSpPr>
          <p:spPr>
            <a:xfrm>
              <a:off x="1027690" y="1778826"/>
              <a:ext cx="2503369" cy="497795"/>
            </a:xfrm>
            <a:prstGeom prst="rect">
              <a:avLst/>
            </a:prstGeom>
            <a:noFill/>
          </p:spPr>
          <p:txBody>
            <a:bodyPr wrap="square" lIns="0" rIns="0" rtlCol="0" anchor="ctr" anchorCtr="0">
              <a:noAutofit/>
            </a:bodyPr>
            <a:lstStyle/>
            <a:p>
              <a:pPr algn="ctr"/>
              <a:r>
                <a:rPr lang="fr-CA" sz="1050" b="1" dirty="0">
                  <a:solidFill>
                    <a:schemeClr val="tx2"/>
                  </a:solidFill>
                </a:rPr>
                <a:t>Rapport des risques instantanés : 0,85</a:t>
              </a:r>
            </a:p>
            <a:p>
              <a:pPr algn="ctr"/>
              <a:r>
                <a:rPr lang="fr-CA" sz="1050" b="1" dirty="0">
                  <a:solidFill>
                    <a:schemeClr val="tx2"/>
                  </a:solidFill>
                </a:rPr>
                <a:t>(IC à 95 % : 0,79-0,92)</a:t>
              </a:r>
            </a:p>
            <a:p>
              <a:pPr algn="ctr"/>
              <a:r>
                <a:rPr lang="fr-CA" sz="1050" b="1" i="1" dirty="0">
                  <a:solidFill>
                    <a:schemeClr val="tx2"/>
                  </a:solidFill>
                </a:rPr>
                <a:t>p</a:t>
              </a:r>
              <a:r>
                <a:rPr lang="fr-CA" sz="1050" b="1" dirty="0">
                  <a:solidFill>
                    <a:schemeClr val="tx2"/>
                  </a:solidFill>
                </a:rPr>
                <a:t> &lt; 0,0001</a:t>
              </a:r>
            </a:p>
          </p:txBody>
        </p:sp>
        <p:sp>
          <p:nvSpPr>
            <p:cNvPr id="11" name="Text Box 27">
              <a:extLst>
                <a:ext uri="{FF2B5EF4-FFF2-40B4-BE49-F238E27FC236}">
                  <a16:creationId xmlns:a16="http://schemas.microsoft.com/office/drawing/2014/main" id="{1DD6778E-90BF-DB4B-86FC-4B59AE39D0D2}"/>
                </a:ext>
              </a:extLst>
            </p:cNvPr>
            <p:cNvSpPr txBox="1">
              <a:spLocks noChangeArrowheads="1"/>
            </p:cNvSpPr>
            <p:nvPr/>
          </p:nvSpPr>
          <p:spPr bwMode="auto">
            <a:xfrm rot="16200000">
              <a:off x="-994007" y="2710403"/>
              <a:ext cx="3158966" cy="327976"/>
            </a:xfrm>
            <a:prstGeom prst="rect">
              <a:avLst/>
            </a:prstGeom>
            <a:noFill/>
            <a:ln w="9525">
              <a:noFill/>
              <a:miter lim="800000"/>
              <a:headEnd/>
              <a:tailEnd/>
            </a:ln>
          </p:spPr>
          <p:txBody>
            <a:bodyPr wrap="square" anchor="ctr" anchorCtr="0">
              <a:noAutofit/>
            </a:bodyPr>
            <a:lstStyle/>
            <a:p>
              <a:pPr algn="ctr" eaLnBrk="0" fontAlgn="base" hangingPunct="0">
                <a:spcBef>
                  <a:spcPct val="0"/>
                </a:spcBef>
                <a:spcAft>
                  <a:spcPct val="0"/>
                </a:spcAft>
              </a:pPr>
              <a:r>
                <a:rPr lang="fr-CA" sz="1050" b="1" dirty="0">
                  <a:solidFill>
                    <a:schemeClr val="tx2"/>
                  </a:solidFill>
                </a:rPr>
                <a:t>Décès CV, IM, AVC, hosp. pour angine instable ou revascularisation coronarienne</a:t>
              </a:r>
              <a:endParaRPr lang="fr-CA" sz="1050" b="1" dirty="0">
                <a:solidFill>
                  <a:schemeClr val="tx2"/>
                </a:solidFill>
                <a:cs typeface="Arial" pitchFamily="34" charset="0"/>
              </a:endParaRPr>
            </a:p>
          </p:txBody>
        </p:sp>
        <p:sp>
          <p:nvSpPr>
            <p:cNvPr id="12" name="Rectangle 11">
              <a:extLst>
                <a:ext uri="{FF2B5EF4-FFF2-40B4-BE49-F238E27FC236}">
                  <a16:creationId xmlns:a16="http://schemas.microsoft.com/office/drawing/2014/main" id="{303ACA32-C274-424F-8D6F-B77BC9FAEB30}"/>
                </a:ext>
              </a:extLst>
            </p:cNvPr>
            <p:cNvSpPr/>
            <p:nvPr/>
          </p:nvSpPr>
          <p:spPr>
            <a:xfrm>
              <a:off x="2620312" y="2263521"/>
              <a:ext cx="710863" cy="142416"/>
            </a:xfrm>
            <a:prstGeom prst="rect">
              <a:avLst/>
            </a:prstGeom>
          </p:spPr>
          <p:txBody>
            <a:bodyPr wrap="none" anchor="ctr" anchorCtr="0">
              <a:noAutofit/>
            </a:bodyPr>
            <a:lstStyle/>
            <a:p>
              <a:pPr fontAlgn="base">
                <a:spcBef>
                  <a:spcPct val="0"/>
                </a:spcBef>
                <a:spcAft>
                  <a:spcPct val="0"/>
                </a:spcAft>
              </a:pPr>
              <a:r>
                <a:rPr lang="fr-CA" sz="1350" b="1" dirty="0"/>
                <a:t>Placebo</a:t>
              </a:r>
              <a:endParaRPr lang="fr-CA" sz="1350" dirty="0"/>
            </a:p>
          </p:txBody>
        </p:sp>
        <p:sp>
          <p:nvSpPr>
            <p:cNvPr id="13" name="Text Box 27">
              <a:extLst>
                <a:ext uri="{FF2B5EF4-FFF2-40B4-BE49-F238E27FC236}">
                  <a16:creationId xmlns:a16="http://schemas.microsoft.com/office/drawing/2014/main" id="{6043A9F2-1522-CE48-A234-E92E2DF5BBE0}"/>
                </a:ext>
              </a:extLst>
            </p:cNvPr>
            <p:cNvSpPr txBox="1">
              <a:spLocks noChangeArrowheads="1"/>
            </p:cNvSpPr>
            <p:nvPr/>
          </p:nvSpPr>
          <p:spPr bwMode="auto">
            <a:xfrm>
              <a:off x="1501392" y="4265344"/>
              <a:ext cx="2545838" cy="149328"/>
            </a:xfrm>
            <a:prstGeom prst="rect">
              <a:avLst/>
            </a:prstGeom>
            <a:noFill/>
            <a:ln w="9525">
              <a:noFill/>
              <a:miter lim="800000"/>
              <a:headEnd/>
              <a:tailEnd/>
            </a:ln>
          </p:spPr>
          <p:txBody>
            <a:bodyPr wrap="none" anchor="ctr" anchorCtr="0">
              <a:noAutofit/>
            </a:bodyPr>
            <a:lstStyle/>
            <a:p>
              <a:pPr algn="ctr" eaLnBrk="0" fontAlgn="base" hangingPunct="0">
                <a:spcBef>
                  <a:spcPct val="0"/>
                </a:spcBef>
                <a:spcAft>
                  <a:spcPct val="0"/>
                </a:spcAft>
              </a:pPr>
              <a:r>
                <a:rPr lang="fr-CA" sz="1050" b="1" dirty="0">
                  <a:solidFill>
                    <a:schemeClr val="tx2"/>
                  </a:solidFill>
                </a:rPr>
                <a:t>Mois écoulés depuis la répartition aléatoire</a:t>
              </a:r>
            </a:p>
          </p:txBody>
        </p:sp>
        <p:sp>
          <p:nvSpPr>
            <p:cNvPr id="14" name="Rectangle 13">
              <a:extLst>
                <a:ext uri="{FF2B5EF4-FFF2-40B4-BE49-F238E27FC236}">
                  <a16:creationId xmlns:a16="http://schemas.microsoft.com/office/drawing/2014/main" id="{32559BEB-C555-9749-97D3-998E79B6499A}"/>
                </a:ext>
              </a:extLst>
            </p:cNvPr>
            <p:cNvSpPr/>
            <p:nvPr/>
          </p:nvSpPr>
          <p:spPr>
            <a:xfrm>
              <a:off x="3243054" y="2933105"/>
              <a:ext cx="1004824" cy="149328"/>
            </a:xfrm>
            <a:prstGeom prst="rect">
              <a:avLst/>
            </a:prstGeom>
          </p:spPr>
          <p:txBody>
            <a:bodyPr wrap="none" anchor="ctr" anchorCtr="0">
              <a:noAutofit/>
            </a:bodyPr>
            <a:lstStyle/>
            <a:p>
              <a:pPr fontAlgn="base">
                <a:spcBef>
                  <a:spcPct val="0"/>
                </a:spcBef>
                <a:spcAft>
                  <a:spcPct val="0"/>
                </a:spcAft>
              </a:pPr>
              <a:r>
                <a:rPr lang="fr-CA" sz="1350" b="1" dirty="0" err="1">
                  <a:solidFill>
                    <a:srgbClr val="1E4366"/>
                  </a:solidFill>
                </a:rPr>
                <a:t>Évolocumab</a:t>
              </a:r>
              <a:endParaRPr lang="fr-CA" sz="1350" dirty="0">
                <a:solidFill>
                  <a:srgbClr val="1E4366"/>
                </a:solidFill>
              </a:endParaRPr>
            </a:p>
          </p:txBody>
        </p:sp>
        <p:grpSp>
          <p:nvGrpSpPr>
            <p:cNvPr id="6" name="Group 5">
              <a:extLst>
                <a:ext uri="{FF2B5EF4-FFF2-40B4-BE49-F238E27FC236}">
                  <a16:creationId xmlns:a16="http://schemas.microsoft.com/office/drawing/2014/main" id="{5200DAD7-130B-ED49-AF93-A21931E63623}"/>
                </a:ext>
              </a:extLst>
            </p:cNvPr>
            <p:cNvGrpSpPr/>
            <p:nvPr/>
          </p:nvGrpSpPr>
          <p:grpSpPr>
            <a:xfrm>
              <a:off x="927811" y="3996943"/>
              <a:ext cx="3735149" cy="187078"/>
              <a:chOff x="733603" y="4102019"/>
              <a:chExt cx="3935133" cy="197094"/>
            </a:xfrm>
          </p:grpSpPr>
          <p:sp>
            <p:nvSpPr>
              <p:cNvPr id="20" name="TextBox 19">
                <a:extLst>
                  <a:ext uri="{FF2B5EF4-FFF2-40B4-BE49-F238E27FC236}">
                    <a16:creationId xmlns:a16="http://schemas.microsoft.com/office/drawing/2014/main" id="{0053C1DB-4B73-6240-A212-DE27C5F5E9CB}"/>
                  </a:ext>
                </a:extLst>
              </p:cNvPr>
              <p:cNvSpPr txBox="1"/>
              <p:nvPr/>
            </p:nvSpPr>
            <p:spPr>
              <a:xfrm>
                <a:off x="733603" y="4102019"/>
                <a:ext cx="252411" cy="197094"/>
              </a:xfrm>
              <a:prstGeom prst="rect">
                <a:avLst/>
              </a:prstGeom>
              <a:noFill/>
            </p:spPr>
            <p:txBody>
              <a:bodyPr wrap="square" lIns="0" tIns="0" rIns="0" bIns="0" rtlCol="0" anchor="ctr" anchorCtr="0">
                <a:noAutofit/>
              </a:bodyPr>
              <a:lstStyle/>
              <a:p>
                <a:pPr algn="ctr"/>
                <a:r>
                  <a:rPr lang="fr-CA" sz="1050" dirty="0">
                    <a:solidFill>
                      <a:schemeClr val="tx2"/>
                    </a:solidFill>
                  </a:rPr>
                  <a:t>0</a:t>
                </a:r>
                <a:endParaRPr sz="1050" dirty="0">
                  <a:solidFill>
                    <a:schemeClr val="tx2"/>
                  </a:solidFill>
                </a:endParaRPr>
              </a:p>
            </p:txBody>
          </p:sp>
          <p:sp>
            <p:nvSpPr>
              <p:cNvPr id="21" name="TextBox 20">
                <a:extLst>
                  <a:ext uri="{FF2B5EF4-FFF2-40B4-BE49-F238E27FC236}">
                    <a16:creationId xmlns:a16="http://schemas.microsoft.com/office/drawing/2014/main" id="{E72B5BA0-DD43-7244-80BB-1E40678DD200}"/>
                  </a:ext>
                </a:extLst>
              </p:cNvPr>
              <p:cNvSpPr txBox="1"/>
              <p:nvPr/>
            </p:nvSpPr>
            <p:spPr>
              <a:xfrm>
                <a:off x="1361625" y="4102019"/>
                <a:ext cx="252411" cy="197094"/>
              </a:xfrm>
              <a:prstGeom prst="rect">
                <a:avLst/>
              </a:prstGeom>
              <a:noFill/>
            </p:spPr>
            <p:txBody>
              <a:bodyPr wrap="square" lIns="0" tIns="0" rIns="0" bIns="0" rtlCol="0" anchor="ctr" anchorCtr="0">
                <a:noAutofit/>
              </a:bodyPr>
              <a:lstStyle/>
              <a:p>
                <a:pPr algn="ctr"/>
                <a:r>
                  <a:rPr lang="fr-CA" sz="1050" dirty="0">
                    <a:solidFill>
                      <a:schemeClr val="tx2"/>
                    </a:solidFill>
                  </a:rPr>
                  <a:t>6</a:t>
                </a:r>
                <a:endParaRPr sz="1050" dirty="0">
                  <a:solidFill>
                    <a:schemeClr val="tx2"/>
                  </a:solidFill>
                </a:endParaRPr>
              </a:p>
            </p:txBody>
          </p:sp>
          <p:sp>
            <p:nvSpPr>
              <p:cNvPr id="22" name="TextBox 21">
                <a:extLst>
                  <a:ext uri="{FF2B5EF4-FFF2-40B4-BE49-F238E27FC236}">
                    <a16:creationId xmlns:a16="http://schemas.microsoft.com/office/drawing/2014/main" id="{A3CACFE1-3E60-0D49-BD68-CB48043EFCEF}"/>
                  </a:ext>
                </a:extLst>
              </p:cNvPr>
              <p:cNvSpPr txBox="1"/>
              <p:nvPr/>
            </p:nvSpPr>
            <p:spPr>
              <a:xfrm>
                <a:off x="1959502" y="4102019"/>
                <a:ext cx="252411" cy="197094"/>
              </a:xfrm>
              <a:prstGeom prst="rect">
                <a:avLst/>
              </a:prstGeom>
              <a:noFill/>
            </p:spPr>
            <p:txBody>
              <a:bodyPr wrap="square" lIns="0" tIns="0" rIns="0" bIns="0" rtlCol="0" anchor="ctr" anchorCtr="0">
                <a:noAutofit/>
              </a:bodyPr>
              <a:lstStyle/>
              <a:p>
                <a:pPr algn="ctr"/>
                <a:r>
                  <a:rPr lang="fr-CA" sz="1050" dirty="0">
                    <a:solidFill>
                      <a:schemeClr val="tx2"/>
                    </a:solidFill>
                  </a:rPr>
                  <a:t>12</a:t>
                </a:r>
                <a:endParaRPr sz="1050" dirty="0">
                  <a:solidFill>
                    <a:schemeClr val="tx2"/>
                  </a:solidFill>
                </a:endParaRPr>
              </a:p>
            </p:txBody>
          </p:sp>
          <p:sp>
            <p:nvSpPr>
              <p:cNvPr id="23" name="TextBox 22">
                <a:extLst>
                  <a:ext uri="{FF2B5EF4-FFF2-40B4-BE49-F238E27FC236}">
                    <a16:creationId xmlns:a16="http://schemas.microsoft.com/office/drawing/2014/main" id="{D9A429CC-60FF-AE40-BA45-C8E893AACBAE}"/>
                  </a:ext>
                </a:extLst>
              </p:cNvPr>
              <p:cNvSpPr txBox="1"/>
              <p:nvPr/>
            </p:nvSpPr>
            <p:spPr>
              <a:xfrm>
                <a:off x="2572451" y="4102019"/>
                <a:ext cx="252411" cy="197094"/>
              </a:xfrm>
              <a:prstGeom prst="rect">
                <a:avLst/>
              </a:prstGeom>
              <a:noFill/>
            </p:spPr>
            <p:txBody>
              <a:bodyPr wrap="square" lIns="0" tIns="0" rIns="0" bIns="0" rtlCol="0" anchor="ctr" anchorCtr="0">
                <a:noAutofit/>
              </a:bodyPr>
              <a:lstStyle/>
              <a:p>
                <a:pPr algn="ctr"/>
                <a:r>
                  <a:rPr lang="fr-CA" sz="1050" dirty="0">
                    <a:solidFill>
                      <a:schemeClr val="tx2"/>
                    </a:solidFill>
                  </a:rPr>
                  <a:t>18</a:t>
                </a:r>
                <a:endParaRPr sz="1050" dirty="0">
                  <a:solidFill>
                    <a:schemeClr val="tx2"/>
                  </a:solidFill>
                </a:endParaRPr>
              </a:p>
            </p:txBody>
          </p:sp>
          <p:sp>
            <p:nvSpPr>
              <p:cNvPr id="24" name="TextBox 23">
                <a:extLst>
                  <a:ext uri="{FF2B5EF4-FFF2-40B4-BE49-F238E27FC236}">
                    <a16:creationId xmlns:a16="http://schemas.microsoft.com/office/drawing/2014/main" id="{7C172260-8F6C-D640-ACE9-471FF675866B}"/>
                  </a:ext>
                </a:extLst>
              </p:cNvPr>
              <p:cNvSpPr txBox="1"/>
              <p:nvPr/>
            </p:nvSpPr>
            <p:spPr>
              <a:xfrm>
                <a:off x="3190425" y="4102019"/>
                <a:ext cx="252411" cy="197094"/>
              </a:xfrm>
              <a:prstGeom prst="rect">
                <a:avLst/>
              </a:prstGeom>
              <a:noFill/>
            </p:spPr>
            <p:txBody>
              <a:bodyPr wrap="square" lIns="0" tIns="0" rIns="0" bIns="0" rtlCol="0" anchor="ctr" anchorCtr="0">
                <a:noAutofit/>
              </a:bodyPr>
              <a:lstStyle/>
              <a:p>
                <a:pPr algn="ctr"/>
                <a:r>
                  <a:rPr lang="fr-CA" sz="1050" dirty="0">
                    <a:solidFill>
                      <a:schemeClr val="tx2"/>
                    </a:solidFill>
                  </a:rPr>
                  <a:t>24</a:t>
                </a:r>
                <a:endParaRPr sz="1050" dirty="0">
                  <a:solidFill>
                    <a:schemeClr val="tx2"/>
                  </a:solidFill>
                </a:endParaRPr>
              </a:p>
            </p:txBody>
          </p:sp>
          <p:sp>
            <p:nvSpPr>
              <p:cNvPr id="25" name="TextBox 24">
                <a:extLst>
                  <a:ext uri="{FF2B5EF4-FFF2-40B4-BE49-F238E27FC236}">
                    <a16:creationId xmlns:a16="http://schemas.microsoft.com/office/drawing/2014/main" id="{2952886C-0E03-6243-BB55-CD39FC5D611D}"/>
                  </a:ext>
                </a:extLst>
              </p:cNvPr>
              <p:cNvSpPr txBox="1"/>
              <p:nvPr/>
            </p:nvSpPr>
            <p:spPr>
              <a:xfrm>
                <a:off x="3803375" y="4102019"/>
                <a:ext cx="252411" cy="197094"/>
              </a:xfrm>
              <a:prstGeom prst="rect">
                <a:avLst/>
              </a:prstGeom>
              <a:noFill/>
            </p:spPr>
            <p:txBody>
              <a:bodyPr wrap="square" lIns="0" tIns="0" rIns="0" bIns="0" rtlCol="0" anchor="ctr" anchorCtr="0">
                <a:noAutofit/>
              </a:bodyPr>
              <a:lstStyle/>
              <a:p>
                <a:pPr algn="ctr"/>
                <a:r>
                  <a:rPr lang="fr-CA" sz="1050" dirty="0">
                    <a:solidFill>
                      <a:schemeClr val="tx2"/>
                    </a:solidFill>
                  </a:rPr>
                  <a:t>30</a:t>
                </a:r>
                <a:endParaRPr sz="1050" dirty="0">
                  <a:solidFill>
                    <a:schemeClr val="tx2"/>
                  </a:solidFill>
                </a:endParaRPr>
              </a:p>
            </p:txBody>
          </p:sp>
          <p:sp>
            <p:nvSpPr>
              <p:cNvPr id="26" name="TextBox 25">
                <a:extLst>
                  <a:ext uri="{FF2B5EF4-FFF2-40B4-BE49-F238E27FC236}">
                    <a16:creationId xmlns:a16="http://schemas.microsoft.com/office/drawing/2014/main" id="{AADD0F48-92C4-6445-8963-7DDF07605587}"/>
                  </a:ext>
                </a:extLst>
              </p:cNvPr>
              <p:cNvSpPr txBox="1"/>
              <p:nvPr/>
            </p:nvSpPr>
            <p:spPr>
              <a:xfrm>
                <a:off x="4416325" y="4102019"/>
                <a:ext cx="252411" cy="197094"/>
              </a:xfrm>
              <a:prstGeom prst="rect">
                <a:avLst/>
              </a:prstGeom>
              <a:noFill/>
            </p:spPr>
            <p:txBody>
              <a:bodyPr wrap="square" lIns="0" tIns="0" rIns="0" bIns="0" rtlCol="0" anchor="ctr" anchorCtr="0">
                <a:noAutofit/>
              </a:bodyPr>
              <a:lstStyle/>
              <a:p>
                <a:pPr algn="ctr"/>
                <a:r>
                  <a:rPr lang="fr-CA" sz="1050" dirty="0">
                    <a:solidFill>
                      <a:schemeClr val="tx2"/>
                    </a:solidFill>
                  </a:rPr>
                  <a:t>36</a:t>
                </a:r>
                <a:endParaRPr sz="1050" dirty="0">
                  <a:solidFill>
                    <a:schemeClr val="tx2"/>
                  </a:solidFill>
                </a:endParaRPr>
              </a:p>
            </p:txBody>
          </p:sp>
        </p:grpSp>
        <p:grpSp>
          <p:nvGrpSpPr>
            <p:cNvPr id="4" name="Group 3">
              <a:extLst>
                <a:ext uri="{FF2B5EF4-FFF2-40B4-BE49-F238E27FC236}">
                  <a16:creationId xmlns:a16="http://schemas.microsoft.com/office/drawing/2014/main" id="{644587A3-47AD-504A-84D7-DC44F3C12B35}"/>
                </a:ext>
              </a:extLst>
            </p:cNvPr>
            <p:cNvGrpSpPr/>
            <p:nvPr/>
          </p:nvGrpSpPr>
          <p:grpSpPr>
            <a:xfrm>
              <a:off x="704204" y="1631812"/>
              <a:ext cx="325474" cy="2402352"/>
              <a:chOff x="493000" y="1610256"/>
              <a:chExt cx="342900" cy="2530976"/>
            </a:xfrm>
          </p:grpSpPr>
          <p:sp>
            <p:nvSpPr>
              <p:cNvPr id="19" name="TextBox 18">
                <a:extLst>
                  <a:ext uri="{FF2B5EF4-FFF2-40B4-BE49-F238E27FC236}">
                    <a16:creationId xmlns:a16="http://schemas.microsoft.com/office/drawing/2014/main" id="{440AD840-7888-C04C-A9B7-CCF8408F54A1}"/>
                  </a:ext>
                </a:extLst>
              </p:cNvPr>
              <p:cNvSpPr txBox="1"/>
              <p:nvPr/>
            </p:nvSpPr>
            <p:spPr>
              <a:xfrm>
                <a:off x="493000" y="3941475"/>
                <a:ext cx="342900" cy="199757"/>
              </a:xfrm>
              <a:prstGeom prst="rect">
                <a:avLst/>
              </a:prstGeom>
              <a:noFill/>
            </p:spPr>
            <p:txBody>
              <a:bodyPr wrap="square" lIns="0" tIns="0" rIns="0" bIns="0" rtlCol="0" anchor="ctr" anchorCtr="0">
                <a:noAutofit/>
              </a:bodyPr>
              <a:lstStyle/>
              <a:p>
                <a:pPr algn="ctr"/>
                <a:r>
                  <a:rPr lang="fr-CA" sz="1050" dirty="0">
                    <a:solidFill>
                      <a:schemeClr val="tx2"/>
                    </a:solidFill>
                  </a:rPr>
                  <a:t>0 %</a:t>
                </a:r>
                <a:endParaRPr sz="1050" dirty="0">
                  <a:solidFill>
                    <a:schemeClr val="tx2"/>
                  </a:solidFill>
                </a:endParaRPr>
              </a:p>
            </p:txBody>
          </p:sp>
          <p:sp>
            <p:nvSpPr>
              <p:cNvPr id="27" name="TextBox 26">
                <a:extLst>
                  <a:ext uri="{FF2B5EF4-FFF2-40B4-BE49-F238E27FC236}">
                    <a16:creationId xmlns:a16="http://schemas.microsoft.com/office/drawing/2014/main" id="{A8126617-6555-EC43-A34E-1DCC84613745}"/>
                  </a:ext>
                </a:extLst>
              </p:cNvPr>
              <p:cNvSpPr txBox="1"/>
              <p:nvPr/>
            </p:nvSpPr>
            <p:spPr>
              <a:xfrm>
                <a:off x="493000" y="3655097"/>
                <a:ext cx="342900" cy="199757"/>
              </a:xfrm>
              <a:prstGeom prst="rect">
                <a:avLst/>
              </a:prstGeom>
              <a:noFill/>
            </p:spPr>
            <p:txBody>
              <a:bodyPr wrap="square" lIns="0" tIns="0" rIns="0" bIns="0" rtlCol="0" anchor="ctr" anchorCtr="0">
                <a:noAutofit/>
              </a:bodyPr>
              <a:lstStyle/>
              <a:p>
                <a:pPr algn="ctr"/>
                <a:r>
                  <a:rPr lang="fr-CA" sz="1050" dirty="0">
                    <a:solidFill>
                      <a:schemeClr val="tx2"/>
                    </a:solidFill>
                  </a:rPr>
                  <a:t>2 %</a:t>
                </a:r>
                <a:endParaRPr sz="1050" dirty="0">
                  <a:solidFill>
                    <a:schemeClr val="tx2"/>
                  </a:solidFill>
                </a:endParaRPr>
              </a:p>
            </p:txBody>
          </p:sp>
          <p:sp>
            <p:nvSpPr>
              <p:cNvPr id="29" name="TextBox 28">
                <a:extLst>
                  <a:ext uri="{FF2B5EF4-FFF2-40B4-BE49-F238E27FC236}">
                    <a16:creationId xmlns:a16="http://schemas.microsoft.com/office/drawing/2014/main" id="{8EF82285-587D-1441-85BA-96806C70E480}"/>
                  </a:ext>
                </a:extLst>
              </p:cNvPr>
              <p:cNvSpPr txBox="1"/>
              <p:nvPr/>
            </p:nvSpPr>
            <p:spPr>
              <a:xfrm>
                <a:off x="493000" y="3358670"/>
                <a:ext cx="342900" cy="199757"/>
              </a:xfrm>
              <a:prstGeom prst="rect">
                <a:avLst/>
              </a:prstGeom>
              <a:noFill/>
            </p:spPr>
            <p:txBody>
              <a:bodyPr wrap="square" lIns="0" tIns="0" rIns="0" bIns="0" rtlCol="0" anchor="ctr" anchorCtr="0">
                <a:noAutofit/>
              </a:bodyPr>
              <a:lstStyle/>
              <a:p>
                <a:pPr algn="ctr"/>
                <a:r>
                  <a:rPr lang="fr-CA" sz="1050" dirty="0">
                    <a:solidFill>
                      <a:schemeClr val="tx2"/>
                    </a:solidFill>
                  </a:rPr>
                  <a:t>4 %</a:t>
                </a:r>
                <a:endParaRPr sz="1050" dirty="0">
                  <a:solidFill>
                    <a:schemeClr val="tx2"/>
                  </a:solidFill>
                </a:endParaRPr>
              </a:p>
            </p:txBody>
          </p:sp>
          <p:sp>
            <p:nvSpPr>
              <p:cNvPr id="32" name="TextBox 31">
                <a:extLst>
                  <a:ext uri="{FF2B5EF4-FFF2-40B4-BE49-F238E27FC236}">
                    <a16:creationId xmlns:a16="http://schemas.microsoft.com/office/drawing/2014/main" id="{723CD914-C956-434B-8772-232658FE82D1}"/>
                  </a:ext>
                </a:extLst>
              </p:cNvPr>
              <p:cNvSpPr txBox="1"/>
              <p:nvPr/>
            </p:nvSpPr>
            <p:spPr>
              <a:xfrm>
                <a:off x="493000" y="3072292"/>
                <a:ext cx="342900" cy="199757"/>
              </a:xfrm>
              <a:prstGeom prst="rect">
                <a:avLst/>
              </a:prstGeom>
              <a:noFill/>
            </p:spPr>
            <p:txBody>
              <a:bodyPr wrap="square" lIns="0" tIns="0" rIns="0" bIns="0" rtlCol="0" anchor="ctr" anchorCtr="0">
                <a:noAutofit/>
              </a:bodyPr>
              <a:lstStyle/>
              <a:p>
                <a:pPr algn="ctr"/>
                <a:r>
                  <a:rPr lang="fr-CA" sz="1050" dirty="0">
                    <a:solidFill>
                      <a:schemeClr val="tx2"/>
                    </a:solidFill>
                  </a:rPr>
                  <a:t>6 %</a:t>
                </a:r>
                <a:endParaRPr sz="1050" dirty="0">
                  <a:solidFill>
                    <a:schemeClr val="tx2"/>
                  </a:solidFill>
                </a:endParaRPr>
              </a:p>
            </p:txBody>
          </p:sp>
          <p:sp>
            <p:nvSpPr>
              <p:cNvPr id="33" name="TextBox 32">
                <a:extLst>
                  <a:ext uri="{FF2B5EF4-FFF2-40B4-BE49-F238E27FC236}">
                    <a16:creationId xmlns:a16="http://schemas.microsoft.com/office/drawing/2014/main" id="{0E248B73-03A7-FC47-A85D-A9FD600648A8}"/>
                  </a:ext>
                </a:extLst>
              </p:cNvPr>
              <p:cNvSpPr txBox="1"/>
              <p:nvPr/>
            </p:nvSpPr>
            <p:spPr>
              <a:xfrm>
                <a:off x="493000" y="2780890"/>
                <a:ext cx="342900" cy="199757"/>
              </a:xfrm>
              <a:prstGeom prst="rect">
                <a:avLst/>
              </a:prstGeom>
              <a:noFill/>
            </p:spPr>
            <p:txBody>
              <a:bodyPr wrap="square" lIns="0" tIns="0" rIns="0" bIns="0" rtlCol="0" anchor="ctr" anchorCtr="0">
                <a:noAutofit/>
              </a:bodyPr>
              <a:lstStyle/>
              <a:p>
                <a:pPr algn="ctr"/>
                <a:r>
                  <a:rPr lang="fr-CA" sz="1050" dirty="0">
                    <a:solidFill>
                      <a:schemeClr val="tx2"/>
                    </a:solidFill>
                  </a:rPr>
                  <a:t>8 %</a:t>
                </a:r>
                <a:endParaRPr sz="1050" dirty="0">
                  <a:solidFill>
                    <a:schemeClr val="tx2"/>
                  </a:solidFill>
                </a:endParaRPr>
              </a:p>
            </p:txBody>
          </p:sp>
          <p:sp>
            <p:nvSpPr>
              <p:cNvPr id="34" name="TextBox 33">
                <a:extLst>
                  <a:ext uri="{FF2B5EF4-FFF2-40B4-BE49-F238E27FC236}">
                    <a16:creationId xmlns:a16="http://schemas.microsoft.com/office/drawing/2014/main" id="{76E82913-6B57-1D40-97F1-9844C710FB64}"/>
                  </a:ext>
                </a:extLst>
              </p:cNvPr>
              <p:cNvSpPr txBox="1"/>
              <p:nvPr/>
            </p:nvSpPr>
            <p:spPr>
              <a:xfrm>
                <a:off x="493000" y="2489487"/>
                <a:ext cx="342900" cy="199757"/>
              </a:xfrm>
              <a:prstGeom prst="rect">
                <a:avLst/>
              </a:prstGeom>
              <a:noFill/>
            </p:spPr>
            <p:txBody>
              <a:bodyPr wrap="square" lIns="0" tIns="0" rIns="0" bIns="0" rtlCol="0" anchor="ctr" anchorCtr="0">
                <a:noAutofit/>
              </a:bodyPr>
              <a:lstStyle/>
              <a:p>
                <a:pPr algn="ctr"/>
                <a:r>
                  <a:rPr lang="fr-CA" sz="1050" dirty="0">
                    <a:solidFill>
                      <a:schemeClr val="tx2"/>
                    </a:solidFill>
                  </a:rPr>
                  <a:t>10 %</a:t>
                </a:r>
                <a:endParaRPr sz="1050" dirty="0">
                  <a:solidFill>
                    <a:schemeClr val="tx2"/>
                  </a:solidFill>
                </a:endParaRPr>
              </a:p>
            </p:txBody>
          </p:sp>
          <p:sp>
            <p:nvSpPr>
              <p:cNvPr id="35" name="TextBox 34">
                <a:extLst>
                  <a:ext uri="{FF2B5EF4-FFF2-40B4-BE49-F238E27FC236}">
                    <a16:creationId xmlns:a16="http://schemas.microsoft.com/office/drawing/2014/main" id="{8B803EA5-E734-3A43-BE34-A948173F9FAF}"/>
                  </a:ext>
                </a:extLst>
              </p:cNvPr>
              <p:cNvSpPr txBox="1"/>
              <p:nvPr/>
            </p:nvSpPr>
            <p:spPr>
              <a:xfrm>
                <a:off x="493000" y="2193061"/>
                <a:ext cx="342900" cy="199757"/>
              </a:xfrm>
              <a:prstGeom prst="rect">
                <a:avLst/>
              </a:prstGeom>
              <a:noFill/>
            </p:spPr>
            <p:txBody>
              <a:bodyPr wrap="square" lIns="0" tIns="0" rIns="0" bIns="0" rtlCol="0" anchor="ctr" anchorCtr="0">
                <a:noAutofit/>
              </a:bodyPr>
              <a:lstStyle/>
              <a:p>
                <a:pPr algn="ctr"/>
                <a:r>
                  <a:rPr lang="fr-CA" sz="1050" dirty="0">
                    <a:solidFill>
                      <a:schemeClr val="tx2"/>
                    </a:solidFill>
                  </a:rPr>
                  <a:t>12 %</a:t>
                </a:r>
                <a:endParaRPr sz="1050" dirty="0">
                  <a:solidFill>
                    <a:schemeClr val="tx2"/>
                  </a:solidFill>
                </a:endParaRPr>
              </a:p>
            </p:txBody>
          </p:sp>
          <p:sp>
            <p:nvSpPr>
              <p:cNvPr id="36" name="TextBox 35">
                <a:extLst>
                  <a:ext uri="{FF2B5EF4-FFF2-40B4-BE49-F238E27FC236}">
                    <a16:creationId xmlns:a16="http://schemas.microsoft.com/office/drawing/2014/main" id="{B5BA2F56-8099-2A44-9727-EC5DFE3523D8}"/>
                  </a:ext>
                </a:extLst>
              </p:cNvPr>
              <p:cNvSpPr txBox="1"/>
              <p:nvPr/>
            </p:nvSpPr>
            <p:spPr>
              <a:xfrm>
                <a:off x="493000" y="1896634"/>
                <a:ext cx="342900" cy="199757"/>
              </a:xfrm>
              <a:prstGeom prst="rect">
                <a:avLst/>
              </a:prstGeom>
              <a:noFill/>
            </p:spPr>
            <p:txBody>
              <a:bodyPr wrap="square" lIns="0" tIns="0" rIns="0" bIns="0" rtlCol="0" anchor="ctr" anchorCtr="0">
                <a:noAutofit/>
              </a:bodyPr>
              <a:lstStyle/>
              <a:p>
                <a:pPr algn="ctr"/>
                <a:r>
                  <a:rPr lang="fr-CA" sz="1050" dirty="0">
                    <a:solidFill>
                      <a:schemeClr val="tx2"/>
                    </a:solidFill>
                  </a:rPr>
                  <a:t>14 %</a:t>
                </a:r>
                <a:endParaRPr sz="1050" dirty="0">
                  <a:solidFill>
                    <a:schemeClr val="tx2"/>
                  </a:solidFill>
                </a:endParaRPr>
              </a:p>
            </p:txBody>
          </p:sp>
          <p:sp>
            <p:nvSpPr>
              <p:cNvPr id="37" name="TextBox 36">
                <a:extLst>
                  <a:ext uri="{FF2B5EF4-FFF2-40B4-BE49-F238E27FC236}">
                    <a16:creationId xmlns:a16="http://schemas.microsoft.com/office/drawing/2014/main" id="{E96CCAEB-A50E-934B-9F6C-DD31AE2312C5}"/>
                  </a:ext>
                </a:extLst>
              </p:cNvPr>
              <p:cNvSpPr txBox="1"/>
              <p:nvPr/>
            </p:nvSpPr>
            <p:spPr>
              <a:xfrm>
                <a:off x="493000" y="1610256"/>
                <a:ext cx="342900" cy="199757"/>
              </a:xfrm>
              <a:prstGeom prst="rect">
                <a:avLst/>
              </a:prstGeom>
              <a:noFill/>
            </p:spPr>
            <p:txBody>
              <a:bodyPr wrap="square" lIns="0" tIns="0" rIns="0" bIns="0" rtlCol="0" anchor="ctr" anchorCtr="0">
                <a:noAutofit/>
              </a:bodyPr>
              <a:lstStyle/>
              <a:p>
                <a:pPr algn="ctr"/>
                <a:r>
                  <a:rPr lang="fr-CA" sz="1050" dirty="0">
                    <a:solidFill>
                      <a:schemeClr val="tx2"/>
                    </a:solidFill>
                  </a:rPr>
                  <a:t>16 %</a:t>
                </a:r>
                <a:endParaRPr sz="1050" dirty="0">
                  <a:solidFill>
                    <a:schemeClr val="tx2"/>
                  </a:solidFill>
                </a:endParaRPr>
              </a:p>
            </p:txBody>
          </p:sp>
        </p:grpSp>
        <p:sp>
          <p:nvSpPr>
            <p:cNvPr id="58" name="Rectangle 57">
              <a:extLst>
                <a:ext uri="{FF2B5EF4-FFF2-40B4-BE49-F238E27FC236}">
                  <a16:creationId xmlns:a16="http://schemas.microsoft.com/office/drawing/2014/main" id="{30361B67-A992-1A42-B9C4-78BD6181ABCD}"/>
                </a:ext>
              </a:extLst>
            </p:cNvPr>
            <p:cNvSpPr/>
            <p:nvPr/>
          </p:nvSpPr>
          <p:spPr>
            <a:xfrm>
              <a:off x="3984895" y="1799608"/>
              <a:ext cx="489559" cy="142416"/>
            </a:xfrm>
            <a:prstGeom prst="rect">
              <a:avLst/>
            </a:prstGeom>
          </p:spPr>
          <p:txBody>
            <a:bodyPr wrap="none" anchor="ctr" anchorCtr="0">
              <a:noAutofit/>
            </a:bodyPr>
            <a:lstStyle/>
            <a:p>
              <a:pPr fontAlgn="base">
                <a:spcBef>
                  <a:spcPct val="0"/>
                </a:spcBef>
                <a:spcAft>
                  <a:spcPct val="0"/>
                </a:spcAft>
              </a:pPr>
              <a:r>
                <a:rPr lang="fr-CA" sz="1050" b="1" dirty="0"/>
                <a:t>14,6 %</a:t>
              </a:r>
              <a:endParaRPr lang="fr-CA" sz="1050" dirty="0"/>
            </a:p>
          </p:txBody>
        </p:sp>
        <p:sp>
          <p:nvSpPr>
            <p:cNvPr id="59" name="Rectangle 58">
              <a:extLst>
                <a:ext uri="{FF2B5EF4-FFF2-40B4-BE49-F238E27FC236}">
                  <a16:creationId xmlns:a16="http://schemas.microsoft.com/office/drawing/2014/main" id="{E260DEAB-4288-B04A-BD1F-FFA2A337AC54}"/>
                </a:ext>
              </a:extLst>
            </p:cNvPr>
            <p:cNvSpPr/>
            <p:nvPr/>
          </p:nvSpPr>
          <p:spPr>
            <a:xfrm>
              <a:off x="4054582" y="2426647"/>
              <a:ext cx="489559" cy="142416"/>
            </a:xfrm>
            <a:prstGeom prst="rect">
              <a:avLst/>
            </a:prstGeom>
          </p:spPr>
          <p:txBody>
            <a:bodyPr wrap="none" anchor="ctr" anchorCtr="0">
              <a:noAutofit/>
            </a:bodyPr>
            <a:lstStyle/>
            <a:p>
              <a:pPr fontAlgn="base">
                <a:spcBef>
                  <a:spcPct val="0"/>
                </a:spcBef>
                <a:spcAft>
                  <a:spcPct val="0"/>
                </a:spcAft>
              </a:pPr>
              <a:r>
                <a:rPr lang="fr-CA" sz="1050" b="1" dirty="0">
                  <a:solidFill>
                    <a:srgbClr val="1E4366"/>
                  </a:solidFill>
                </a:rPr>
                <a:t>12,6 %</a:t>
              </a:r>
            </a:p>
          </p:txBody>
        </p:sp>
      </p:grpSp>
      <p:grpSp>
        <p:nvGrpSpPr>
          <p:cNvPr id="38" name="Groupe 37">
            <a:extLst>
              <a:ext uri="{FF2B5EF4-FFF2-40B4-BE49-F238E27FC236}">
                <a16:creationId xmlns:a16="http://schemas.microsoft.com/office/drawing/2014/main" id="{75243ABE-E6AF-4D4E-B8FC-F8FBA4A1A873}"/>
              </a:ext>
            </a:extLst>
          </p:cNvPr>
          <p:cNvGrpSpPr/>
          <p:nvPr/>
        </p:nvGrpSpPr>
        <p:grpSpPr>
          <a:xfrm>
            <a:off x="4715718" y="1294908"/>
            <a:ext cx="4139059" cy="3158966"/>
            <a:chOff x="4715718" y="1294908"/>
            <a:chExt cx="4139059" cy="3158966"/>
          </a:xfrm>
        </p:grpSpPr>
        <p:sp>
          <p:nvSpPr>
            <p:cNvPr id="17" name="Text Box 27">
              <a:extLst>
                <a:ext uri="{FF2B5EF4-FFF2-40B4-BE49-F238E27FC236}">
                  <a16:creationId xmlns:a16="http://schemas.microsoft.com/office/drawing/2014/main" id="{FF606B2C-757F-EC4D-A1B9-5800DFA7634D}"/>
                </a:ext>
              </a:extLst>
            </p:cNvPr>
            <p:cNvSpPr txBox="1">
              <a:spLocks noChangeArrowheads="1"/>
            </p:cNvSpPr>
            <p:nvPr/>
          </p:nvSpPr>
          <p:spPr bwMode="auto">
            <a:xfrm rot="16200000">
              <a:off x="3256027" y="2754599"/>
              <a:ext cx="3158966" cy="239583"/>
            </a:xfrm>
            <a:prstGeom prst="rect">
              <a:avLst/>
            </a:prstGeom>
            <a:noFill/>
            <a:ln w="9525">
              <a:noFill/>
              <a:miter lim="800000"/>
              <a:headEnd/>
              <a:tailEnd/>
            </a:ln>
          </p:spPr>
          <p:txBody>
            <a:bodyPr wrap="square" anchor="ctr" anchorCtr="0">
              <a:noAutofit/>
            </a:bodyPr>
            <a:lstStyle/>
            <a:p>
              <a:pPr algn="ctr" eaLnBrk="0" fontAlgn="base" hangingPunct="0">
                <a:spcBef>
                  <a:spcPct val="0"/>
                </a:spcBef>
                <a:spcAft>
                  <a:spcPct val="0"/>
                </a:spcAft>
              </a:pPr>
              <a:r>
                <a:rPr lang="fr-CA" sz="1050" b="1" dirty="0">
                  <a:solidFill>
                    <a:schemeClr val="tx2"/>
                  </a:solidFill>
                </a:rPr>
                <a:t>Décès CV, IM, AVC</a:t>
              </a:r>
              <a:endParaRPr lang="fr-CA" sz="1050" b="1" dirty="0">
                <a:solidFill>
                  <a:schemeClr val="tx2"/>
                </a:solidFill>
                <a:cs typeface="Arial" pitchFamily="34" charset="0"/>
              </a:endParaRPr>
            </a:p>
          </p:txBody>
        </p:sp>
        <p:grpSp>
          <p:nvGrpSpPr>
            <p:cNvPr id="5" name="Groupe 4">
              <a:extLst>
                <a:ext uri="{FF2B5EF4-FFF2-40B4-BE49-F238E27FC236}">
                  <a16:creationId xmlns:a16="http://schemas.microsoft.com/office/drawing/2014/main" id="{77D6D0C9-3D56-4135-826A-7BEA069733B6}"/>
                </a:ext>
              </a:extLst>
            </p:cNvPr>
            <p:cNvGrpSpPr/>
            <p:nvPr/>
          </p:nvGrpSpPr>
          <p:grpSpPr>
            <a:xfrm>
              <a:off x="4878518" y="1631812"/>
              <a:ext cx="3976259" cy="2782860"/>
              <a:chOff x="4878518" y="1631812"/>
              <a:chExt cx="3976259" cy="2782860"/>
            </a:xfrm>
          </p:grpSpPr>
          <p:sp>
            <p:nvSpPr>
              <p:cNvPr id="10" name="TextBox 9">
                <a:extLst>
                  <a:ext uri="{FF2B5EF4-FFF2-40B4-BE49-F238E27FC236}">
                    <a16:creationId xmlns:a16="http://schemas.microsoft.com/office/drawing/2014/main" id="{99FC31D7-2C4B-2946-90A2-AAEBFCE086CF}"/>
                  </a:ext>
                </a:extLst>
              </p:cNvPr>
              <p:cNvSpPr txBox="1"/>
              <p:nvPr/>
            </p:nvSpPr>
            <p:spPr>
              <a:xfrm>
                <a:off x="5182067" y="1778826"/>
                <a:ext cx="2503369" cy="497795"/>
              </a:xfrm>
              <a:prstGeom prst="rect">
                <a:avLst/>
              </a:prstGeom>
              <a:noFill/>
            </p:spPr>
            <p:txBody>
              <a:bodyPr wrap="square" lIns="0" rIns="0" rtlCol="0" anchor="ctr" anchorCtr="0">
                <a:noAutofit/>
              </a:bodyPr>
              <a:lstStyle/>
              <a:p>
                <a:pPr algn="ctr"/>
                <a:r>
                  <a:rPr lang="fr-CA" sz="1050" b="1" dirty="0">
                    <a:solidFill>
                      <a:schemeClr val="tx2"/>
                    </a:solidFill>
                  </a:rPr>
                  <a:t>Rapport des risques instantanés : 0,80</a:t>
                </a:r>
              </a:p>
              <a:p>
                <a:pPr algn="ctr"/>
                <a:r>
                  <a:rPr lang="fr-CA" sz="1050" b="1" dirty="0">
                    <a:solidFill>
                      <a:schemeClr val="tx2"/>
                    </a:solidFill>
                  </a:rPr>
                  <a:t>(IC à 95 % : 0,73-0,88)</a:t>
                </a:r>
              </a:p>
              <a:p>
                <a:pPr algn="ctr"/>
                <a:r>
                  <a:rPr lang="fr-CA" sz="1050" b="1" i="1" dirty="0">
                    <a:solidFill>
                      <a:schemeClr val="tx2"/>
                    </a:solidFill>
                  </a:rPr>
                  <a:t>p</a:t>
                </a:r>
                <a:r>
                  <a:rPr lang="fr-CA" sz="1050" b="1" dirty="0">
                    <a:solidFill>
                      <a:schemeClr val="tx2"/>
                    </a:solidFill>
                  </a:rPr>
                  <a:t> &lt; 0,00001</a:t>
                </a:r>
              </a:p>
            </p:txBody>
          </p:sp>
          <p:sp>
            <p:nvSpPr>
              <p:cNvPr id="15" name="Rectangle 14">
                <a:extLst>
                  <a:ext uri="{FF2B5EF4-FFF2-40B4-BE49-F238E27FC236}">
                    <a16:creationId xmlns:a16="http://schemas.microsoft.com/office/drawing/2014/main" id="{36B4F536-373D-F744-B33A-712328401332}"/>
                  </a:ext>
                </a:extLst>
              </p:cNvPr>
              <p:cNvSpPr/>
              <p:nvPr/>
            </p:nvSpPr>
            <p:spPr>
              <a:xfrm>
                <a:off x="6708909" y="2301229"/>
                <a:ext cx="710863" cy="142416"/>
              </a:xfrm>
              <a:prstGeom prst="rect">
                <a:avLst/>
              </a:prstGeom>
            </p:spPr>
            <p:txBody>
              <a:bodyPr wrap="none" anchor="ctr" anchorCtr="0">
                <a:noAutofit/>
              </a:bodyPr>
              <a:lstStyle/>
              <a:p>
                <a:pPr fontAlgn="base">
                  <a:spcBef>
                    <a:spcPct val="0"/>
                  </a:spcBef>
                  <a:spcAft>
                    <a:spcPct val="0"/>
                  </a:spcAft>
                </a:pPr>
                <a:r>
                  <a:rPr lang="fr-CA" sz="1350" b="1" dirty="0"/>
                  <a:t>Placebo</a:t>
                </a:r>
                <a:endParaRPr lang="fr-CA" sz="1350" dirty="0"/>
              </a:p>
            </p:txBody>
          </p:sp>
          <p:sp>
            <p:nvSpPr>
              <p:cNvPr id="16" name="Rectangle 15">
                <a:extLst>
                  <a:ext uri="{FF2B5EF4-FFF2-40B4-BE49-F238E27FC236}">
                    <a16:creationId xmlns:a16="http://schemas.microsoft.com/office/drawing/2014/main" id="{350B77A7-9785-574F-91E7-B9376AE4ABCA}"/>
                  </a:ext>
                </a:extLst>
              </p:cNvPr>
              <p:cNvSpPr/>
              <p:nvPr/>
            </p:nvSpPr>
            <p:spPr>
              <a:xfrm>
                <a:off x="7331652" y="2933105"/>
                <a:ext cx="1004824" cy="149328"/>
              </a:xfrm>
              <a:prstGeom prst="rect">
                <a:avLst/>
              </a:prstGeom>
            </p:spPr>
            <p:txBody>
              <a:bodyPr wrap="none" anchor="ctr" anchorCtr="0">
                <a:noAutofit/>
              </a:bodyPr>
              <a:lstStyle/>
              <a:p>
                <a:pPr fontAlgn="base">
                  <a:spcBef>
                    <a:spcPct val="0"/>
                  </a:spcBef>
                  <a:spcAft>
                    <a:spcPct val="0"/>
                  </a:spcAft>
                </a:pPr>
                <a:r>
                  <a:rPr lang="fr-CA" sz="1350" b="1" dirty="0" err="1">
                    <a:solidFill>
                      <a:srgbClr val="1E4366"/>
                    </a:solidFill>
                  </a:rPr>
                  <a:t>Évolocumab</a:t>
                </a:r>
                <a:endParaRPr lang="fr-CA" sz="1350" b="1" dirty="0">
                  <a:solidFill>
                    <a:srgbClr val="1E4366"/>
                  </a:solidFill>
                </a:endParaRPr>
              </a:p>
            </p:txBody>
          </p:sp>
          <p:sp>
            <p:nvSpPr>
              <p:cNvPr id="18" name="Text Box 27">
                <a:extLst>
                  <a:ext uri="{FF2B5EF4-FFF2-40B4-BE49-F238E27FC236}">
                    <a16:creationId xmlns:a16="http://schemas.microsoft.com/office/drawing/2014/main" id="{54F1A9C6-837A-F343-9905-4EC5A4046A8C}"/>
                  </a:ext>
                </a:extLst>
              </p:cNvPr>
              <p:cNvSpPr txBox="1">
                <a:spLocks noChangeArrowheads="1"/>
              </p:cNvSpPr>
              <p:nvPr/>
            </p:nvSpPr>
            <p:spPr bwMode="auto">
              <a:xfrm>
                <a:off x="5711929" y="4265344"/>
                <a:ext cx="2545838" cy="149328"/>
              </a:xfrm>
              <a:prstGeom prst="rect">
                <a:avLst/>
              </a:prstGeom>
              <a:noFill/>
              <a:ln w="9525">
                <a:noFill/>
                <a:miter lim="800000"/>
                <a:headEnd/>
                <a:tailEnd/>
              </a:ln>
            </p:spPr>
            <p:txBody>
              <a:bodyPr wrap="none" anchor="ctr" anchorCtr="0">
                <a:noAutofit/>
              </a:bodyPr>
              <a:lstStyle/>
              <a:p>
                <a:pPr algn="ctr" eaLnBrk="0" fontAlgn="base" hangingPunct="0">
                  <a:spcBef>
                    <a:spcPct val="0"/>
                  </a:spcBef>
                  <a:spcAft>
                    <a:spcPct val="0"/>
                  </a:spcAft>
                </a:pPr>
                <a:r>
                  <a:rPr lang="fr-CA" sz="1050" b="1" dirty="0">
                    <a:solidFill>
                      <a:schemeClr val="tx2"/>
                    </a:solidFill>
                  </a:rPr>
                  <a:t>Mois écoulés depuis la répartition aléatoire</a:t>
                </a:r>
              </a:p>
            </p:txBody>
          </p:sp>
          <p:grpSp>
            <p:nvGrpSpPr>
              <p:cNvPr id="39" name="Group 38">
                <a:extLst>
                  <a:ext uri="{FF2B5EF4-FFF2-40B4-BE49-F238E27FC236}">
                    <a16:creationId xmlns:a16="http://schemas.microsoft.com/office/drawing/2014/main" id="{3EBE936B-8034-324A-A78E-72A8933130B6}"/>
                  </a:ext>
                </a:extLst>
              </p:cNvPr>
              <p:cNvGrpSpPr/>
              <p:nvPr/>
            </p:nvGrpSpPr>
            <p:grpSpPr>
              <a:xfrm>
                <a:off x="5119628" y="3996943"/>
                <a:ext cx="3735149" cy="187078"/>
                <a:chOff x="733603" y="4102019"/>
                <a:chExt cx="3935133" cy="197094"/>
              </a:xfrm>
            </p:grpSpPr>
            <p:sp>
              <p:nvSpPr>
                <p:cNvPr id="40" name="TextBox 39">
                  <a:extLst>
                    <a:ext uri="{FF2B5EF4-FFF2-40B4-BE49-F238E27FC236}">
                      <a16:creationId xmlns:a16="http://schemas.microsoft.com/office/drawing/2014/main" id="{3E038EB8-4D0A-CA4D-B5B2-A79A3A936329}"/>
                    </a:ext>
                  </a:extLst>
                </p:cNvPr>
                <p:cNvSpPr txBox="1"/>
                <p:nvPr/>
              </p:nvSpPr>
              <p:spPr>
                <a:xfrm>
                  <a:off x="733603" y="4102019"/>
                  <a:ext cx="252411" cy="197094"/>
                </a:xfrm>
                <a:prstGeom prst="rect">
                  <a:avLst/>
                </a:prstGeom>
                <a:noFill/>
              </p:spPr>
              <p:txBody>
                <a:bodyPr wrap="square" lIns="0" tIns="0" rIns="0" bIns="0" rtlCol="0" anchor="ctr" anchorCtr="0">
                  <a:noAutofit/>
                </a:bodyPr>
                <a:lstStyle/>
                <a:p>
                  <a:pPr algn="ctr"/>
                  <a:r>
                    <a:rPr lang="fr-CA" sz="1050" dirty="0">
                      <a:solidFill>
                        <a:schemeClr val="tx2"/>
                      </a:solidFill>
                    </a:rPr>
                    <a:t>0</a:t>
                  </a:r>
                  <a:endParaRPr sz="1050" dirty="0">
                    <a:solidFill>
                      <a:schemeClr val="tx2"/>
                    </a:solidFill>
                  </a:endParaRPr>
                </a:p>
              </p:txBody>
            </p:sp>
            <p:sp>
              <p:nvSpPr>
                <p:cNvPr id="41" name="TextBox 40">
                  <a:extLst>
                    <a:ext uri="{FF2B5EF4-FFF2-40B4-BE49-F238E27FC236}">
                      <a16:creationId xmlns:a16="http://schemas.microsoft.com/office/drawing/2014/main" id="{28CF6B63-1A46-E248-908F-95D296CD75D7}"/>
                    </a:ext>
                  </a:extLst>
                </p:cNvPr>
                <p:cNvSpPr txBox="1"/>
                <p:nvPr/>
              </p:nvSpPr>
              <p:spPr>
                <a:xfrm>
                  <a:off x="1361625" y="4102019"/>
                  <a:ext cx="252411" cy="197094"/>
                </a:xfrm>
                <a:prstGeom prst="rect">
                  <a:avLst/>
                </a:prstGeom>
                <a:noFill/>
              </p:spPr>
              <p:txBody>
                <a:bodyPr wrap="square" lIns="0" tIns="0" rIns="0" bIns="0" rtlCol="0" anchor="ctr" anchorCtr="0">
                  <a:noAutofit/>
                </a:bodyPr>
                <a:lstStyle/>
                <a:p>
                  <a:pPr algn="ctr"/>
                  <a:r>
                    <a:rPr lang="fr-CA" sz="1050" dirty="0">
                      <a:solidFill>
                        <a:schemeClr val="tx2"/>
                      </a:solidFill>
                    </a:rPr>
                    <a:t>6</a:t>
                  </a:r>
                  <a:endParaRPr sz="1050" dirty="0">
                    <a:solidFill>
                      <a:schemeClr val="tx2"/>
                    </a:solidFill>
                  </a:endParaRPr>
                </a:p>
              </p:txBody>
            </p:sp>
            <p:sp>
              <p:nvSpPr>
                <p:cNvPr id="42" name="TextBox 41">
                  <a:extLst>
                    <a:ext uri="{FF2B5EF4-FFF2-40B4-BE49-F238E27FC236}">
                      <a16:creationId xmlns:a16="http://schemas.microsoft.com/office/drawing/2014/main" id="{12F73514-52EE-2E4F-BBA8-373246EF6AD5}"/>
                    </a:ext>
                  </a:extLst>
                </p:cNvPr>
                <p:cNvSpPr txBox="1"/>
                <p:nvPr/>
              </p:nvSpPr>
              <p:spPr>
                <a:xfrm>
                  <a:off x="1959502" y="4102019"/>
                  <a:ext cx="252411" cy="197094"/>
                </a:xfrm>
                <a:prstGeom prst="rect">
                  <a:avLst/>
                </a:prstGeom>
                <a:noFill/>
              </p:spPr>
              <p:txBody>
                <a:bodyPr wrap="square" lIns="0" tIns="0" rIns="0" bIns="0" rtlCol="0" anchor="ctr" anchorCtr="0">
                  <a:noAutofit/>
                </a:bodyPr>
                <a:lstStyle/>
                <a:p>
                  <a:pPr algn="ctr"/>
                  <a:r>
                    <a:rPr lang="fr-CA" sz="1050" dirty="0">
                      <a:solidFill>
                        <a:schemeClr val="tx2"/>
                      </a:solidFill>
                    </a:rPr>
                    <a:t>12</a:t>
                  </a:r>
                  <a:endParaRPr sz="1050" dirty="0">
                    <a:solidFill>
                      <a:schemeClr val="tx2"/>
                    </a:solidFill>
                  </a:endParaRPr>
                </a:p>
              </p:txBody>
            </p:sp>
            <p:sp>
              <p:nvSpPr>
                <p:cNvPr id="43" name="TextBox 42">
                  <a:extLst>
                    <a:ext uri="{FF2B5EF4-FFF2-40B4-BE49-F238E27FC236}">
                      <a16:creationId xmlns:a16="http://schemas.microsoft.com/office/drawing/2014/main" id="{C6C0AED2-C164-F44D-9B73-383E7B637C8A}"/>
                    </a:ext>
                  </a:extLst>
                </p:cNvPr>
                <p:cNvSpPr txBox="1"/>
                <p:nvPr/>
              </p:nvSpPr>
              <p:spPr>
                <a:xfrm>
                  <a:off x="2572451" y="4102019"/>
                  <a:ext cx="252411" cy="197094"/>
                </a:xfrm>
                <a:prstGeom prst="rect">
                  <a:avLst/>
                </a:prstGeom>
                <a:noFill/>
              </p:spPr>
              <p:txBody>
                <a:bodyPr wrap="square" lIns="0" tIns="0" rIns="0" bIns="0" rtlCol="0" anchor="ctr" anchorCtr="0">
                  <a:noAutofit/>
                </a:bodyPr>
                <a:lstStyle/>
                <a:p>
                  <a:pPr algn="ctr"/>
                  <a:r>
                    <a:rPr lang="fr-CA" sz="1050" dirty="0">
                      <a:solidFill>
                        <a:schemeClr val="tx2"/>
                      </a:solidFill>
                    </a:rPr>
                    <a:t>18</a:t>
                  </a:r>
                  <a:endParaRPr sz="1050" dirty="0">
                    <a:solidFill>
                      <a:schemeClr val="tx2"/>
                    </a:solidFill>
                  </a:endParaRPr>
                </a:p>
              </p:txBody>
            </p:sp>
            <p:sp>
              <p:nvSpPr>
                <p:cNvPr id="44" name="TextBox 43">
                  <a:extLst>
                    <a:ext uri="{FF2B5EF4-FFF2-40B4-BE49-F238E27FC236}">
                      <a16:creationId xmlns:a16="http://schemas.microsoft.com/office/drawing/2014/main" id="{A3F213A8-730E-974C-A32F-908D35C1DF29}"/>
                    </a:ext>
                  </a:extLst>
                </p:cNvPr>
                <p:cNvSpPr txBox="1"/>
                <p:nvPr/>
              </p:nvSpPr>
              <p:spPr>
                <a:xfrm>
                  <a:off x="3190425" y="4102019"/>
                  <a:ext cx="252411" cy="197094"/>
                </a:xfrm>
                <a:prstGeom prst="rect">
                  <a:avLst/>
                </a:prstGeom>
                <a:noFill/>
              </p:spPr>
              <p:txBody>
                <a:bodyPr wrap="square" lIns="0" tIns="0" rIns="0" bIns="0" rtlCol="0" anchor="ctr" anchorCtr="0">
                  <a:noAutofit/>
                </a:bodyPr>
                <a:lstStyle/>
                <a:p>
                  <a:pPr algn="ctr"/>
                  <a:r>
                    <a:rPr lang="fr-CA" sz="1050" dirty="0">
                      <a:solidFill>
                        <a:schemeClr val="tx2"/>
                      </a:solidFill>
                    </a:rPr>
                    <a:t>24</a:t>
                  </a:r>
                  <a:endParaRPr sz="1050" dirty="0">
                    <a:solidFill>
                      <a:schemeClr val="tx2"/>
                    </a:solidFill>
                  </a:endParaRPr>
                </a:p>
              </p:txBody>
            </p:sp>
            <p:sp>
              <p:nvSpPr>
                <p:cNvPr id="45" name="TextBox 44">
                  <a:extLst>
                    <a:ext uri="{FF2B5EF4-FFF2-40B4-BE49-F238E27FC236}">
                      <a16:creationId xmlns:a16="http://schemas.microsoft.com/office/drawing/2014/main" id="{C0F83441-FB6B-4C43-94C9-2A5381995182}"/>
                    </a:ext>
                  </a:extLst>
                </p:cNvPr>
                <p:cNvSpPr txBox="1"/>
                <p:nvPr/>
              </p:nvSpPr>
              <p:spPr>
                <a:xfrm>
                  <a:off x="3803375" y="4102019"/>
                  <a:ext cx="252411" cy="197094"/>
                </a:xfrm>
                <a:prstGeom prst="rect">
                  <a:avLst/>
                </a:prstGeom>
                <a:noFill/>
              </p:spPr>
              <p:txBody>
                <a:bodyPr wrap="square" lIns="0" tIns="0" rIns="0" bIns="0" rtlCol="0" anchor="ctr" anchorCtr="0">
                  <a:noAutofit/>
                </a:bodyPr>
                <a:lstStyle/>
                <a:p>
                  <a:pPr algn="ctr"/>
                  <a:r>
                    <a:rPr lang="fr-CA" sz="1050" dirty="0">
                      <a:solidFill>
                        <a:schemeClr val="tx2"/>
                      </a:solidFill>
                    </a:rPr>
                    <a:t>30</a:t>
                  </a:r>
                  <a:endParaRPr sz="1050" dirty="0">
                    <a:solidFill>
                      <a:schemeClr val="tx2"/>
                    </a:solidFill>
                  </a:endParaRPr>
                </a:p>
              </p:txBody>
            </p:sp>
            <p:sp>
              <p:nvSpPr>
                <p:cNvPr id="46" name="TextBox 45">
                  <a:extLst>
                    <a:ext uri="{FF2B5EF4-FFF2-40B4-BE49-F238E27FC236}">
                      <a16:creationId xmlns:a16="http://schemas.microsoft.com/office/drawing/2014/main" id="{9F0BEEA3-06CA-4044-968D-805AFE038CFD}"/>
                    </a:ext>
                  </a:extLst>
                </p:cNvPr>
                <p:cNvSpPr txBox="1"/>
                <p:nvPr/>
              </p:nvSpPr>
              <p:spPr>
                <a:xfrm>
                  <a:off x="4416325" y="4102019"/>
                  <a:ext cx="252411" cy="197094"/>
                </a:xfrm>
                <a:prstGeom prst="rect">
                  <a:avLst/>
                </a:prstGeom>
                <a:noFill/>
              </p:spPr>
              <p:txBody>
                <a:bodyPr wrap="square" lIns="0" tIns="0" rIns="0" bIns="0" rtlCol="0" anchor="ctr" anchorCtr="0">
                  <a:noAutofit/>
                </a:bodyPr>
                <a:lstStyle/>
                <a:p>
                  <a:pPr algn="ctr"/>
                  <a:r>
                    <a:rPr lang="fr-CA" sz="1050" dirty="0">
                      <a:solidFill>
                        <a:schemeClr val="tx2"/>
                      </a:solidFill>
                    </a:rPr>
                    <a:t>36</a:t>
                  </a:r>
                  <a:endParaRPr sz="1050" dirty="0">
                    <a:solidFill>
                      <a:schemeClr val="tx2"/>
                    </a:solidFill>
                  </a:endParaRPr>
                </a:p>
              </p:txBody>
            </p:sp>
          </p:grpSp>
          <p:sp>
            <p:nvSpPr>
              <p:cNvPr id="60" name="Rectangle 59">
                <a:extLst>
                  <a:ext uri="{FF2B5EF4-FFF2-40B4-BE49-F238E27FC236}">
                    <a16:creationId xmlns:a16="http://schemas.microsoft.com/office/drawing/2014/main" id="{D7C9E90E-5E0F-8546-8957-6D2BB0931F5B}"/>
                  </a:ext>
                </a:extLst>
              </p:cNvPr>
              <p:cNvSpPr/>
              <p:nvPr/>
            </p:nvSpPr>
            <p:spPr>
              <a:xfrm>
                <a:off x="7884330" y="1856170"/>
                <a:ext cx="373438" cy="142416"/>
              </a:xfrm>
              <a:prstGeom prst="rect">
                <a:avLst/>
              </a:prstGeom>
            </p:spPr>
            <p:txBody>
              <a:bodyPr wrap="none" anchor="ctr" anchorCtr="0">
                <a:noAutofit/>
              </a:bodyPr>
              <a:lstStyle/>
              <a:p>
                <a:pPr fontAlgn="base">
                  <a:spcBef>
                    <a:spcPct val="0"/>
                  </a:spcBef>
                  <a:spcAft>
                    <a:spcPct val="0"/>
                  </a:spcAft>
                </a:pPr>
                <a:r>
                  <a:rPr lang="fr-CA" sz="1050" b="1" dirty="0"/>
                  <a:t>9,9 %</a:t>
                </a:r>
                <a:endParaRPr lang="fr-CA" sz="1050" dirty="0"/>
              </a:p>
            </p:txBody>
          </p:sp>
          <p:sp>
            <p:nvSpPr>
              <p:cNvPr id="61" name="Rectangle 60">
                <a:extLst>
                  <a:ext uri="{FF2B5EF4-FFF2-40B4-BE49-F238E27FC236}">
                    <a16:creationId xmlns:a16="http://schemas.microsoft.com/office/drawing/2014/main" id="{42D3A3EF-591B-224B-B1BB-AE2745FB8520}"/>
                  </a:ext>
                </a:extLst>
              </p:cNvPr>
              <p:cNvSpPr/>
              <p:nvPr/>
            </p:nvSpPr>
            <p:spPr>
              <a:xfrm>
                <a:off x="8207817" y="2426647"/>
                <a:ext cx="417102" cy="142416"/>
              </a:xfrm>
              <a:prstGeom prst="rect">
                <a:avLst/>
              </a:prstGeom>
            </p:spPr>
            <p:txBody>
              <a:bodyPr wrap="none" anchor="ctr" anchorCtr="0">
                <a:noAutofit/>
              </a:bodyPr>
              <a:lstStyle/>
              <a:p>
                <a:pPr fontAlgn="base">
                  <a:spcBef>
                    <a:spcPct val="0"/>
                  </a:spcBef>
                  <a:spcAft>
                    <a:spcPct val="0"/>
                  </a:spcAft>
                </a:pPr>
                <a:r>
                  <a:rPr lang="fr-CA" sz="1050" b="1" dirty="0">
                    <a:solidFill>
                      <a:srgbClr val="1E4366"/>
                    </a:solidFill>
                  </a:rPr>
                  <a:t>7,9 %</a:t>
                </a:r>
              </a:p>
            </p:txBody>
          </p:sp>
          <p:grpSp>
            <p:nvGrpSpPr>
              <p:cNvPr id="3" name="Groupe 2">
                <a:extLst>
                  <a:ext uri="{FF2B5EF4-FFF2-40B4-BE49-F238E27FC236}">
                    <a16:creationId xmlns:a16="http://schemas.microsoft.com/office/drawing/2014/main" id="{66D3C1E1-FDEE-4DDD-9E05-78994729322F}"/>
                  </a:ext>
                </a:extLst>
              </p:cNvPr>
              <p:cNvGrpSpPr/>
              <p:nvPr/>
            </p:nvGrpSpPr>
            <p:grpSpPr>
              <a:xfrm>
                <a:off x="4878518" y="1631812"/>
                <a:ext cx="328671" cy="2402352"/>
                <a:chOff x="4878518" y="1631812"/>
                <a:chExt cx="328671" cy="2402352"/>
              </a:xfrm>
            </p:grpSpPr>
            <p:grpSp>
              <p:nvGrpSpPr>
                <p:cNvPr id="47" name="Group 46">
                  <a:extLst>
                    <a:ext uri="{FF2B5EF4-FFF2-40B4-BE49-F238E27FC236}">
                      <a16:creationId xmlns:a16="http://schemas.microsoft.com/office/drawing/2014/main" id="{6FFC3F7E-6AF4-1444-9F30-6551B412D62C}"/>
                    </a:ext>
                  </a:extLst>
                </p:cNvPr>
                <p:cNvGrpSpPr/>
                <p:nvPr/>
              </p:nvGrpSpPr>
              <p:grpSpPr>
                <a:xfrm>
                  <a:off x="4881715" y="1631812"/>
                  <a:ext cx="325474" cy="2402352"/>
                  <a:chOff x="493000" y="1610256"/>
                  <a:chExt cx="342900" cy="2530976"/>
                </a:xfrm>
              </p:grpSpPr>
              <p:sp>
                <p:nvSpPr>
                  <p:cNvPr id="48" name="TextBox 47">
                    <a:extLst>
                      <a:ext uri="{FF2B5EF4-FFF2-40B4-BE49-F238E27FC236}">
                        <a16:creationId xmlns:a16="http://schemas.microsoft.com/office/drawing/2014/main" id="{80F5D2EB-F05A-834B-9DC8-F4902A33B2C1}"/>
                      </a:ext>
                    </a:extLst>
                  </p:cNvPr>
                  <p:cNvSpPr txBox="1"/>
                  <p:nvPr/>
                </p:nvSpPr>
                <p:spPr>
                  <a:xfrm>
                    <a:off x="493000" y="3941475"/>
                    <a:ext cx="342900" cy="199757"/>
                  </a:xfrm>
                  <a:prstGeom prst="rect">
                    <a:avLst/>
                  </a:prstGeom>
                  <a:noFill/>
                </p:spPr>
                <p:txBody>
                  <a:bodyPr wrap="square" lIns="0" tIns="0" rIns="0" bIns="0" rtlCol="0" anchor="ctr" anchorCtr="0">
                    <a:noAutofit/>
                  </a:bodyPr>
                  <a:lstStyle/>
                  <a:p>
                    <a:pPr algn="ctr"/>
                    <a:r>
                      <a:rPr lang="fr-CA" sz="1050" dirty="0">
                        <a:solidFill>
                          <a:schemeClr val="tx2"/>
                        </a:solidFill>
                      </a:rPr>
                      <a:t>0 %</a:t>
                    </a:r>
                    <a:endParaRPr sz="1050" dirty="0">
                      <a:solidFill>
                        <a:schemeClr val="tx2"/>
                      </a:solidFill>
                    </a:endParaRPr>
                  </a:p>
                </p:txBody>
              </p:sp>
              <p:sp>
                <p:nvSpPr>
                  <p:cNvPr id="49" name="TextBox 48">
                    <a:extLst>
                      <a:ext uri="{FF2B5EF4-FFF2-40B4-BE49-F238E27FC236}">
                        <a16:creationId xmlns:a16="http://schemas.microsoft.com/office/drawing/2014/main" id="{781024EF-E8E7-0940-9295-21D3407273F7}"/>
                      </a:ext>
                    </a:extLst>
                  </p:cNvPr>
                  <p:cNvSpPr txBox="1"/>
                  <p:nvPr/>
                </p:nvSpPr>
                <p:spPr>
                  <a:xfrm>
                    <a:off x="493000" y="3237255"/>
                    <a:ext cx="342900" cy="199757"/>
                  </a:xfrm>
                  <a:prstGeom prst="rect">
                    <a:avLst/>
                  </a:prstGeom>
                  <a:noFill/>
                </p:spPr>
                <p:txBody>
                  <a:bodyPr wrap="square" lIns="0" tIns="0" rIns="0" bIns="0" rtlCol="0" anchor="ctr" anchorCtr="0">
                    <a:noAutofit/>
                  </a:bodyPr>
                  <a:lstStyle/>
                  <a:p>
                    <a:pPr algn="ctr"/>
                    <a:r>
                      <a:rPr lang="fr-CA" sz="1050" dirty="0">
                        <a:solidFill>
                          <a:schemeClr val="tx2"/>
                        </a:solidFill>
                      </a:rPr>
                      <a:t>3 %</a:t>
                    </a:r>
                    <a:endParaRPr sz="1050" dirty="0">
                      <a:solidFill>
                        <a:schemeClr val="tx2"/>
                      </a:solidFill>
                    </a:endParaRPr>
                  </a:p>
                </p:txBody>
              </p:sp>
              <p:sp>
                <p:nvSpPr>
                  <p:cNvPr id="50" name="TextBox 49">
                    <a:extLst>
                      <a:ext uri="{FF2B5EF4-FFF2-40B4-BE49-F238E27FC236}">
                        <a16:creationId xmlns:a16="http://schemas.microsoft.com/office/drawing/2014/main" id="{3A8572F8-9D21-F649-84A0-966455172FD9}"/>
                      </a:ext>
                    </a:extLst>
                  </p:cNvPr>
                  <p:cNvSpPr txBox="1"/>
                  <p:nvPr/>
                </p:nvSpPr>
                <p:spPr>
                  <a:xfrm>
                    <a:off x="493000" y="3022071"/>
                    <a:ext cx="342900" cy="199757"/>
                  </a:xfrm>
                  <a:prstGeom prst="rect">
                    <a:avLst/>
                  </a:prstGeom>
                  <a:noFill/>
                </p:spPr>
                <p:txBody>
                  <a:bodyPr wrap="square" lIns="0" tIns="0" rIns="0" bIns="0" rtlCol="0" anchor="ctr" anchorCtr="0">
                    <a:noAutofit/>
                  </a:bodyPr>
                  <a:lstStyle/>
                  <a:p>
                    <a:pPr algn="ctr"/>
                    <a:r>
                      <a:rPr lang="fr-CA" sz="1050" dirty="0">
                        <a:solidFill>
                          <a:schemeClr val="tx2"/>
                        </a:solidFill>
                      </a:rPr>
                      <a:t>4 %</a:t>
                    </a:r>
                    <a:endParaRPr sz="1050" dirty="0">
                      <a:solidFill>
                        <a:schemeClr val="tx2"/>
                      </a:solidFill>
                    </a:endParaRPr>
                  </a:p>
                </p:txBody>
              </p:sp>
              <p:sp>
                <p:nvSpPr>
                  <p:cNvPr id="51" name="TextBox 50">
                    <a:extLst>
                      <a:ext uri="{FF2B5EF4-FFF2-40B4-BE49-F238E27FC236}">
                        <a16:creationId xmlns:a16="http://schemas.microsoft.com/office/drawing/2014/main" id="{23EF981B-85A4-FF4E-AD97-592094C00895}"/>
                      </a:ext>
                    </a:extLst>
                  </p:cNvPr>
                  <p:cNvSpPr txBox="1"/>
                  <p:nvPr/>
                </p:nvSpPr>
                <p:spPr>
                  <a:xfrm>
                    <a:off x="493000" y="2793727"/>
                    <a:ext cx="342900" cy="199757"/>
                  </a:xfrm>
                  <a:prstGeom prst="rect">
                    <a:avLst/>
                  </a:prstGeom>
                  <a:noFill/>
                </p:spPr>
                <p:txBody>
                  <a:bodyPr wrap="square" lIns="0" tIns="0" rIns="0" bIns="0" rtlCol="0" anchor="ctr" anchorCtr="0">
                    <a:noAutofit/>
                  </a:bodyPr>
                  <a:lstStyle/>
                  <a:p>
                    <a:pPr algn="ctr"/>
                    <a:r>
                      <a:rPr lang="fr-CA" sz="1050" dirty="0">
                        <a:solidFill>
                          <a:schemeClr val="tx2"/>
                        </a:solidFill>
                      </a:rPr>
                      <a:t>5 %</a:t>
                    </a:r>
                    <a:endParaRPr sz="1050" dirty="0">
                      <a:solidFill>
                        <a:schemeClr val="tx2"/>
                      </a:solidFill>
                    </a:endParaRPr>
                  </a:p>
                </p:txBody>
              </p:sp>
              <p:sp>
                <p:nvSpPr>
                  <p:cNvPr id="52" name="TextBox 51">
                    <a:extLst>
                      <a:ext uri="{FF2B5EF4-FFF2-40B4-BE49-F238E27FC236}">
                        <a16:creationId xmlns:a16="http://schemas.microsoft.com/office/drawing/2014/main" id="{B9EA7080-1633-7144-8B08-E3125F4EBF42}"/>
                      </a:ext>
                    </a:extLst>
                  </p:cNvPr>
                  <p:cNvSpPr txBox="1"/>
                  <p:nvPr/>
                </p:nvSpPr>
                <p:spPr>
                  <a:xfrm>
                    <a:off x="493000" y="2548752"/>
                    <a:ext cx="342900" cy="199757"/>
                  </a:xfrm>
                  <a:prstGeom prst="rect">
                    <a:avLst/>
                  </a:prstGeom>
                  <a:noFill/>
                </p:spPr>
                <p:txBody>
                  <a:bodyPr wrap="square" lIns="0" tIns="0" rIns="0" bIns="0" rtlCol="0" anchor="ctr" anchorCtr="0">
                    <a:noAutofit/>
                  </a:bodyPr>
                  <a:lstStyle/>
                  <a:p>
                    <a:pPr algn="ctr"/>
                    <a:r>
                      <a:rPr lang="fr-CA" sz="1050" dirty="0">
                        <a:solidFill>
                          <a:schemeClr val="tx2"/>
                        </a:solidFill>
                      </a:rPr>
                      <a:t>6 %</a:t>
                    </a:r>
                    <a:endParaRPr sz="1050" dirty="0">
                      <a:solidFill>
                        <a:schemeClr val="tx2"/>
                      </a:solidFill>
                    </a:endParaRPr>
                  </a:p>
                </p:txBody>
              </p:sp>
              <p:sp>
                <p:nvSpPr>
                  <p:cNvPr id="53" name="TextBox 52">
                    <a:extLst>
                      <a:ext uri="{FF2B5EF4-FFF2-40B4-BE49-F238E27FC236}">
                        <a16:creationId xmlns:a16="http://schemas.microsoft.com/office/drawing/2014/main" id="{60893D5C-D453-C54C-A88D-056E5422887D}"/>
                      </a:ext>
                    </a:extLst>
                  </p:cNvPr>
                  <p:cNvSpPr txBox="1"/>
                  <p:nvPr/>
                </p:nvSpPr>
                <p:spPr>
                  <a:xfrm>
                    <a:off x="493000" y="2315385"/>
                    <a:ext cx="342900" cy="199757"/>
                  </a:xfrm>
                  <a:prstGeom prst="rect">
                    <a:avLst/>
                  </a:prstGeom>
                  <a:noFill/>
                </p:spPr>
                <p:txBody>
                  <a:bodyPr wrap="square" lIns="0" tIns="0" rIns="0" bIns="0" rtlCol="0" anchor="ctr" anchorCtr="0">
                    <a:noAutofit/>
                  </a:bodyPr>
                  <a:lstStyle/>
                  <a:p>
                    <a:pPr algn="ctr"/>
                    <a:r>
                      <a:rPr lang="fr-CA" sz="1050" dirty="0">
                        <a:solidFill>
                          <a:schemeClr val="tx2"/>
                        </a:solidFill>
                      </a:rPr>
                      <a:t>7 %</a:t>
                    </a:r>
                    <a:endParaRPr sz="1050" dirty="0">
                      <a:solidFill>
                        <a:schemeClr val="tx2"/>
                      </a:solidFill>
                    </a:endParaRPr>
                  </a:p>
                </p:txBody>
              </p:sp>
              <p:sp>
                <p:nvSpPr>
                  <p:cNvPr id="54" name="TextBox 53">
                    <a:extLst>
                      <a:ext uri="{FF2B5EF4-FFF2-40B4-BE49-F238E27FC236}">
                        <a16:creationId xmlns:a16="http://schemas.microsoft.com/office/drawing/2014/main" id="{A7B457C0-3AFE-824C-9883-5089BA0DA63F}"/>
                      </a:ext>
                    </a:extLst>
                  </p:cNvPr>
                  <p:cNvSpPr txBox="1"/>
                  <p:nvPr/>
                </p:nvSpPr>
                <p:spPr>
                  <a:xfrm>
                    <a:off x="493000" y="2076095"/>
                    <a:ext cx="342900" cy="199757"/>
                  </a:xfrm>
                  <a:prstGeom prst="rect">
                    <a:avLst/>
                  </a:prstGeom>
                  <a:noFill/>
                </p:spPr>
                <p:txBody>
                  <a:bodyPr wrap="square" lIns="0" tIns="0" rIns="0" bIns="0" rtlCol="0" anchor="ctr" anchorCtr="0">
                    <a:noAutofit/>
                  </a:bodyPr>
                  <a:lstStyle/>
                  <a:p>
                    <a:pPr algn="ctr"/>
                    <a:r>
                      <a:rPr lang="fr-CA" sz="1050" dirty="0">
                        <a:solidFill>
                          <a:schemeClr val="tx2"/>
                        </a:solidFill>
                      </a:rPr>
                      <a:t>8 %</a:t>
                    </a:r>
                    <a:endParaRPr sz="1050" dirty="0">
                      <a:solidFill>
                        <a:schemeClr val="tx2"/>
                      </a:solidFill>
                    </a:endParaRPr>
                  </a:p>
                </p:txBody>
              </p:sp>
              <p:sp>
                <p:nvSpPr>
                  <p:cNvPr id="55" name="TextBox 54">
                    <a:extLst>
                      <a:ext uri="{FF2B5EF4-FFF2-40B4-BE49-F238E27FC236}">
                        <a16:creationId xmlns:a16="http://schemas.microsoft.com/office/drawing/2014/main" id="{6838066D-9184-3F49-9D4D-FD513D3C6E19}"/>
                      </a:ext>
                    </a:extLst>
                  </p:cNvPr>
                  <p:cNvSpPr txBox="1"/>
                  <p:nvPr/>
                </p:nvSpPr>
                <p:spPr>
                  <a:xfrm>
                    <a:off x="493000" y="1833849"/>
                    <a:ext cx="342900" cy="199757"/>
                  </a:xfrm>
                  <a:prstGeom prst="rect">
                    <a:avLst/>
                  </a:prstGeom>
                  <a:noFill/>
                </p:spPr>
                <p:txBody>
                  <a:bodyPr wrap="square" lIns="0" tIns="0" rIns="0" bIns="0" rtlCol="0" anchor="ctr" anchorCtr="0">
                    <a:noAutofit/>
                  </a:bodyPr>
                  <a:lstStyle/>
                  <a:p>
                    <a:pPr algn="ctr"/>
                    <a:r>
                      <a:rPr lang="fr-CA" sz="1050" dirty="0">
                        <a:solidFill>
                          <a:schemeClr val="tx2"/>
                        </a:solidFill>
                      </a:rPr>
                      <a:t>9 %</a:t>
                    </a:r>
                    <a:endParaRPr sz="1050" dirty="0">
                      <a:solidFill>
                        <a:schemeClr val="tx2"/>
                      </a:solidFill>
                    </a:endParaRPr>
                  </a:p>
                </p:txBody>
              </p:sp>
              <p:sp>
                <p:nvSpPr>
                  <p:cNvPr id="56" name="TextBox 55">
                    <a:extLst>
                      <a:ext uri="{FF2B5EF4-FFF2-40B4-BE49-F238E27FC236}">
                        <a16:creationId xmlns:a16="http://schemas.microsoft.com/office/drawing/2014/main" id="{0F2BA1B4-6096-9C46-8715-3601C1FB8CBF}"/>
                      </a:ext>
                    </a:extLst>
                  </p:cNvPr>
                  <p:cNvSpPr txBox="1"/>
                  <p:nvPr/>
                </p:nvSpPr>
                <p:spPr>
                  <a:xfrm>
                    <a:off x="493000" y="1610256"/>
                    <a:ext cx="342900" cy="199757"/>
                  </a:xfrm>
                  <a:prstGeom prst="rect">
                    <a:avLst/>
                  </a:prstGeom>
                  <a:noFill/>
                </p:spPr>
                <p:txBody>
                  <a:bodyPr wrap="square" lIns="0" tIns="0" rIns="0" bIns="0" rtlCol="0" anchor="ctr" anchorCtr="0">
                    <a:noAutofit/>
                  </a:bodyPr>
                  <a:lstStyle/>
                  <a:p>
                    <a:pPr algn="ctr"/>
                    <a:r>
                      <a:rPr lang="fr-CA" sz="1050" dirty="0">
                        <a:solidFill>
                          <a:schemeClr val="tx2"/>
                        </a:solidFill>
                      </a:rPr>
                      <a:t>10 %</a:t>
                    </a:r>
                    <a:endParaRPr sz="1050" dirty="0">
                      <a:solidFill>
                        <a:schemeClr val="tx2"/>
                      </a:solidFill>
                    </a:endParaRPr>
                  </a:p>
                </p:txBody>
              </p:sp>
            </p:grpSp>
            <p:sp>
              <p:nvSpPr>
                <p:cNvPr id="63" name="TextBox 48">
                  <a:extLst>
                    <a:ext uri="{FF2B5EF4-FFF2-40B4-BE49-F238E27FC236}">
                      <a16:creationId xmlns:a16="http://schemas.microsoft.com/office/drawing/2014/main" id="{727F06F9-71BA-4E47-8F5A-1D81EA617D80}"/>
                    </a:ext>
                  </a:extLst>
                </p:cNvPr>
                <p:cNvSpPr txBox="1"/>
                <p:nvPr/>
              </p:nvSpPr>
              <p:spPr>
                <a:xfrm>
                  <a:off x="4878518" y="3615737"/>
                  <a:ext cx="325474" cy="189605"/>
                </a:xfrm>
                <a:prstGeom prst="rect">
                  <a:avLst/>
                </a:prstGeom>
                <a:noFill/>
              </p:spPr>
              <p:txBody>
                <a:bodyPr wrap="square" lIns="0" tIns="0" rIns="0" bIns="0" rtlCol="0" anchor="ctr" anchorCtr="0">
                  <a:noAutofit/>
                </a:bodyPr>
                <a:lstStyle/>
                <a:p>
                  <a:pPr algn="ctr"/>
                  <a:r>
                    <a:rPr lang="fr-CA" sz="1050" dirty="0">
                      <a:solidFill>
                        <a:schemeClr val="tx2"/>
                      </a:solidFill>
                    </a:rPr>
                    <a:t>1 %</a:t>
                  </a:r>
                  <a:endParaRPr sz="1050" dirty="0">
                    <a:solidFill>
                      <a:schemeClr val="tx2"/>
                    </a:solidFill>
                  </a:endParaRPr>
                </a:p>
              </p:txBody>
            </p:sp>
            <p:sp>
              <p:nvSpPr>
                <p:cNvPr id="64" name="TextBox 49">
                  <a:extLst>
                    <a:ext uri="{FF2B5EF4-FFF2-40B4-BE49-F238E27FC236}">
                      <a16:creationId xmlns:a16="http://schemas.microsoft.com/office/drawing/2014/main" id="{B98C73BF-2C1E-42A8-A706-CF14D0933DE4}"/>
                    </a:ext>
                  </a:extLst>
                </p:cNvPr>
                <p:cNvSpPr txBox="1"/>
                <p:nvPr/>
              </p:nvSpPr>
              <p:spPr>
                <a:xfrm>
                  <a:off x="4878518" y="3411489"/>
                  <a:ext cx="325474" cy="189605"/>
                </a:xfrm>
                <a:prstGeom prst="rect">
                  <a:avLst/>
                </a:prstGeom>
                <a:noFill/>
              </p:spPr>
              <p:txBody>
                <a:bodyPr wrap="square" lIns="0" tIns="0" rIns="0" bIns="0" rtlCol="0" anchor="ctr" anchorCtr="0">
                  <a:noAutofit/>
                </a:bodyPr>
                <a:lstStyle/>
                <a:p>
                  <a:pPr algn="ctr"/>
                  <a:r>
                    <a:rPr lang="fr-CA" sz="1050" dirty="0">
                      <a:solidFill>
                        <a:schemeClr val="tx2"/>
                      </a:solidFill>
                    </a:rPr>
                    <a:t>2 %</a:t>
                  </a:r>
                  <a:endParaRPr sz="1050" dirty="0">
                    <a:solidFill>
                      <a:schemeClr val="tx2"/>
                    </a:solidFill>
                  </a:endParaRPr>
                </a:p>
              </p:txBody>
            </p:sp>
          </p:grpSp>
        </p:grpSp>
      </p:grpSp>
    </p:spTree>
    <p:extLst>
      <p:ext uri="{BB962C8B-B14F-4D97-AF65-F5344CB8AC3E}">
        <p14:creationId xmlns:p14="http://schemas.microsoft.com/office/powerpoint/2010/main" val="336914070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518370E1-374E-A447-A348-0B811415D51D}"/>
              </a:ext>
            </a:extLst>
          </p:cNvPr>
          <p:cNvGraphicFramePr>
            <a:graphicFrameLocks noGrp="1"/>
          </p:cNvGraphicFramePr>
          <p:nvPr>
            <p:extLst>
              <p:ext uri="{D42A27DB-BD31-4B8C-83A1-F6EECF244321}">
                <p14:modId xmlns:p14="http://schemas.microsoft.com/office/powerpoint/2010/main" val="2486252190"/>
              </p:ext>
            </p:extLst>
          </p:nvPr>
        </p:nvGraphicFramePr>
        <p:xfrm>
          <a:off x="429904" y="1221070"/>
          <a:ext cx="8336267" cy="3229744"/>
        </p:xfrm>
        <a:graphic>
          <a:graphicData uri="http://schemas.openxmlformats.org/drawingml/2006/table">
            <a:tbl>
              <a:tblPr firstRow="1" firstCol="1" lastRow="1" lastCol="1" bandRow="1" bandCol="1">
                <a:tableStyleId>{5C22544A-7EE6-4342-B048-85BDC9FD1C3A}</a:tableStyleId>
              </a:tblPr>
              <a:tblGrid>
                <a:gridCol w="3051426">
                  <a:extLst>
                    <a:ext uri="{9D8B030D-6E8A-4147-A177-3AD203B41FA5}">
                      <a16:colId xmlns:a16="http://schemas.microsoft.com/office/drawing/2014/main" val="1990086923"/>
                    </a:ext>
                  </a:extLst>
                </a:gridCol>
                <a:gridCol w="1288974">
                  <a:extLst>
                    <a:ext uri="{9D8B030D-6E8A-4147-A177-3AD203B41FA5}">
                      <a16:colId xmlns:a16="http://schemas.microsoft.com/office/drawing/2014/main" val="536791565"/>
                    </a:ext>
                  </a:extLst>
                </a:gridCol>
                <a:gridCol w="1266939">
                  <a:extLst>
                    <a:ext uri="{9D8B030D-6E8A-4147-A177-3AD203B41FA5}">
                      <a16:colId xmlns:a16="http://schemas.microsoft.com/office/drawing/2014/main" val="4051408693"/>
                    </a:ext>
                  </a:extLst>
                </a:gridCol>
                <a:gridCol w="1280076">
                  <a:extLst>
                    <a:ext uri="{9D8B030D-6E8A-4147-A177-3AD203B41FA5}">
                      <a16:colId xmlns:a16="http://schemas.microsoft.com/office/drawing/2014/main" val="3138574462"/>
                    </a:ext>
                  </a:extLst>
                </a:gridCol>
                <a:gridCol w="1448852">
                  <a:extLst>
                    <a:ext uri="{9D8B030D-6E8A-4147-A177-3AD203B41FA5}">
                      <a16:colId xmlns:a16="http://schemas.microsoft.com/office/drawing/2014/main" val="2153618060"/>
                    </a:ext>
                  </a:extLst>
                </a:gridCol>
              </a:tblGrid>
              <a:tr h="306280">
                <a:tc rowSpan="2">
                  <a:txBody>
                    <a:bodyPr/>
                    <a:lstStyle/>
                    <a:p>
                      <a:pPr marL="0" marR="0">
                        <a:lnSpc>
                          <a:spcPct val="90000"/>
                        </a:lnSpc>
                        <a:spcBef>
                          <a:spcPts val="0"/>
                        </a:spcBef>
                        <a:spcAft>
                          <a:spcPts val="0"/>
                        </a:spcAft>
                      </a:pPr>
                      <a:r>
                        <a:rPr lang="fr-CA" sz="1200" b="1" noProof="0">
                          <a:solidFill>
                            <a:schemeClr val="tx1"/>
                          </a:solidFill>
                          <a:effectLst/>
                        </a:rPr>
                        <a:t> </a:t>
                      </a:r>
                      <a:endParaRPr lang="fr-CA" sz="1200" b="1"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317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noFill/>
                  </a:tcPr>
                </a:tc>
                <a:tc gridSpan="2">
                  <a:txBody>
                    <a:bodyPr/>
                    <a:lstStyle/>
                    <a:p>
                      <a:pPr marL="969645" marR="340360" lvl="0" indent="-617220" algn="ctr" defTabSz="685800" rtl="0" eaLnBrk="1" fontAlgn="auto" latinLnBrk="0" hangingPunct="1">
                        <a:lnSpc>
                          <a:spcPct val="90000"/>
                        </a:lnSpc>
                        <a:spcBef>
                          <a:spcPts val="0"/>
                        </a:spcBef>
                        <a:spcAft>
                          <a:spcPts val="0"/>
                        </a:spcAft>
                        <a:buClrTx/>
                        <a:buSzTx/>
                        <a:buFontTx/>
                        <a:buNone/>
                        <a:tabLst/>
                        <a:defRPr/>
                      </a:pPr>
                      <a:r>
                        <a:rPr lang="fr-CA" sz="1200" b="1" noProof="0">
                          <a:solidFill>
                            <a:schemeClr val="bg1"/>
                          </a:solidFill>
                        </a:rPr>
                        <a:t>LDL-C ˂ 1,8 mmol/L</a:t>
                      </a:r>
                    </a:p>
                  </a:txBody>
                  <a:tcPr marL="18288" marR="18288" marT="18288" marB="18288"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chemeClr val="accent3"/>
                    </a:solidFill>
                  </a:tcPr>
                </a:tc>
                <a:tc hMerge="1">
                  <a:txBody>
                    <a:bodyPr/>
                    <a:lstStyle/>
                    <a:p>
                      <a:endParaRPr lang="fr-FR"/>
                    </a:p>
                  </a:txBody>
                  <a:tcPr/>
                </a:tc>
                <a:tc gridSpan="2">
                  <a:txBody>
                    <a:bodyPr/>
                    <a:lstStyle/>
                    <a:p>
                      <a:pPr marL="6350" marR="0" indent="0" algn="ctr">
                        <a:lnSpc>
                          <a:spcPct val="90000"/>
                        </a:lnSpc>
                        <a:spcBef>
                          <a:spcPts val="55"/>
                        </a:spcBef>
                        <a:spcAft>
                          <a:spcPts val="0"/>
                        </a:spcAft>
                        <a:tabLst/>
                      </a:pPr>
                      <a:r>
                        <a:rPr lang="fr-CA" sz="1200" b="1" noProof="0">
                          <a:solidFill>
                            <a:schemeClr val="bg1"/>
                          </a:solidFill>
                        </a:rPr>
                        <a:t>LDL-C ≥ 1,8 mmol/L</a:t>
                      </a:r>
                      <a:endParaRPr lang="fr-CA" sz="1200" b="1"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190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chemeClr val="accent3"/>
                    </a:solidFill>
                  </a:tcPr>
                </a:tc>
                <a:tc hMerge="1">
                  <a:txBody>
                    <a:bodyPr/>
                    <a:lstStyle/>
                    <a:p>
                      <a:endParaRPr lang="fr-FR"/>
                    </a:p>
                  </a:txBody>
                  <a:tcPr/>
                </a:tc>
                <a:extLst>
                  <a:ext uri="{0D108BD9-81ED-4DB2-BD59-A6C34878D82A}">
                    <a16:rowId xmlns:a16="http://schemas.microsoft.com/office/drawing/2014/main" val="3880895815"/>
                  </a:ext>
                </a:extLst>
              </a:tr>
              <a:tr h="0">
                <a:tc vMerge="1">
                  <a:txBody>
                    <a:bodyPr/>
                    <a:lstStyle/>
                    <a:p>
                      <a:endParaRPr/>
                    </a:p>
                  </a:txBody>
                  <a:tcPr/>
                </a:tc>
                <a:tc gridSpan="2">
                  <a:txBody>
                    <a:bodyPr/>
                    <a:lstStyle/>
                    <a:p>
                      <a:pPr marL="6350" marR="0" lvl="0" indent="0" algn="ctr" defTabSz="685800" rtl="0" eaLnBrk="1" fontAlgn="auto" latinLnBrk="0" hangingPunct="1">
                        <a:lnSpc>
                          <a:spcPct val="90000"/>
                        </a:lnSpc>
                        <a:spcBef>
                          <a:spcPts val="55"/>
                        </a:spcBef>
                        <a:spcAft>
                          <a:spcPts val="0"/>
                        </a:spcAft>
                        <a:buClrTx/>
                        <a:buSzTx/>
                        <a:buFontTx/>
                        <a:buNone/>
                        <a:tabLst/>
                        <a:defRPr/>
                      </a:pPr>
                      <a:r>
                        <a:rPr lang="fr-CA" sz="1200" b="1" noProof="0">
                          <a:solidFill>
                            <a:schemeClr val="tx1"/>
                          </a:solidFill>
                          <a:effectLst/>
                        </a:rPr>
                        <a:t>(N=2033)</a:t>
                      </a:r>
                    </a:p>
                  </a:txBody>
                  <a:tcPr marL="18288" marR="18288" marT="18288" marB="18288"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2700" cmpd="sng">
                      <a:noFill/>
                    </a:lnB>
                    <a:solidFill>
                      <a:schemeClr val="bg1"/>
                    </a:solidFill>
                  </a:tcPr>
                </a:tc>
                <a:tc hMerge="1">
                  <a:txBody>
                    <a:bodyPr/>
                    <a:lstStyle/>
                    <a:p>
                      <a:endParaRPr/>
                    </a:p>
                  </a:txBody>
                  <a:tcPr/>
                </a:tc>
                <a:tc gridSpan="2">
                  <a:txBody>
                    <a:bodyPr/>
                    <a:lstStyle/>
                    <a:p>
                      <a:pPr algn="ctr"/>
                      <a:r>
                        <a:rPr lang="fr-CA" sz="1200" b="1" noProof="0">
                          <a:solidFill>
                            <a:schemeClr val="tx1"/>
                          </a:solidFill>
                          <a:effectLst/>
                        </a:rPr>
                        <a:t>(N=25491)</a:t>
                      </a:r>
                      <a:endParaRPr lang="fr-CA" noProof="0"/>
                    </a:p>
                  </a:txBody>
                  <a:tcPr marL="18288" marR="18288" marT="18288" marB="18288" anchor="ctr">
                    <a:lnL w="1905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mpd="sng">
                      <a:noFill/>
                    </a:lnB>
                    <a:solidFill>
                      <a:schemeClr val="bg1"/>
                    </a:solidFill>
                  </a:tcPr>
                </a:tc>
                <a:tc hMerge="1">
                  <a:txBody>
                    <a:bodyPr/>
                    <a:lstStyle/>
                    <a:p>
                      <a:endParaRPr/>
                    </a:p>
                  </a:txBody>
                  <a:tcPr/>
                </a:tc>
                <a:extLst>
                  <a:ext uri="{0D108BD9-81ED-4DB2-BD59-A6C34878D82A}">
                    <a16:rowId xmlns:a16="http://schemas.microsoft.com/office/drawing/2014/main" val="2254199603"/>
                  </a:ext>
                </a:extLst>
              </a:tr>
              <a:tr h="420624">
                <a:tc>
                  <a:txBody>
                    <a:bodyPr/>
                    <a:lstStyle/>
                    <a:p>
                      <a:pPr marL="65405" marR="0" algn="ctr">
                        <a:lnSpc>
                          <a:spcPct val="90000"/>
                        </a:lnSpc>
                        <a:spcBef>
                          <a:spcPts val="0"/>
                        </a:spcBef>
                        <a:spcAft>
                          <a:spcPts val="0"/>
                        </a:spcAft>
                      </a:pPr>
                      <a:r>
                        <a:rPr lang="fr-CA" sz="1200" b="1" noProof="0">
                          <a:solidFill>
                            <a:schemeClr val="tx1"/>
                          </a:solidFill>
                          <a:effectLst/>
                        </a:rPr>
                        <a:t>Résultats</a:t>
                      </a:r>
                      <a:endParaRPr lang="fr-CA" sz="1200" b="1"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1"/>
                    </a:solidFill>
                  </a:tcPr>
                </a:tc>
                <a:tc>
                  <a:txBody>
                    <a:bodyPr/>
                    <a:lstStyle/>
                    <a:p>
                      <a:pPr marL="340995" marR="235585" indent="-104775" algn="ctr">
                        <a:lnSpc>
                          <a:spcPct val="90000"/>
                        </a:lnSpc>
                        <a:spcBef>
                          <a:spcPts val="0"/>
                        </a:spcBef>
                        <a:spcAft>
                          <a:spcPts val="0"/>
                        </a:spcAft>
                      </a:pPr>
                      <a:r>
                        <a:rPr lang="fr-CA" sz="1200" b="1" noProof="0" dirty="0" err="1">
                          <a:solidFill>
                            <a:schemeClr val="bg1"/>
                          </a:solidFill>
                          <a:effectLst/>
                        </a:rPr>
                        <a:t>Evolocumab</a:t>
                      </a:r>
                      <a:r>
                        <a:rPr lang="fr-CA" sz="1200" b="0" noProof="0" dirty="0">
                          <a:solidFill>
                            <a:schemeClr val="bg1"/>
                          </a:solidFill>
                          <a:effectLst/>
                        </a:rPr>
                        <a:t> (N=1030)</a:t>
                      </a:r>
                      <a:endParaRPr lang="fr-CA" sz="1200" b="0" noProof="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6350" cap="flat" cmpd="sng" algn="ctr">
                      <a:no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323850" marR="299720" indent="47625" algn="ctr">
                        <a:lnSpc>
                          <a:spcPct val="90000"/>
                        </a:lnSpc>
                        <a:spcBef>
                          <a:spcPts val="0"/>
                        </a:spcBef>
                        <a:spcAft>
                          <a:spcPts val="0"/>
                        </a:spcAft>
                      </a:pPr>
                      <a:r>
                        <a:rPr lang="fr-CA" sz="1200" b="1" noProof="0" dirty="0">
                          <a:solidFill>
                            <a:schemeClr val="bg1"/>
                          </a:solidFill>
                          <a:effectLst/>
                        </a:rPr>
                        <a:t>Placebo</a:t>
                      </a:r>
                      <a:r>
                        <a:rPr lang="fr-CA" sz="1200" b="0" noProof="0" dirty="0">
                          <a:solidFill>
                            <a:schemeClr val="bg1"/>
                          </a:solidFill>
                          <a:effectLst/>
                        </a:rPr>
                        <a:t> (N=1003)</a:t>
                      </a:r>
                      <a:endParaRPr lang="fr-CA" sz="1200" b="0" noProof="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12700" cmpd="sng">
                      <a:noFill/>
                    </a:lnL>
                    <a:lnR w="190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340995" marR="235585" indent="-104775" algn="ctr" defTabSz="685800" rtl="0" eaLnBrk="1" latinLnBrk="0" hangingPunct="1">
                        <a:lnSpc>
                          <a:spcPct val="90000"/>
                        </a:lnSpc>
                        <a:spcBef>
                          <a:spcPts val="0"/>
                        </a:spcBef>
                        <a:spcAft>
                          <a:spcPts val="0"/>
                        </a:spcAft>
                      </a:pPr>
                      <a:r>
                        <a:rPr lang="fr-CA" sz="1200" b="1" kern="1200" noProof="0" dirty="0" err="1">
                          <a:solidFill>
                            <a:schemeClr val="bg1"/>
                          </a:solidFill>
                          <a:effectLst/>
                          <a:latin typeface="+mn-lt"/>
                          <a:ea typeface="+mn-ea"/>
                          <a:cs typeface="+mn-cs"/>
                        </a:rPr>
                        <a:t>Evolocumab</a:t>
                      </a:r>
                      <a:r>
                        <a:rPr lang="fr-CA" sz="1200" b="0" kern="1200" noProof="0" dirty="0">
                          <a:solidFill>
                            <a:schemeClr val="bg1"/>
                          </a:solidFill>
                          <a:effectLst/>
                          <a:latin typeface="+mn-lt"/>
                          <a:ea typeface="+mn-ea"/>
                          <a:cs typeface="+mn-cs"/>
                        </a:rPr>
                        <a:t> </a:t>
                      </a:r>
                    </a:p>
                    <a:p>
                      <a:pPr marL="340995" marR="235585" indent="-104775" algn="ctr" defTabSz="685800" rtl="0" eaLnBrk="1" latinLnBrk="0" hangingPunct="1">
                        <a:lnSpc>
                          <a:spcPct val="90000"/>
                        </a:lnSpc>
                        <a:spcBef>
                          <a:spcPts val="0"/>
                        </a:spcBef>
                        <a:spcAft>
                          <a:spcPts val="0"/>
                        </a:spcAft>
                      </a:pPr>
                      <a:r>
                        <a:rPr lang="fr-CA" sz="1200" b="0" kern="1200" noProof="0" dirty="0">
                          <a:solidFill>
                            <a:schemeClr val="bg1"/>
                          </a:solidFill>
                          <a:effectLst/>
                          <a:latin typeface="+mn-lt"/>
                          <a:ea typeface="+mn-ea"/>
                          <a:cs typeface="+mn-cs"/>
                        </a:rPr>
                        <a:t>(N=12739)</a:t>
                      </a:r>
                    </a:p>
                  </a:txBody>
                  <a:tcPr marL="18288" marR="18288" marT="18288" marB="18288" anchor="ctr">
                    <a:lnL w="19050" cap="flat" cmpd="sng" algn="ctr">
                      <a:no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349250" marR="387350" lvl="1" indent="0" algn="ctr">
                        <a:lnSpc>
                          <a:spcPct val="90000"/>
                        </a:lnSpc>
                        <a:spcBef>
                          <a:spcPts val="0"/>
                        </a:spcBef>
                        <a:spcAft>
                          <a:spcPts val="0"/>
                        </a:spcAft>
                        <a:tabLst/>
                      </a:pPr>
                      <a:r>
                        <a:rPr lang="fr-CA" sz="1200" b="1" noProof="0" dirty="0">
                          <a:solidFill>
                            <a:schemeClr val="bg1"/>
                          </a:solidFill>
                          <a:effectLst/>
                        </a:rPr>
                        <a:t>Placebo</a:t>
                      </a:r>
                    </a:p>
                    <a:p>
                      <a:pPr marL="349250" marR="387350" lvl="1" indent="0" algn="ctr">
                        <a:lnSpc>
                          <a:spcPct val="90000"/>
                        </a:lnSpc>
                        <a:spcBef>
                          <a:spcPts val="0"/>
                        </a:spcBef>
                        <a:spcAft>
                          <a:spcPts val="0"/>
                        </a:spcAft>
                        <a:tabLst/>
                      </a:pPr>
                      <a:r>
                        <a:rPr lang="fr-CA" sz="1200" b="0" noProof="0" dirty="0">
                          <a:solidFill>
                            <a:schemeClr val="bg1"/>
                          </a:solidFill>
                          <a:effectLst/>
                        </a:rPr>
                        <a:t>(N=12752)</a:t>
                      </a:r>
                      <a:endParaRPr lang="fr-CA" sz="1200" b="0" noProof="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3175"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663251756"/>
                  </a:ext>
                </a:extLst>
              </a:tr>
              <a:tr h="215854">
                <a:tc>
                  <a:txBody>
                    <a:bodyPr/>
                    <a:lstStyle/>
                    <a:p>
                      <a:pPr marL="65405" marR="0" algn="l">
                        <a:lnSpc>
                          <a:spcPct val="90000"/>
                        </a:lnSpc>
                        <a:spcBef>
                          <a:spcPts val="0"/>
                        </a:spcBef>
                        <a:spcAft>
                          <a:spcPts val="0"/>
                        </a:spcAft>
                      </a:pPr>
                      <a:r>
                        <a:rPr lang="fr-CA" sz="1200" b="0" noProof="0">
                          <a:solidFill>
                            <a:schemeClr val="tx1"/>
                          </a:solidFill>
                          <a:effectLst/>
                        </a:rPr>
                        <a:t>Événement indésirable grave</a:t>
                      </a:r>
                      <a:endParaRPr lang="fr-CA" sz="12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235585" marR="244475" algn="ctr">
                        <a:lnSpc>
                          <a:spcPct val="90000"/>
                        </a:lnSpc>
                        <a:spcBef>
                          <a:spcPts val="0"/>
                        </a:spcBef>
                        <a:spcAft>
                          <a:spcPts val="0"/>
                        </a:spcAft>
                      </a:pPr>
                      <a:r>
                        <a:rPr lang="fr-CA" sz="1200" b="0" noProof="0">
                          <a:solidFill>
                            <a:schemeClr val="bg1"/>
                          </a:solidFill>
                          <a:effectLst/>
                        </a:rPr>
                        <a:t>268 (26.0)</a:t>
                      </a:r>
                      <a:endParaRPr lang="fr-CA" sz="1200" b="0" noProof="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p>
                      <a:pPr marL="234950" marR="223520" algn="ctr">
                        <a:lnSpc>
                          <a:spcPct val="90000"/>
                        </a:lnSpc>
                        <a:spcBef>
                          <a:spcPts val="0"/>
                        </a:spcBef>
                        <a:spcAft>
                          <a:spcPts val="0"/>
                        </a:spcAft>
                      </a:pPr>
                      <a:r>
                        <a:rPr lang="fr-CA" sz="1200" b="0" noProof="0">
                          <a:solidFill>
                            <a:schemeClr val="tx1"/>
                          </a:solidFill>
                          <a:effectLst/>
                        </a:rPr>
                        <a:t>274 (27.3)</a:t>
                      </a:r>
                      <a:endParaRPr lang="fr-CA" sz="12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12700" cmpd="sng">
                      <a:noFill/>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0995" marR="235585" indent="-104775" algn="ctr" defTabSz="685800" rtl="0" eaLnBrk="1" latinLnBrk="0" hangingPunct="1">
                        <a:lnSpc>
                          <a:spcPct val="90000"/>
                        </a:lnSpc>
                        <a:spcBef>
                          <a:spcPts val="0"/>
                        </a:spcBef>
                        <a:spcAft>
                          <a:spcPts val="0"/>
                        </a:spcAft>
                      </a:pPr>
                      <a:r>
                        <a:rPr lang="fr-CA" sz="1200" b="0" kern="1200" noProof="0">
                          <a:solidFill>
                            <a:schemeClr val="bg1"/>
                          </a:solidFill>
                          <a:effectLst/>
                          <a:latin typeface="+mn-lt"/>
                          <a:ea typeface="+mn-ea"/>
                          <a:cs typeface="+mn-cs"/>
                        </a:rPr>
                        <a:t>3142 (24.7)</a:t>
                      </a:r>
                    </a:p>
                  </a:txBody>
                  <a:tcPr marL="18288" marR="18288" marT="18288" marB="18288" anchor="ctr">
                    <a:lnL w="190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p>
                      <a:pPr marL="349250" marR="349250" lvl="0" algn="ctr">
                        <a:lnSpc>
                          <a:spcPct val="90000"/>
                        </a:lnSpc>
                        <a:spcBef>
                          <a:spcPts val="0"/>
                        </a:spcBef>
                        <a:spcAft>
                          <a:spcPts val="0"/>
                        </a:spcAft>
                      </a:pPr>
                      <a:r>
                        <a:rPr lang="fr-CA" sz="1200" b="0" noProof="0" dirty="0">
                          <a:solidFill>
                            <a:schemeClr val="tx1"/>
                          </a:solidFill>
                          <a:effectLst/>
                        </a:rPr>
                        <a:t>3130 (24.5)</a:t>
                      </a:r>
                      <a:endParaRPr lang="fr-CA" sz="1200" b="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96486658"/>
                  </a:ext>
                </a:extLst>
              </a:tr>
              <a:tr h="395597">
                <a:tc>
                  <a:txBody>
                    <a:bodyPr/>
                    <a:lstStyle/>
                    <a:p>
                      <a:pPr marL="65088" marR="172720" indent="0" algn="l">
                        <a:lnSpc>
                          <a:spcPct val="90000"/>
                        </a:lnSpc>
                        <a:spcBef>
                          <a:spcPts val="0"/>
                        </a:spcBef>
                        <a:spcAft>
                          <a:spcPts val="0"/>
                        </a:spcAft>
                        <a:tabLst/>
                      </a:pPr>
                      <a:r>
                        <a:rPr lang="fr-CA" sz="1200" b="0" noProof="0">
                          <a:solidFill>
                            <a:schemeClr val="tx1"/>
                          </a:solidFill>
                          <a:effectLst/>
                        </a:rPr>
                        <a:t>Effet indésirable lié au médicament à l'étude et ayant entraîné l'abandon du médicament</a:t>
                      </a:r>
                      <a:endParaRPr lang="fr-CA" sz="12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0" marT="18288" marB="1828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234950" marR="244475" algn="ctr">
                        <a:lnSpc>
                          <a:spcPct val="90000"/>
                        </a:lnSpc>
                        <a:spcBef>
                          <a:spcPts val="0"/>
                        </a:spcBef>
                        <a:spcAft>
                          <a:spcPts val="0"/>
                        </a:spcAft>
                      </a:pPr>
                      <a:r>
                        <a:rPr lang="fr-CA" sz="1200" b="0" noProof="0">
                          <a:solidFill>
                            <a:schemeClr val="bg1"/>
                          </a:solidFill>
                          <a:effectLst/>
                        </a:rPr>
                        <a:t>19 (1.8)</a:t>
                      </a:r>
                      <a:endParaRPr lang="fr-CA" sz="1200" b="0" noProof="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40000"/>
                      </a:schemeClr>
                    </a:solidFill>
                  </a:tcPr>
                </a:tc>
                <a:tc>
                  <a:txBody>
                    <a:bodyPr/>
                    <a:lstStyle/>
                    <a:p>
                      <a:pPr marL="234950" marR="224155" algn="ctr">
                        <a:lnSpc>
                          <a:spcPct val="90000"/>
                        </a:lnSpc>
                        <a:spcBef>
                          <a:spcPts val="0"/>
                        </a:spcBef>
                        <a:spcAft>
                          <a:spcPts val="0"/>
                        </a:spcAft>
                      </a:pPr>
                      <a:r>
                        <a:rPr lang="fr-CA" sz="1200" b="0" noProof="0">
                          <a:solidFill>
                            <a:schemeClr val="tx1"/>
                          </a:solidFill>
                          <a:effectLst/>
                        </a:rPr>
                        <a:t>19 (1.9)</a:t>
                      </a:r>
                      <a:endParaRPr lang="fr-CA" sz="12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12700" cmpd="sng">
                      <a:noFill/>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40995" marR="235585" indent="-104775" algn="ctr" defTabSz="685800" rtl="0" eaLnBrk="1" latinLnBrk="0" hangingPunct="1">
                        <a:lnSpc>
                          <a:spcPct val="90000"/>
                        </a:lnSpc>
                        <a:spcBef>
                          <a:spcPts val="0"/>
                        </a:spcBef>
                        <a:spcAft>
                          <a:spcPts val="0"/>
                        </a:spcAft>
                      </a:pPr>
                      <a:r>
                        <a:rPr lang="fr-CA" sz="1200" b="0" kern="1200" noProof="0">
                          <a:solidFill>
                            <a:schemeClr val="bg1"/>
                          </a:solidFill>
                          <a:effectLst/>
                          <a:latin typeface="+mn-lt"/>
                          <a:ea typeface="+mn-ea"/>
                          <a:cs typeface="+mn-cs"/>
                        </a:rPr>
                        <a:t>207 (1.6)</a:t>
                      </a:r>
                    </a:p>
                  </a:txBody>
                  <a:tcPr marL="18288" marR="18288" marT="18288" marB="18288" anchor="ctr">
                    <a:lnL w="190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40000"/>
                      </a:schemeClr>
                    </a:solidFill>
                  </a:tcPr>
                </a:tc>
                <a:tc>
                  <a:txBody>
                    <a:bodyPr/>
                    <a:lstStyle/>
                    <a:p>
                      <a:pPr marL="349250" marR="349885" lvl="0" algn="ctr">
                        <a:lnSpc>
                          <a:spcPct val="90000"/>
                        </a:lnSpc>
                        <a:spcBef>
                          <a:spcPts val="0"/>
                        </a:spcBef>
                        <a:spcAft>
                          <a:spcPts val="0"/>
                        </a:spcAft>
                      </a:pPr>
                      <a:r>
                        <a:rPr lang="fr-CA" sz="1200" b="0" noProof="0" dirty="0">
                          <a:solidFill>
                            <a:schemeClr val="tx1"/>
                          </a:solidFill>
                          <a:effectLst/>
                        </a:rPr>
                        <a:t>182 (1.4)</a:t>
                      </a:r>
                      <a:endParaRPr lang="fr-CA" sz="1200" b="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52787807"/>
                  </a:ext>
                </a:extLst>
              </a:tr>
              <a:tr h="208564">
                <a:tc>
                  <a:txBody>
                    <a:bodyPr/>
                    <a:lstStyle/>
                    <a:p>
                      <a:pPr marL="65405" marR="0" algn="l">
                        <a:lnSpc>
                          <a:spcPct val="90000"/>
                        </a:lnSpc>
                        <a:spcBef>
                          <a:spcPts val="0"/>
                        </a:spcBef>
                        <a:spcAft>
                          <a:spcPts val="0"/>
                        </a:spcAft>
                      </a:pPr>
                      <a:r>
                        <a:rPr lang="fr-CA" sz="1200" b="0" noProof="0">
                          <a:solidFill>
                            <a:schemeClr val="tx1"/>
                          </a:solidFill>
                          <a:effectLst/>
                        </a:rPr>
                        <a:t>Réaction au site d'injection</a:t>
                      </a:r>
                      <a:endParaRPr lang="fr-CA" sz="12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235585" marR="244475" algn="ctr">
                        <a:lnSpc>
                          <a:spcPct val="90000"/>
                        </a:lnSpc>
                        <a:spcBef>
                          <a:spcPts val="0"/>
                        </a:spcBef>
                        <a:spcAft>
                          <a:spcPts val="0"/>
                        </a:spcAft>
                      </a:pPr>
                      <a:r>
                        <a:rPr lang="fr-CA" sz="1200" b="0" noProof="0">
                          <a:solidFill>
                            <a:schemeClr val="bg1"/>
                          </a:solidFill>
                          <a:effectLst/>
                        </a:rPr>
                        <a:t>30 (2.9)</a:t>
                      </a:r>
                      <a:endParaRPr lang="fr-CA" sz="1200" b="0" noProof="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p>
                      <a:pPr marL="234950" marR="224155" algn="ctr">
                        <a:lnSpc>
                          <a:spcPct val="90000"/>
                        </a:lnSpc>
                        <a:spcBef>
                          <a:spcPts val="0"/>
                        </a:spcBef>
                        <a:spcAft>
                          <a:spcPts val="0"/>
                        </a:spcAft>
                      </a:pPr>
                      <a:r>
                        <a:rPr lang="fr-CA" sz="1200" b="0" noProof="0" dirty="0">
                          <a:solidFill>
                            <a:schemeClr val="tx1"/>
                          </a:solidFill>
                          <a:effectLst/>
                        </a:rPr>
                        <a:t>16 (1.6)</a:t>
                      </a:r>
                      <a:endParaRPr lang="fr-CA" sz="1200" b="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12700" cmpd="sng">
                      <a:noFill/>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0995" marR="235585" indent="-104775" algn="ctr" defTabSz="685800" rtl="0" eaLnBrk="1" latinLnBrk="0" hangingPunct="1">
                        <a:lnSpc>
                          <a:spcPct val="90000"/>
                        </a:lnSpc>
                        <a:spcBef>
                          <a:spcPts val="0"/>
                        </a:spcBef>
                        <a:spcAft>
                          <a:spcPts val="0"/>
                        </a:spcAft>
                      </a:pPr>
                      <a:r>
                        <a:rPr lang="fr-CA" sz="1200" b="0" kern="1200" noProof="0">
                          <a:solidFill>
                            <a:schemeClr val="bg1"/>
                          </a:solidFill>
                          <a:effectLst/>
                          <a:latin typeface="+mn-lt"/>
                          <a:ea typeface="+mn-ea"/>
                          <a:cs typeface="+mn-cs"/>
                        </a:rPr>
                        <a:t>266 (2.1)</a:t>
                      </a:r>
                    </a:p>
                  </a:txBody>
                  <a:tcPr marL="18288" marR="18288" marT="18288" marB="18288" anchor="ctr">
                    <a:lnL w="190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p>
                      <a:pPr marL="349250" marR="349885" lvl="0" algn="ctr">
                        <a:lnSpc>
                          <a:spcPct val="90000"/>
                        </a:lnSpc>
                        <a:spcBef>
                          <a:spcPts val="0"/>
                        </a:spcBef>
                        <a:spcAft>
                          <a:spcPts val="0"/>
                        </a:spcAft>
                      </a:pPr>
                      <a:r>
                        <a:rPr lang="fr-CA" sz="1200" b="0" noProof="0" dirty="0">
                          <a:solidFill>
                            <a:schemeClr val="tx1"/>
                          </a:solidFill>
                          <a:effectLst/>
                        </a:rPr>
                        <a:t>203 (1.6)</a:t>
                      </a:r>
                      <a:endParaRPr lang="fr-CA" sz="1200" b="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75353501"/>
                  </a:ext>
                </a:extLst>
              </a:tr>
              <a:tr h="209291">
                <a:tc>
                  <a:txBody>
                    <a:bodyPr/>
                    <a:lstStyle/>
                    <a:p>
                      <a:pPr marL="65405" marR="0" algn="l">
                        <a:lnSpc>
                          <a:spcPct val="90000"/>
                        </a:lnSpc>
                        <a:spcBef>
                          <a:spcPts val="0"/>
                        </a:spcBef>
                        <a:spcAft>
                          <a:spcPts val="0"/>
                        </a:spcAft>
                      </a:pPr>
                      <a:r>
                        <a:rPr lang="fr-CA" sz="1200" b="0" noProof="0">
                          <a:solidFill>
                            <a:schemeClr val="tx1"/>
                          </a:solidFill>
                          <a:effectLst/>
                        </a:rPr>
                        <a:t>Événement lié au muscle</a:t>
                      </a:r>
                      <a:endParaRPr lang="fr-CA" sz="12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234950" marR="244475" algn="ctr">
                        <a:lnSpc>
                          <a:spcPct val="90000"/>
                        </a:lnSpc>
                        <a:spcBef>
                          <a:spcPts val="0"/>
                        </a:spcBef>
                        <a:spcAft>
                          <a:spcPts val="0"/>
                        </a:spcAft>
                      </a:pPr>
                      <a:r>
                        <a:rPr lang="fr-CA" sz="1200" b="0" noProof="0">
                          <a:solidFill>
                            <a:schemeClr val="bg1"/>
                          </a:solidFill>
                          <a:effectLst/>
                        </a:rPr>
                        <a:t>49 (4.8)</a:t>
                      </a:r>
                      <a:endParaRPr lang="fr-CA" sz="1200" b="0" noProof="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40000"/>
                      </a:schemeClr>
                    </a:solidFill>
                  </a:tcPr>
                </a:tc>
                <a:tc>
                  <a:txBody>
                    <a:bodyPr/>
                    <a:lstStyle/>
                    <a:p>
                      <a:pPr marL="234950" marR="223520" algn="ctr">
                        <a:lnSpc>
                          <a:spcPct val="90000"/>
                        </a:lnSpc>
                        <a:spcBef>
                          <a:spcPts val="0"/>
                        </a:spcBef>
                        <a:spcAft>
                          <a:spcPts val="0"/>
                        </a:spcAft>
                      </a:pPr>
                      <a:r>
                        <a:rPr lang="fr-CA" sz="1200" b="0" noProof="0">
                          <a:solidFill>
                            <a:schemeClr val="tx1"/>
                          </a:solidFill>
                          <a:effectLst/>
                        </a:rPr>
                        <a:t>60 (6.0)</a:t>
                      </a:r>
                      <a:endParaRPr lang="fr-CA" sz="12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12700" cmpd="sng">
                      <a:noFill/>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40995" marR="235585" indent="-104775" algn="ctr" defTabSz="685800" rtl="0" eaLnBrk="1" latinLnBrk="0" hangingPunct="1">
                        <a:lnSpc>
                          <a:spcPct val="90000"/>
                        </a:lnSpc>
                        <a:spcBef>
                          <a:spcPts val="0"/>
                        </a:spcBef>
                        <a:spcAft>
                          <a:spcPts val="0"/>
                        </a:spcAft>
                      </a:pPr>
                      <a:r>
                        <a:rPr lang="fr-CA" sz="1200" b="0" kern="1200" noProof="0">
                          <a:solidFill>
                            <a:schemeClr val="bg1"/>
                          </a:solidFill>
                          <a:effectLst/>
                          <a:latin typeface="+mn-lt"/>
                          <a:ea typeface="+mn-ea"/>
                          <a:cs typeface="+mn-cs"/>
                        </a:rPr>
                        <a:t>633 (5.0)</a:t>
                      </a:r>
                    </a:p>
                  </a:txBody>
                  <a:tcPr marL="18288" marR="18288" marT="18288" marB="18288" anchor="ctr">
                    <a:lnL w="190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40000"/>
                      </a:schemeClr>
                    </a:solidFill>
                  </a:tcPr>
                </a:tc>
                <a:tc>
                  <a:txBody>
                    <a:bodyPr/>
                    <a:lstStyle/>
                    <a:p>
                      <a:pPr marL="349250" marR="349885" lvl="0" algn="ctr">
                        <a:lnSpc>
                          <a:spcPct val="90000"/>
                        </a:lnSpc>
                        <a:spcBef>
                          <a:spcPts val="0"/>
                        </a:spcBef>
                        <a:spcAft>
                          <a:spcPts val="0"/>
                        </a:spcAft>
                      </a:pPr>
                      <a:r>
                        <a:rPr lang="fr-CA" sz="1200" b="0" noProof="0" dirty="0">
                          <a:solidFill>
                            <a:schemeClr val="tx1"/>
                          </a:solidFill>
                          <a:effectLst/>
                        </a:rPr>
                        <a:t>596 (4.7)</a:t>
                      </a:r>
                      <a:endParaRPr lang="fr-CA" sz="1200" b="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03651977"/>
                  </a:ext>
                </a:extLst>
              </a:tr>
              <a:tr h="208564">
                <a:tc>
                  <a:txBody>
                    <a:bodyPr/>
                    <a:lstStyle/>
                    <a:p>
                      <a:pPr marL="65405" marR="0" algn="l">
                        <a:lnSpc>
                          <a:spcPct val="90000"/>
                        </a:lnSpc>
                        <a:spcBef>
                          <a:spcPts val="0"/>
                        </a:spcBef>
                        <a:spcAft>
                          <a:spcPts val="0"/>
                        </a:spcAft>
                      </a:pPr>
                      <a:r>
                        <a:rPr lang="fr-CA" sz="1200" b="0" noProof="0">
                          <a:solidFill>
                            <a:schemeClr val="tx1"/>
                          </a:solidFill>
                          <a:effectLst/>
                        </a:rPr>
                        <a:t>Cataracte</a:t>
                      </a:r>
                      <a:endParaRPr lang="fr-CA" sz="12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234950" marR="244475" algn="ctr">
                        <a:lnSpc>
                          <a:spcPct val="90000"/>
                        </a:lnSpc>
                        <a:spcBef>
                          <a:spcPts val="0"/>
                        </a:spcBef>
                        <a:spcAft>
                          <a:spcPts val="0"/>
                        </a:spcAft>
                      </a:pPr>
                      <a:r>
                        <a:rPr lang="fr-CA" sz="1200" b="0" noProof="0">
                          <a:solidFill>
                            <a:schemeClr val="bg1"/>
                          </a:solidFill>
                          <a:effectLst/>
                        </a:rPr>
                        <a:t>19 (1.8)</a:t>
                      </a:r>
                      <a:endParaRPr lang="fr-CA" sz="1200" b="0" noProof="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p>
                      <a:pPr marL="234950" marR="224155" algn="ctr">
                        <a:lnSpc>
                          <a:spcPct val="90000"/>
                        </a:lnSpc>
                        <a:spcBef>
                          <a:spcPts val="0"/>
                        </a:spcBef>
                        <a:spcAft>
                          <a:spcPts val="0"/>
                        </a:spcAft>
                      </a:pPr>
                      <a:r>
                        <a:rPr lang="fr-CA" sz="1200" b="0" noProof="0">
                          <a:solidFill>
                            <a:schemeClr val="tx1"/>
                          </a:solidFill>
                          <a:effectLst/>
                        </a:rPr>
                        <a:t>16 (1.6)</a:t>
                      </a:r>
                      <a:endParaRPr lang="fr-CA" sz="12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12700" cmpd="sng">
                      <a:noFill/>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0995" marR="235585" indent="-104775" algn="ctr" defTabSz="685800" rtl="0" eaLnBrk="1" latinLnBrk="0" hangingPunct="1">
                        <a:lnSpc>
                          <a:spcPct val="90000"/>
                        </a:lnSpc>
                        <a:spcBef>
                          <a:spcPts val="0"/>
                        </a:spcBef>
                        <a:spcAft>
                          <a:spcPts val="0"/>
                        </a:spcAft>
                      </a:pPr>
                      <a:r>
                        <a:rPr lang="fr-CA" sz="1200" b="0" kern="1200" noProof="0">
                          <a:solidFill>
                            <a:schemeClr val="bg1"/>
                          </a:solidFill>
                          <a:effectLst/>
                          <a:latin typeface="+mn-lt"/>
                          <a:ea typeface="+mn-ea"/>
                          <a:cs typeface="+mn-cs"/>
                        </a:rPr>
                        <a:t>209 (1.6)</a:t>
                      </a:r>
                    </a:p>
                  </a:txBody>
                  <a:tcPr marL="18288" marR="18288" marT="18288" marB="18288" anchor="ctr">
                    <a:lnL w="190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p>
                      <a:pPr marL="349250" marR="349885" lvl="0" algn="ctr">
                        <a:lnSpc>
                          <a:spcPct val="90000"/>
                        </a:lnSpc>
                        <a:spcBef>
                          <a:spcPts val="0"/>
                        </a:spcBef>
                        <a:spcAft>
                          <a:spcPts val="0"/>
                        </a:spcAft>
                      </a:pPr>
                      <a:r>
                        <a:rPr lang="fr-CA" sz="1200" b="0" noProof="0" dirty="0">
                          <a:solidFill>
                            <a:schemeClr val="tx1"/>
                          </a:solidFill>
                          <a:effectLst/>
                        </a:rPr>
                        <a:t>226 (1.8)</a:t>
                      </a:r>
                      <a:endParaRPr lang="fr-CA" sz="1200" b="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73681436"/>
                  </a:ext>
                </a:extLst>
              </a:tr>
              <a:tr h="338034">
                <a:tc>
                  <a:txBody>
                    <a:bodyPr/>
                    <a:lstStyle/>
                    <a:p>
                      <a:pPr marL="65405" marR="0" algn="l">
                        <a:lnSpc>
                          <a:spcPct val="90000"/>
                        </a:lnSpc>
                        <a:spcBef>
                          <a:spcPts val="0"/>
                        </a:spcBef>
                        <a:spcAft>
                          <a:spcPts val="0"/>
                        </a:spcAft>
                      </a:pPr>
                      <a:r>
                        <a:rPr lang="fr-CA" sz="1200" b="0" noProof="0">
                          <a:solidFill>
                            <a:schemeClr val="tx1"/>
                          </a:solidFill>
                          <a:effectLst/>
                        </a:rPr>
                        <a:t>Nouveau diabète</a:t>
                      </a:r>
                      <a:endParaRPr lang="fr-CA" sz="12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234950" marR="244475" algn="ctr">
                        <a:lnSpc>
                          <a:spcPct val="90000"/>
                        </a:lnSpc>
                        <a:spcBef>
                          <a:spcPts val="0"/>
                        </a:spcBef>
                        <a:spcAft>
                          <a:spcPts val="0"/>
                        </a:spcAft>
                      </a:pPr>
                      <a:r>
                        <a:rPr lang="fr-CA" sz="1200" b="0" noProof="0">
                          <a:solidFill>
                            <a:schemeClr val="bg1"/>
                          </a:solidFill>
                          <a:effectLst/>
                        </a:rPr>
                        <a:t>45/509 (8.8)</a:t>
                      </a:r>
                      <a:endParaRPr lang="fr-CA" sz="1200" b="0" noProof="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40000"/>
                      </a:schemeClr>
                    </a:solidFill>
                  </a:tcPr>
                </a:tc>
                <a:tc>
                  <a:txBody>
                    <a:bodyPr/>
                    <a:lstStyle/>
                    <a:p>
                      <a:pPr marL="234950" marR="224155" algn="ctr">
                        <a:lnSpc>
                          <a:spcPct val="90000"/>
                        </a:lnSpc>
                        <a:spcBef>
                          <a:spcPts val="0"/>
                        </a:spcBef>
                        <a:spcAft>
                          <a:spcPts val="0"/>
                        </a:spcAft>
                      </a:pPr>
                      <a:r>
                        <a:rPr lang="fr-CA" sz="1200" b="0" noProof="0">
                          <a:solidFill>
                            <a:schemeClr val="tx1"/>
                          </a:solidFill>
                          <a:effectLst/>
                        </a:rPr>
                        <a:t>53/475 (11.2)</a:t>
                      </a:r>
                      <a:endParaRPr lang="fr-CA" sz="12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12700" cmpd="sng">
                      <a:noFill/>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40995" marR="235585" indent="-104775" algn="ctr" defTabSz="685800" rtl="0" eaLnBrk="1" latinLnBrk="0" hangingPunct="1">
                        <a:lnSpc>
                          <a:spcPct val="90000"/>
                        </a:lnSpc>
                        <a:spcBef>
                          <a:spcPts val="0"/>
                        </a:spcBef>
                        <a:spcAft>
                          <a:spcPts val="0"/>
                        </a:spcAft>
                      </a:pPr>
                      <a:r>
                        <a:rPr lang="fr-CA" sz="1200" b="0" kern="1200" noProof="0" dirty="0">
                          <a:solidFill>
                            <a:schemeClr val="bg1"/>
                          </a:solidFill>
                          <a:effectLst/>
                          <a:latin typeface="+mn-lt"/>
                          <a:ea typeface="+mn-ea"/>
                          <a:cs typeface="+mn-cs"/>
                        </a:rPr>
                        <a:t>632/7828 (8.1)</a:t>
                      </a:r>
                    </a:p>
                  </a:txBody>
                  <a:tcPr marL="18288" marR="18288" marT="18288" marB="18288" anchor="ctr">
                    <a:lnL w="190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40000"/>
                      </a:schemeClr>
                    </a:solidFill>
                  </a:tcPr>
                </a:tc>
                <a:tc>
                  <a:txBody>
                    <a:bodyPr/>
                    <a:lstStyle/>
                    <a:p>
                      <a:pPr marL="4763" marR="349885" lvl="0" indent="0" algn="r">
                        <a:lnSpc>
                          <a:spcPct val="90000"/>
                        </a:lnSpc>
                        <a:spcBef>
                          <a:spcPts val="0"/>
                        </a:spcBef>
                        <a:spcAft>
                          <a:spcPts val="0"/>
                        </a:spcAft>
                        <a:tabLst/>
                      </a:pPr>
                      <a:r>
                        <a:rPr lang="fr-CA" sz="1200" b="0" noProof="0" dirty="0">
                          <a:solidFill>
                            <a:schemeClr val="tx1"/>
                          </a:solidFill>
                          <a:effectLst/>
                        </a:rPr>
                        <a:t>591/7864(7.5)</a:t>
                      </a:r>
                      <a:endParaRPr lang="fr-CA" sz="1200" b="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31380391"/>
                  </a:ext>
                </a:extLst>
              </a:tr>
              <a:tr h="209291">
                <a:tc>
                  <a:txBody>
                    <a:bodyPr/>
                    <a:lstStyle/>
                    <a:p>
                      <a:pPr marL="65405" marR="0" algn="l">
                        <a:lnSpc>
                          <a:spcPct val="90000"/>
                        </a:lnSpc>
                        <a:spcBef>
                          <a:spcPts val="0"/>
                        </a:spcBef>
                        <a:spcAft>
                          <a:spcPts val="0"/>
                        </a:spcAft>
                      </a:pPr>
                      <a:r>
                        <a:rPr lang="fr-CA" sz="1200" b="0" noProof="0">
                          <a:solidFill>
                            <a:schemeClr val="tx1"/>
                          </a:solidFill>
                          <a:effectLst/>
                        </a:rPr>
                        <a:t>Atteinte neurocognitive</a:t>
                      </a:r>
                      <a:endParaRPr lang="fr-CA" sz="12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234950" marR="244475" algn="ctr">
                        <a:lnSpc>
                          <a:spcPct val="90000"/>
                        </a:lnSpc>
                        <a:spcBef>
                          <a:spcPts val="0"/>
                        </a:spcBef>
                        <a:spcAft>
                          <a:spcPts val="0"/>
                        </a:spcAft>
                      </a:pPr>
                      <a:r>
                        <a:rPr lang="fr-CA" sz="1200" b="0" noProof="0">
                          <a:solidFill>
                            <a:schemeClr val="bg1"/>
                          </a:solidFill>
                          <a:effectLst/>
                        </a:rPr>
                        <a:t>17 (1.7)</a:t>
                      </a:r>
                      <a:endParaRPr lang="fr-CA" sz="1200" b="0" noProof="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p>
                      <a:pPr marL="234950" marR="224155" algn="ctr">
                        <a:lnSpc>
                          <a:spcPct val="90000"/>
                        </a:lnSpc>
                        <a:spcBef>
                          <a:spcPts val="0"/>
                        </a:spcBef>
                        <a:spcAft>
                          <a:spcPts val="0"/>
                        </a:spcAft>
                      </a:pPr>
                      <a:r>
                        <a:rPr lang="fr-CA" sz="1200" b="0" noProof="0">
                          <a:solidFill>
                            <a:schemeClr val="tx1"/>
                          </a:solidFill>
                          <a:effectLst/>
                        </a:rPr>
                        <a:t>12 (1.2)</a:t>
                      </a:r>
                      <a:endParaRPr lang="fr-CA" sz="12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12700" cmpd="sng">
                      <a:noFill/>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0995" marR="235585" indent="-104775" algn="ctr" defTabSz="685800" rtl="0" eaLnBrk="1" latinLnBrk="0" hangingPunct="1">
                        <a:lnSpc>
                          <a:spcPct val="90000"/>
                        </a:lnSpc>
                        <a:spcBef>
                          <a:spcPts val="0"/>
                        </a:spcBef>
                        <a:spcAft>
                          <a:spcPts val="0"/>
                        </a:spcAft>
                      </a:pPr>
                      <a:r>
                        <a:rPr lang="fr-CA" sz="1200" b="0" kern="1200" noProof="0">
                          <a:solidFill>
                            <a:schemeClr val="bg1"/>
                          </a:solidFill>
                          <a:effectLst/>
                          <a:latin typeface="+mn-lt"/>
                          <a:ea typeface="+mn-ea"/>
                          <a:cs typeface="+mn-cs"/>
                        </a:rPr>
                        <a:t>200 (1.6)</a:t>
                      </a:r>
                    </a:p>
                  </a:txBody>
                  <a:tcPr marL="18288" marR="18288" marT="18288" marB="18288" anchor="ctr">
                    <a:lnL w="190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p>
                      <a:pPr marL="349250" marR="349885" lvl="0" algn="ctr">
                        <a:lnSpc>
                          <a:spcPct val="90000"/>
                        </a:lnSpc>
                        <a:spcBef>
                          <a:spcPts val="0"/>
                        </a:spcBef>
                        <a:spcAft>
                          <a:spcPts val="0"/>
                        </a:spcAft>
                      </a:pPr>
                      <a:r>
                        <a:rPr lang="fr-CA" sz="1200" b="0" noProof="0" dirty="0">
                          <a:solidFill>
                            <a:schemeClr val="tx1"/>
                          </a:solidFill>
                          <a:effectLst/>
                        </a:rPr>
                        <a:t>190 (1.5)</a:t>
                      </a:r>
                      <a:endParaRPr lang="fr-CA" sz="1200" b="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36293544"/>
                  </a:ext>
                </a:extLst>
              </a:tr>
              <a:tr h="208564">
                <a:tc>
                  <a:txBody>
                    <a:bodyPr/>
                    <a:lstStyle/>
                    <a:p>
                      <a:pPr marL="65405" marR="0" algn="l">
                        <a:lnSpc>
                          <a:spcPct val="90000"/>
                        </a:lnSpc>
                        <a:spcBef>
                          <a:spcPts val="0"/>
                        </a:spcBef>
                        <a:spcAft>
                          <a:spcPts val="0"/>
                        </a:spcAft>
                      </a:pPr>
                      <a:r>
                        <a:rPr lang="fr-CA" sz="1200" b="0" noProof="0">
                          <a:solidFill>
                            <a:schemeClr val="tx1"/>
                          </a:solidFill>
                          <a:effectLst/>
                        </a:rPr>
                        <a:t>AST ou ALT &gt; 3 fois la normale</a:t>
                      </a:r>
                      <a:endParaRPr lang="fr-CA" sz="12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234950" marR="244475" algn="ctr">
                        <a:lnSpc>
                          <a:spcPct val="90000"/>
                        </a:lnSpc>
                        <a:spcBef>
                          <a:spcPts val="0"/>
                        </a:spcBef>
                        <a:spcAft>
                          <a:spcPts val="0"/>
                        </a:spcAft>
                      </a:pPr>
                      <a:r>
                        <a:rPr lang="fr-CA" sz="1200" b="0" noProof="0">
                          <a:solidFill>
                            <a:schemeClr val="bg1"/>
                          </a:solidFill>
                          <a:effectLst/>
                        </a:rPr>
                        <a:t>27 (2.7)</a:t>
                      </a:r>
                      <a:endParaRPr lang="fr-CA" sz="1200" b="0" noProof="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40000"/>
                      </a:schemeClr>
                    </a:solidFill>
                  </a:tcPr>
                </a:tc>
                <a:tc>
                  <a:txBody>
                    <a:bodyPr/>
                    <a:lstStyle/>
                    <a:p>
                      <a:pPr marL="234950" marR="224155" algn="ctr">
                        <a:lnSpc>
                          <a:spcPct val="90000"/>
                        </a:lnSpc>
                        <a:spcBef>
                          <a:spcPts val="0"/>
                        </a:spcBef>
                        <a:spcAft>
                          <a:spcPts val="0"/>
                        </a:spcAft>
                      </a:pPr>
                      <a:r>
                        <a:rPr lang="fr-CA" sz="1200" b="0" noProof="0">
                          <a:solidFill>
                            <a:schemeClr val="tx1"/>
                          </a:solidFill>
                          <a:effectLst/>
                        </a:rPr>
                        <a:t>23 (2.3)</a:t>
                      </a:r>
                      <a:endParaRPr lang="fr-CA" sz="12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12700" cmpd="sng">
                      <a:noFill/>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40995" marR="235585" indent="-104775" algn="ctr" defTabSz="685800" rtl="0" eaLnBrk="1" latinLnBrk="0" hangingPunct="1">
                        <a:lnSpc>
                          <a:spcPct val="90000"/>
                        </a:lnSpc>
                        <a:spcBef>
                          <a:spcPts val="0"/>
                        </a:spcBef>
                        <a:spcAft>
                          <a:spcPts val="0"/>
                        </a:spcAft>
                      </a:pPr>
                      <a:r>
                        <a:rPr lang="fr-CA" sz="1200" b="0" kern="1200" noProof="0">
                          <a:solidFill>
                            <a:schemeClr val="bg1"/>
                          </a:solidFill>
                          <a:effectLst/>
                          <a:latin typeface="+mn-lt"/>
                          <a:ea typeface="+mn-ea"/>
                          <a:cs typeface="+mn-cs"/>
                        </a:rPr>
                        <a:t>213 (1.7)</a:t>
                      </a:r>
                    </a:p>
                  </a:txBody>
                  <a:tcPr marL="18288" marR="18288" marT="18288" marB="18288" anchor="ctr">
                    <a:lnL w="190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40000"/>
                      </a:schemeClr>
                    </a:solidFill>
                  </a:tcPr>
                </a:tc>
                <a:tc>
                  <a:txBody>
                    <a:bodyPr/>
                    <a:lstStyle/>
                    <a:p>
                      <a:pPr marL="349250" marR="349250" lvl="0" algn="ctr">
                        <a:lnSpc>
                          <a:spcPct val="90000"/>
                        </a:lnSpc>
                        <a:spcBef>
                          <a:spcPts val="0"/>
                        </a:spcBef>
                        <a:spcAft>
                          <a:spcPts val="0"/>
                        </a:spcAft>
                      </a:pPr>
                      <a:r>
                        <a:rPr lang="fr-CA" sz="1200" b="0" noProof="0" dirty="0">
                          <a:solidFill>
                            <a:schemeClr val="tx1"/>
                          </a:solidFill>
                          <a:effectLst/>
                        </a:rPr>
                        <a:t>219 (1.7)</a:t>
                      </a:r>
                      <a:endParaRPr lang="fr-CA" sz="1200" b="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42603391"/>
                  </a:ext>
                </a:extLst>
              </a:tr>
              <a:tr h="261899">
                <a:tc>
                  <a:txBody>
                    <a:bodyPr/>
                    <a:lstStyle/>
                    <a:p>
                      <a:pPr marL="65405" marR="0" algn="l">
                        <a:lnSpc>
                          <a:spcPct val="90000"/>
                        </a:lnSpc>
                        <a:spcBef>
                          <a:spcPts val="0"/>
                        </a:spcBef>
                        <a:spcAft>
                          <a:spcPts val="0"/>
                        </a:spcAft>
                      </a:pPr>
                      <a:r>
                        <a:rPr lang="fr-CA" sz="1200" b="0" noProof="0">
                          <a:solidFill>
                            <a:schemeClr val="tx1"/>
                          </a:solidFill>
                          <a:effectLst/>
                        </a:rPr>
                        <a:t>Créatine kinase &gt;5 fois la normale</a:t>
                      </a:r>
                      <a:endParaRPr lang="fr-CA" sz="12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234950" marR="244475" algn="ctr">
                        <a:lnSpc>
                          <a:spcPct val="90000"/>
                        </a:lnSpc>
                        <a:spcBef>
                          <a:spcPts val="0"/>
                        </a:spcBef>
                        <a:spcAft>
                          <a:spcPts val="0"/>
                        </a:spcAft>
                      </a:pPr>
                      <a:r>
                        <a:rPr lang="fr-CA" sz="1200" b="0" noProof="0">
                          <a:solidFill>
                            <a:schemeClr val="bg1"/>
                          </a:solidFill>
                          <a:effectLst/>
                        </a:rPr>
                        <a:t>9 (0.9)</a:t>
                      </a:r>
                      <a:endParaRPr lang="fr-CA" sz="1200" b="0" noProof="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p>
                      <a:pPr marL="234950" marR="222885" algn="ctr">
                        <a:lnSpc>
                          <a:spcPct val="90000"/>
                        </a:lnSpc>
                        <a:spcBef>
                          <a:spcPts val="0"/>
                        </a:spcBef>
                        <a:spcAft>
                          <a:spcPts val="0"/>
                        </a:spcAft>
                      </a:pPr>
                      <a:r>
                        <a:rPr lang="fr-CA" sz="1200" b="0" noProof="0">
                          <a:solidFill>
                            <a:schemeClr val="tx1"/>
                          </a:solidFill>
                          <a:effectLst/>
                        </a:rPr>
                        <a:t>9 (0.9)</a:t>
                      </a:r>
                      <a:endParaRPr lang="fr-CA" sz="1200" b="0" noProof="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 marR="18288" marT="18288" marB="18288" anchor="ctr">
                    <a:lnL w="12700" cmpd="sng">
                      <a:noFill/>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0995" marR="235585" indent="-104775" algn="ctr" defTabSz="685800" rtl="0" eaLnBrk="1" latinLnBrk="0" hangingPunct="1">
                        <a:lnSpc>
                          <a:spcPct val="90000"/>
                        </a:lnSpc>
                        <a:spcBef>
                          <a:spcPts val="0"/>
                        </a:spcBef>
                        <a:spcAft>
                          <a:spcPts val="0"/>
                        </a:spcAft>
                      </a:pPr>
                      <a:r>
                        <a:rPr lang="fr-CA" sz="1200" b="0" kern="1200" noProof="0">
                          <a:solidFill>
                            <a:schemeClr val="bg1"/>
                          </a:solidFill>
                          <a:effectLst/>
                          <a:latin typeface="+mn-lt"/>
                          <a:ea typeface="+mn-ea"/>
                          <a:cs typeface="+mn-cs"/>
                        </a:rPr>
                        <a:t>86 (0.7)</a:t>
                      </a:r>
                    </a:p>
                  </a:txBody>
                  <a:tcPr marL="18288" marR="18288" marT="18288" marB="18288" anchor="ctr">
                    <a:lnL w="190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p>
                      <a:pPr marL="349250" marR="349250" lvl="0" algn="ctr">
                        <a:lnSpc>
                          <a:spcPct val="90000"/>
                        </a:lnSpc>
                        <a:spcBef>
                          <a:spcPts val="0"/>
                        </a:spcBef>
                        <a:spcAft>
                          <a:spcPts val="0"/>
                        </a:spcAft>
                      </a:pPr>
                      <a:r>
                        <a:rPr lang="fr-CA" sz="1200" b="0" noProof="0" dirty="0">
                          <a:solidFill>
                            <a:schemeClr val="tx1"/>
                          </a:solidFill>
                          <a:effectLst/>
                        </a:rPr>
                        <a:t>90 (0.7)</a:t>
                      </a:r>
                      <a:endParaRPr lang="fr-CA" sz="1200" b="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mpd="sng">
                      <a:noFill/>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4555973"/>
                  </a:ext>
                </a:extLst>
              </a:tr>
            </a:tbl>
          </a:graphicData>
        </a:graphic>
      </p:graphicFrame>
      <p:sp>
        <p:nvSpPr>
          <p:cNvPr id="6" name="Titre 5">
            <a:extLst>
              <a:ext uri="{FF2B5EF4-FFF2-40B4-BE49-F238E27FC236}">
                <a16:creationId xmlns:a16="http://schemas.microsoft.com/office/drawing/2014/main" id="{E12CFCDF-A1D4-834C-A22F-A7BF7262A8B3}"/>
              </a:ext>
            </a:extLst>
          </p:cNvPr>
          <p:cNvSpPr>
            <a:spLocks noGrp="1"/>
          </p:cNvSpPr>
          <p:nvPr>
            <p:ph type="title"/>
          </p:nvPr>
        </p:nvSpPr>
        <p:spPr>
          <a:xfrm>
            <a:off x="429904" y="272955"/>
            <a:ext cx="7113560" cy="499067"/>
          </a:xfrm>
        </p:spPr>
        <p:txBody>
          <a:bodyPr>
            <a:noAutofit/>
          </a:bodyPr>
          <a:lstStyle/>
          <a:p>
            <a:r>
              <a:rPr lang="fr-FR" sz="3000" dirty="0">
                <a:latin typeface="+mn-lt"/>
              </a:rPr>
              <a:t>Innocuité </a:t>
            </a:r>
            <a:r>
              <a:rPr lang="fr-FR" sz="3000" dirty="0" err="1">
                <a:latin typeface="+mn-lt"/>
              </a:rPr>
              <a:t>Évolocumab</a:t>
            </a:r>
            <a:r>
              <a:rPr lang="fr-FR" sz="3000" dirty="0">
                <a:latin typeface="+mn-lt"/>
              </a:rPr>
              <a:t> vs placebo stratifiés en fonction des taux de C-LDL de base</a:t>
            </a:r>
          </a:p>
        </p:txBody>
      </p:sp>
      <p:sp>
        <p:nvSpPr>
          <p:cNvPr id="5" name="ZoneTexte 4">
            <a:extLst>
              <a:ext uri="{FF2B5EF4-FFF2-40B4-BE49-F238E27FC236}">
                <a16:creationId xmlns:a16="http://schemas.microsoft.com/office/drawing/2014/main" id="{3F0CABF7-60BC-DA47-B103-C9272FF19129}"/>
              </a:ext>
            </a:extLst>
          </p:cNvPr>
          <p:cNvSpPr txBox="1"/>
          <p:nvPr/>
        </p:nvSpPr>
        <p:spPr>
          <a:xfrm>
            <a:off x="429904" y="4825264"/>
            <a:ext cx="2624116" cy="230832"/>
          </a:xfrm>
          <a:prstGeom prst="rect">
            <a:avLst/>
          </a:prstGeom>
          <a:noFill/>
        </p:spPr>
        <p:txBody>
          <a:bodyPr wrap="none" lIns="0" rIns="0" rtlCol="0">
            <a:spAutoFit/>
          </a:bodyPr>
          <a:lstStyle/>
          <a:p>
            <a:r>
              <a:rPr lang="fr-FR" sz="900" dirty="0" err="1"/>
              <a:t>Giugliano</a:t>
            </a:r>
            <a:r>
              <a:rPr lang="fr-FR" sz="900" dirty="0"/>
              <a:t> RP </a:t>
            </a:r>
            <a:r>
              <a:rPr lang="fr-FR" sz="900" i="1" dirty="0"/>
              <a:t>et al</a:t>
            </a:r>
            <a:r>
              <a:rPr lang="fr-FR" sz="900" dirty="0"/>
              <a:t>. </a:t>
            </a:r>
            <a:r>
              <a:rPr lang="fr-FR" sz="900" i="1" dirty="0"/>
              <a:t>JAMA </a:t>
            </a:r>
            <a:r>
              <a:rPr lang="fr-FR" sz="900" i="1" dirty="0" err="1"/>
              <a:t>Cardiol</a:t>
            </a:r>
            <a:r>
              <a:rPr lang="fr-FR" sz="900" i="1" dirty="0"/>
              <a:t>. 2017;2(12):1385-1391 </a:t>
            </a:r>
            <a:endParaRPr lang="fr-FR" sz="900" dirty="0"/>
          </a:p>
        </p:txBody>
      </p:sp>
      <p:grpSp>
        <p:nvGrpSpPr>
          <p:cNvPr id="11" name="Groupe 10">
            <a:extLst>
              <a:ext uri="{FF2B5EF4-FFF2-40B4-BE49-F238E27FC236}">
                <a16:creationId xmlns:a16="http://schemas.microsoft.com/office/drawing/2014/main" id="{0DD6CB74-D4D0-1543-A5CF-30D3B9172025}"/>
              </a:ext>
            </a:extLst>
          </p:cNvPr>
          <p:cNvGrpSpPr/>
          <p:nvPr/>
        </p:nvGrpSpPr>
        <p:grpSpPr>
          <a:xfrm>
            <a:off x="377828" y="4509360"/>
            <a:ext cx="8388342" cy="554431"/>
            <a:chOff x="377828" y="4540355"/>
            <a:chExt cx="8388342" cy="554431"/>
          </a:xfrm>
        </p:grpSpPr>
        <p:sp>
          <p:nvSpPr>
            <p:cNvPr id="2" name="ZoneTexte 1">
              <a:extLst>
                <a:ext uri="{FF2B5EF4-FFF2-40B4-BE49-F238E27FC236}">
                  <a16:creationId xmlns:a16="http://schemas.microsoft.com/office/drawing/2014/main" id="{97ACD791-9462-F243-B73E-48728D7ECE1E}"/>
                </a:ext>
              </a:extLst>
            </p:cNvPr>
            <p:cNvSpPr txBox="1"/>
            <p:nvPr/>
          </p:nvSpPr>
          <p:spPr>
            <a:xfrm>
              <a:off x="377828" y="4540355"/>
              <a:ext cx="8388342" cy="246221"/>
            </a:xfrm>
            <a:prstGeom prst="rect">
              <a:avLst/>
            </a:prstGeom>
            <a:solidFill>
              <a:srgbClr val="9A4171"/>
            </a:solidFill>
          </p:spPr>
          <p:txBody>
            <a:bodyPr wrap="square" rtlCol="0" anchor="ctr" anchorCtr="0">
              <a:noAutofit/>
            </a:bodyPr>
            <a:lstStyle/>
            <a:p>
              <a:pPr algn="ctr"/>
              <a:r>
                <a:rPr lang="fr-FR" sz="1400" b="1" dirty="0">
                  <a:solidFill>
                    <a:schemeClr val="bg1"/>
                  </a:solidFill>
                  <a:effectLst>
                    <a:outerShdw blurRad="38100" dist="38100" dir="2700000" algn="tl">
                      <a:srgbClr val="000000">
                        <a:alpha val="43137"/>
                      </a:srgbClr>
                    </a:outerShdw>
                  </a:effectLst>
                </a:rPr>
                <a:t>L’</a:t>
              </a:r>
              <a:r>
                <a:rPr lang="fr-FR" sz="1400" b="1" dirty="0" err="1">
                  <a:solidFill>
                    <a:schemeClr val="bg1"/>
                  </a:solidFill>
                  <a:effectLst>
                    <a:outerShdw blurRad="38100" dist="38100" dir="2700000" algn="tl">
                      <a:srgbClr val="000000">
                        <a:alpha val="43137"/>
                      </a:srgbClr>
                    </a:outerShdw>
                  </a:effectLst>
                </a:rPr>
                <a:t>étube</a:t>
              </a:r>
              <a:r>
                <a:rPr lang="fr-FR" sz="1400" b="1" dirty="0">
                  <a:solidFill>
                    <a:schemeClr val="bg1"/>
                  </a:solidFill>
                  <a:effectLst>
                    <a:outerShdw blurRad="38100" dist="38100" dir="2700000" algn="tl">
                      <a:srgbClr val="000000">
                        <a:alpha val="43137"/>
                      </a:srgbClr>
                    </a:outerShdw>
                  </a:effectLst>
                </a:rPr>
                <a:t> </a:t>
              </a:r>
              <a:r>
                <a:rPr lang="fr-FR" sz="1400" b="1" dirty="0" err="1">
                  <a:solidFill>
                    <a:schemeClr val="bg1"/>
                  </a:solidFill>
                  <a:effectLst>
                    <a:outerShdw blurRad="38100" dist="38100" dir="2700000" algn="tl">
                      <a:srgbClr val="000000">
                        <a:alpha val="43137"/>
                      </a:srgbClr>
                    </a:outerShdw>
                  </a:effectLst>
                </a:rPr>
                <a:t>Ebbinhgauss</a:t>
              </a:r>
              <a:r>
                <a:rPr lang="fr-FR" sz="1400" b="1" dirty="0">
                  <a:solidFill>
                    <a:schemeClr val="bg1"/>
                  </a:solidFill>
                  <a:effectLst>
                    <a:outerShdw blurRad="38100" dist="38100" dir="2700000" algn="tl">
                      <a:srgbClr val="000000">
                        <a:alpha val="43137"/>
                      </a:srgbClr>
                    </a:outerShdw>
                  </a:effectLst>
                </a:rPr>
                <a:t> </a:t>
              </a:r>
              <a:r>
                <a:rPr lang="fr-FR" sz="1400" dirty="0">
                  <a:solidFill>
                    <a:schemeClr val="bg1"/>
                  </a:solidFill>
                </a:rPr>
                <a:t>confirme l’absence d’effet sur les fonctions cognitives pour un bas C-LDL</a:t>
              </a:r>
            </a:p>
          </p:txBody>
        </p:sp>
        <p:sp>
          <p:nvSpPr>
            <p:cNvPr id="10" name="ZoneTexte 9">
              <a:extLst>
                <a:ext uri="{FF2B5EF4-FFF2-40B4-BE49-F238E27FC236}">
                  <a16:creationId xmlns:a16="http://schemas.microsoft.com/office/drawing/2014/main" id="{326DAFC2-6029-F24C-95DC-1F279AA5EAA4}"/>
                </a:ext>
              </a:extLst>
            </p:cNvPr>
            <p:cNvSpPr txBox="1"/>
            <p:nvPr/>
          </p:nvSpPr>
          <p:spPr>
            <a:xfrm>
              <a:off x="3984811" y="4863954"/>
              <a:ext cx="3903826" cy="230832"/>
            </a:xfrm>
            <a:prstGeom prst="rect">
              <a:avLst/>
            </a:prstGeom>
            <a:noFill/>
          </p:spPr>
          <p:txBody>
            <a:bodyPr wrap="square" rtlCol="0">
              <a:spAutoFit/>
            </a:bodyPr>
            <a:lstStyle/>
            <a:p>
              <a:pPr algn="ctr"/>
              <a:r>
                <a:rPr lang="fr-FR" sz="900" dirty="0" err="1"/>
                <a:t>Giugliano</a:t>
              </a:r>
              <a:r>
                <a:rPr lang="fr-FR" sz="900" dirty="0"/>
                <a:t> RP </a:t>
              </a:r>
              <a:r>
                <a:rPr lang="fr-FR" sz="900" i="1" dirty="0"/>
                <a:t>et al</a:t>
              </a:r>
              <a:r>
                <a:rPr lang="fr-FR" sz="900" dirty="0"/>
                <a:t>. </a:t>
              </a:r>
              <a:r>
                <a:rPr lang="fr-FR" sz="900" i="1" dirty="0"/>
                <a:t>NEJM</a:t>
              </a:r>
              <a:r>
                <a:rPr lang="fr-FR" sz="900" dirty="0"/>
                <a:t> 2017;377(7):633-643</a:t>
              </a:r>
            </a:p>
          </p:txBody>
        </p:sp>
      </p:grpSp>
      <p:pic>
        <p:nvPicPr>
          <p:cNvPr id="13" name="Picture 1">
            <a:extLst>
              <a:ext uri="{FF2B5EF4-FFF2-40B4-BE49-F238E27FC236}">
                <a16:creationId xmlns:a16="http://schemas.microsoft.com/office/drawing/2014/main" id="{ADF5EF27-D279-A941-811E-767FFAA7AA9E}"/>
              </a:ext>
            </a:extLst>
          </p:cNvPr>
          <p:cNvPicPr>
            <a:picLocks noChangeAspect="1" noChangeArrowheads="1"/>
          </p:cNvPicPr>
          <p:nvPr/>
        </p:nvPicPr>
        <p:blipFill>
          <a:blip r:embed="rId3" cstate="print"/>
          <a:srcRect/>
          <a:stretch>
            <a:fillRect/>
          </a:stretch>
        </p:blipFill>
        <p:spPr bwMode="auto">
          <a:xfrm>
            <a:off x="7336569" y="154802"/>
            <a:ext cx="1377527" cy="617220"/>
          </a:xfrm>
          <a:prstGeom prst="rect">
            <a:avLst/>
          </a:prstGeom>
          <a:noFill/>
          <a:ln w="9525">
            <a:noFill/>
            <a:miter lim="800000"/>
            <a:headEnd/>
            <a:tailEnd/>
          </a:ln>
        </p:spPr>
      </p:pic>
    </p:spTree>
    <p:extLst>
      <p:ext uri="{BB962C8B-B14F-4D97-AF65-F5344CB8AC3E}">
        <p14:creationId xmlns:p14="http://schemas.microsoft.com/office/powerpoint/2010/main" val="117422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29904" y="243103"/>
            <a:ext cx="7028597" cy="528920"/>
          </a:xfrm>
        </p:spPr>
        <p:txBody>
          <a:bodyPr>
            <a:normAutofit/>
          </a:bodyPr>
          <a:lstStyle/>
          <a:p>
            <a:pPr marL="6350" indent="-6350" eaLnBrk="1" hangingPunct="1"/>
            <a:r>
              <a:rPr lang="fr-CA" sz="3000" dirty="0"/>
              <a:t>Résumé pour l’évolocumab</a:t>
            </a:r>
          </a:p>
        </p:txBody>
      </p:sp>
      <p:sp>
        <p:nvSpPr>
          <p:cNvPr id="10243" name="Rectangle 3"/>
          <p:cNvSpPr>
            <a:spLocks noGrp="1" noChangeArrowheads="1"/>
          </p:cNvSpPr>
          <p:nvPr>
            <p:ph type="body" idx="1"/>
          </p:nvPr>
        </p:nvSpPr>
        <p:spPr>
          <a:xfrm>
            <a:off x="609600" y="1100352"/>
            <a:ext cx="8368145" cy="3725839"/>
          </a:xfrm>
        </p:spPr>
        <p:txBody>
          <a:bodyPr>
            <a:noAutofit/>
          </a:bodyPr>
          <a:lstStyle/>
          <a:p>
            <a:pPr eaLnBrk="1" hangingPunct="1"/>
            <a:r>
              <a:rPr lang="en-US" sz="1400" dirty="0">
                <a:solidFill>
                  <a:schemeClr val="tx2"/>
                </a:solidFill>
                <a:sym typeface="Symbol"/>
              </a:rPr>
              <a:t></a:t>
            </a:r>
            <a:r>
              <a:rPr lang="fr-CA" sz="1400" dirty="0">
                <a:solidFill>
                  <a:schemeClr val="tx2"/>
                </a:solidFill>
                <a:sym typeface="Symbol"/>
              </a:rPr>
              <a:t> C-LDL de 59 %</a:t>
            </a:r>
            <a:endParaRPr lang="fr-CA" sz="1400" dirty="0">
              <a:solidFill>
                <a:schemeClr val="tx2"/>
              </a:solidFill>
            </a:endParaRPr>
          </a:p>
          <a:p>
            <a:pPr lvl="1" eaLnBrk="1" hangingPunct="1"/>
            <a:r>
              <a:rPr lang="fr-CA" sz="1400" dirty="0">
                <a:solidFill>
                  <a:schemeClr val="tx2"/>
                </a:solidFill>
              </a:rPr>
              <a:t>Constant pendant toute la durée de l’essai</a:t>
            </a:r>
          </a:p>
          <a:p>
            <a:pPr lvl="1" eaLnBrk="1" hangingPunct="1"/>
            <a:r>
              <a:rPr lang="fr-CA" sz="1400" dirty="0">
                <a:solidFill>
                  <a:schemeClr val="tx2"/>
                </a:solidFill>
              </a:rPr>
              <a:t>Taux médian de C-LDL atteint de 0,78 </a:t>
            </a:r>
            <a:r>
              <a:rPr lang="fr-CA" sz="1400" dirty="0" err="1">
                <a:solidFill>
                  <a:schemeClr val="tx2"/>
                </a:solidFill>
              </a:rPr>
              <a:t>mmol</a:t>
            </a:r>
            <a:r>
              <a:rPr lang="fr-CA" sz="1400" dirty="0">
                <a:solidFill>
                  <a:schemeClr val="tx2"/>
                </a:solidFill>
              </a:rPr>
              <a:t>/L (EIQ 0,49-1,19 </a:t>
            </a:r>
            <a:r>
              <a:rPr lang="fr-CA" sz="1400" dirty="0" err="1">
                <a:solidFill>
                  <a:schemeClr val="tx2"/>
                </a:solidFill>
              </a:rPr>
              <a:t>mmol</a:t>
            </a:r>
            <a:r>
              <a:rPr lang="fr-CA" sz="1400" dirty="0">
                <a:solidFill>
                  <a:schemeClr val="tx2"/>
                </a:solidFill>
              </a:rPr>
              <a:t>/L)</a:t>
            </a:r>
          </a:p>
          <a:p>
            <a:pPr>
              <a:spcBef>
                <a:spcPts val="1350"/>
              </a:spcBef>
            </a:pPr>
            <a:r>
              <a:rPr lang="en-US" sz="1400" dirty="0">
                <a:solidFill>
                  <a:schemeClr val="tx2"/>
                </a:solidFill>
                <a:sym typeface="Symbol"/>
              </a:rPr>
              <a:t></a:t>
            </a:r>
            <a:r>
              <a:rPr lang="fr-CA" sz="1400" dirty="0">
                <a:solidFill>
                  <a:schemeClr val="tx2"/>
                </a:solidFill>
                <a:sym typeface="Symbol"/>
              </a:rPr>
              <a:t> résultats CV chez les patients recevant déjà un traitement par statines</a:t>
            </a:r>
            <a:endParaRPr lang="fr-CA" sz="1400" dirty="0">
              <a:solidFill>
                <a:schemeClr val="tx2"/>
              </a:solidFill>
            </a:endParaRPr>
          </a:p>
          <a:p>
            <a:pPr lvl="1" eaLnBrk="1" hangingPunct="1"/>
            <a:r>
              <a:rPr lang="fr-CA" sz="1400" dirty="0">
                <a:solidFill>
                  <a:schemeClr val="tx2"/>
                </a:solidFill>
              </a:rPr>
              <a:t>15 % </a:t>
            </a:r>
            <a:r>
              <a:rPr lang="en-US" sz="1400" dirty="0">
                <a:solidFill>
                  <a:schemeClr val="tx2"/>
                </a:solidFill>
                <a:sym typeface="Symbol"/>
              </a:rPr>
              <a:t></a:t>
            </a:r>
            <a:r>
              <a:rPr lang="fr-CA" sz="1400" dirty="0">
                <a:solidFill>
                  <a:schemeClr val="tx2"/>
                </a:solidFill>
                <a:sym typeface="Symbol"/>
              </a:rPr>
              <a:t> pour l’ensemble du paramètre d’évaluation principal; 20 % </a:t>
            </a:r>
            <a:r>
              <a:rPr lang="en-US" sz="1400" dirty="0">
                <a:solidFill>
                  <a:schemeClr val="tx2"/>
                </a:solidFill>
                <a:sym typeface="Symbol"/>
              </a:rPr>
              <a:t></a:t>
            </a:r>
            <a:r>
              <a:rPr lang="fr-CA" sz="1400" dirty="0">
                <a:solidFill>
                  <a:schemeClr val="tx2"/>
                </a:solidFill>
                <a:sym typeface="Symbol"/>
              </a:rPr>
              <a:t> des décès CV, des IM ou des AVC</a:t>
            </a:r>
          </a:p>
          <a:p>
            <a:pPr lvl="1" eaLnBrk="1" hangingPunct="1"/>
            <a:r>
              <a:rPr lang="fr-CA" sz="1400" dirty="0">
                <a:solidFill>
                  <a:schemeClr val="tx2"/>
                </a:solidFill>
                <a:sym typeface="Symbol"/>
              </a:rPr>
              <a:t>Avantage constant, y compris chez ceux recevant un traitement par statines d’intensité élevée et présentant un faible taux de C-LDL</a:t>
            </a:r>
          </a:p>
          <a:p>
            <a:pPr lvl="1" eaLnBrk="1" hangingPunct="1"/>
            <a:r>
              <a:rPr lang="fr-CA" sz="1400" dirty="0">
                <a:solidFill>
                  <a:schemeClr val="tx2"/>
                </a:solidFill>
                <a:sym typeface="Symbol"/>
              </a:rPr>
              <a:t>25 % de réduction des décès CV, des IM ou des AVC après la première année</a:t>
            </a:r>
            <a:endParaRPr lang="fr-CA" sz="1400" dirty="0">
              <a:solidFill>
                <a:schemeClr val="tx2"/>
              </a:solidFill>
            </a:endParaRPr>
          </a:p>
          <a:p>
            <a:pPr lvl="1" eaLnBrk="1" hangingPunct="1"/>
            <a:r>
              <a:rPr lang="fr-CA" sz="1400" dirty="0">
                <a:solidFill>
                  <a:schemeClr val="tx2"/>
                </a:solidFill>
              </a:rPr>
              <a:t>Avantages à long terme correspondant au traitement par statines par </a:t>
            </a:r>
            <a:r>
              <a:rPr lang="fr-CA" sz="1400" dirty="0" err="1">
                <a:solidFill>
                  <a:schemeClr val="tx2"/>
                </a:solidFill>
              </a:rPr>
              <a:t>mmol</a:t>
            </a:r>
            <a:r>
              <a:rPr lang="fr-CA" sz="1400" dirty="0">
                <a:solidFill>
                  <a:schemeClr val="tx2"/>
                </a:solidFill>
              </a:rPr>
              <a:t>/L </a:t>
            </a:r>
            <a:r>
              <a:rPr lang="en-US" sz="1400" dirty="0">
                <a:solidFill>
                  <a:schemeClr val="tx2"/>
                </a:solidFill>
                <a:sym typeface="Symbol"/>
              </a:rPr>
              <a:t></a:t>
            </a:r>
            <a:r>
              <a:rPr lang="fr-CA" sz="1400" dirty="0">
                <a:solidFill>
                  <a:schemeClr val="tx2"/>
                </a:solidFill>
              </a:rPr>
              <a:t> C-LDL</a:t>
            </a:r>
          </a:p>
          <a:p>
            <a:pPr>
              <a:spcBef>
                <a:spcPts val="1350"/>
              </a:spcBef>
            </a:pPr>
            <a:r>
              <a:rPr lang="fr-CA" sz="1400" dirty="0">
                <a:solidFill>
                  <a:schemeClr val="tx2"/>
                </a:solidFill>
              </a:rPr>
              <a:t>Sûr et bien toléré </a:t>
            </a:r>
          </a:p>
          <a:p>
            <a:pPr lvl="1" eaLnBrk="1" hangingPunct="1"/>
            <a:r>
              <a:rPr lang="fr-CA" sz="1400" dirty="0">
                <a:solidFill>
                  <a:schemeClr val="tx2"/>
                </a:solidFill>
              </a:rPr>
              <a:t>Taux d’EI semblables, y compris les cas de diabète sucré et d’événements neurocognitifs liés à l’évolocumab et au placebo</a:t>
            </a:r>
          </a:p>
          <a:p>
            <a:pPr lvl="1" eaLnBrk="1" hangingPunct="1"/>
            <a:r>
              <a:rPr lang="fr-CA" sz="1400" dirty="0">
                <a:solidFill>
                  <a:schemeClr val="tx2"/>
                </a:solidFill>
              </a:rPr>
              <a:t>Taux d’arrêt de l’évolocumab faible et pas plus élevé que celui associé au placebo</a:t>
            </a:r>
          </a:p>
          <a:p>
            <a:pPr lvl="1" eaLnBrk="1" hangingPunct="1"/>
            <a:r>
              <a:rPr lang="fr-CA" sz="1400" dirty="0">
                <a:solidFill>
                  <a:schemeClr val="tx2"/>
                </a:solidFill>
              </a:rPr>
              <a:t>Pas d’anticorps neutralisants</a:t>
            </a:r>
          </a:p>
          <a:p>
            <a:pPr lvl="1" eaLnBrk="1" hangingPunct="1"/>
            <a:endParaRPr lang="fr-CA" sz="1400" dirty="0"/>
          </a:p>
          <a:p>
            <a:pPr lvl="1" eaLnBrk="1" hangingPunct="1"/>
            <a:endParaRPr lang="fr-CA" sz="1400" dirty="0"/>
          </a:p>
        </p:txBody>
      </p:sp>
      <p:sp>
        <p:nvSpPr>
          <p:cNvPr id="6" name="ZoneTexte 5">
            <a:extLst>
              <a:ext uri="{FF2B5EF4-FFF2-40B4-BE49-F238E27FC236}">
                <a16:creationId xmlns:a16="http://schemas.microsoft.com/office/drawing/2014/main" id="{F858647E-4A9B-FB4C-98A7-F834F8CA617D}"/>
              </a:ext>
            </a:extLst>
          </p:cNvPr>
          <p:cNvSpPr txBox="1"/>
          <p:nvPr/>
        </p:nvSpPr>
        <p:spPr>
          <a:xfrm>
            <a:off x="368969" y="4777286"/>
            <a:ext cx="2487861" cy="230832"/>
          </a:xfrm>
          <a:prstGeom prst="rect">
            <a:avLst/>
          </a:prstGeom>
          <a:noFill/>
        </p:spPr>
        <p:txBody>
          <a:bodyPr wrap="none" lIns="0" rIns="0" rtlCol="0">
            <a:spAutoFit/>
          </a:bodyPr>
          <a:lstStyle/>
          <a:p>
            <a:r>
              <a:rPr lang="fr-FR" sz="900" dirty="0" err="1"/>
              <a:t>Sabatine</a:t>
            </a:r>
            <a:r>
              <a:rPr lang="fr-FR" sz="900" dirty="0"/>
              <a:t> MS, et al. </a:t>
            </a:r>
            <a:r>
              <a:rPr lang="fr-FR" sz="900" i="1" dirty="0"/>
              <a:t>N </a:t>
            </a:r>
            <a:r>
              <a:rPr lang="fr-FR" sz="900" i="1" dirty="0" err="1"/>
              <a:t>Engl</a:t>
            </a:r>
            <a:r>
              <a:rPr lang="fr-FR" sz="900" i="1" dirty="0"/>
              <a:t> J Med</a:t>
            </a:r>
            <a:r>
              <a:rPr lang="fr-FR" sz="900" dirty="0"/>
              <a:t> 2017;376:1713-1722</a:t>
            </a:r>
            <a:endParaRPr lang="en-US" sz="900" dirty="0"/>
          </a:p>
        </p:txBody>
      </p:sp>
      <p:pic>
        <p:nvPicPr>
          <p:cNvPr id="7" name="Picture 1">
            <a:extLst>
              <a:ext uri="{FF2B5EF4-FFF2-40B4-BE49-F238E27FC236}">
                <a16:creationId xmlns:a16="http://schemas.microsoft.com/office/drawing/2014/main" id="{88E7C5FF-8D74-9741-A584-E0CD24767DDD}"/>
              </a:ext>
            </a:extLst>
          </p:cNvPr>
          <p:cNvPicPr>
            <a:picLocks noChangeAspect="1" noChangeArrowheads="1"/>
          </p:cNvPicPr>
          <p:nvPr/>
        </p:nvPicPr>
        <p:blipFill>
          <a:blip r:embed="rId3" cstate="print"/>
          <a:srcRect/>
          <a:stretch>
            <a:fillRect/>
          </a:stretch>
        </p:blipFill>
        <p:spPr bwMode="auto">
          <a:xfrm>
            <a:off x="6199748" y="193653"/>
            <a:ext cx="1377527" cy="617220"/>
          </a:xfrm>
          <a:prstGeom prst="rect">
            <a:avLst/>
          </a:prstGeom>
          <a:noFill/>
          <a:ln w="9525">
            <a:noFill/>
            <a:miter lim="800000"/>
            <a:headEnd/>
            <a:tailEnd/>
          </a:ln>
        </p:spPr>
      </p:pic>
      <p:sp>
        <p:nvSpPr>
          <p:cNvPr id="9" name="Speech Bubble: Oval 8">
            <a:extLst>
              <a:ext uri="{FF2B5EF4-FFF2-40B4-BE49-F238E27FC236}">
                <a16:creationId xmlns:a16="http://schemas.microsoft.com/office/drawing/2014/main" id="{362023A3-185F-472C-A17F-5C5C30E214E6}"/>
              </a:ext>
            </a:extLst>
          </p:cNvPr>
          <p:cNvSpPr/>
          <p:nvPr/>
        </p:nvSpPr>
        <p:spPr>
          <a:xfrm>
            <a:off x="7957750" y="33446"/>
            <a:ext cx="1089929" cy="879551"/>
          </a:xfrm>
          <a:prstGeom prst="wedgeEllipse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04FACC0A-5980-46E2-825A-11958F318872}"/>
              </a:ext>
            </a:extLst>
          </p:cNvPr>
          <p:cNvSpPr txBox="1"/>
          <p:nvPr/>
        </p:nvSpPr>
        <p:spPr>
          <a:xfrm>
            <a:off x="8044246" y="123600"/>
            <a:ext cx="1003433" cy="646331"/>
          </a:xfrm>
          <a:prstGeom prst="rect">
            <a:avLst/>
          </a:prstGeom>
          <a:noFill/>
        </p:spPr>
        <p:txBody>
          <a:bodyPr wrap="square" rtlCol="0">
            <a:spAutoFit/>
          </a:bodyPr>
          <a:lstStyle/>
          <a:p>
            <a:pPr algn="ctr"/>
            <a:r>
              <a:rPr lang="fr-CA" sz="3600" dirty="0">
                <a:solidFill>
                  <a:schemeClr val="bg1"/>
                </a:solidFill>
                <a:latin typeface="AR JULIAN" panose="02000000000000000000" pitchFamily="2" charset="0"/>
              </a:rPr>
              <a:t>D</a:t>
            </a:r>
            <a:endParaRPr lang="en-CA" sz="3600" dirty="0">
              <a:solidFill>
                <a:schemeClr val="bg1"/>
              </a:solidFill>
              <a:latin typeface="AR JULIAN" panose="02000000000000000000" pitchFamily="2" charset="0"/>
            </a:endParaRPr>
          </a:p>
        </p:txBody>
      </p:sp>
    </p:spTree>
    <p:extLst>
      <p:ext uri="{BB962C8B-B14F-4D97-AF65-F5344CB8AC3E}">
        <p14:creationId xmlns:p14="http://schemas.microsoft.com/office/powerpoint/2010/main" val="292849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0243">
                                            <p:txEl>
                                              <p:pRg st="1" end="1"/>
                                            </p:txEl>
                                          </p:spTgt>
                                        </p:tgtEl>
                                        <p:attrNameLst>
                                          <p:attrName>style.visibility</p:attrName>
                                        </p:attrNameLst>
                                      </p:cBhvr>
                                      <p:to>
                                        <p:strVal val="visible"/>
                                      </p:to>
                                    </p:set>
                                    <p:anim calcmode="lin" valueType="num">
                                      <p:cBhvr additive="base">
                                        <p:cTn id="11"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0243">
                                            <p:txEl>
                                              <p:pRg st="2" end="2"/>
                                            </p:txEl>
                                          </p:spTgt>
                                        </p:tgtEl>
                                        <p:attrNameLst>
                                          <p:attrName>style.visibility</p:attrName>
                                        </p:attrNameLst>
                                      </p:cBhvr>
                                      <p:to>
                                        <p:strVal val="visible"/>
                                      </p:to>
                                    </p:set>
                                    <p:anim calcmode="lin" valueType="num">
                                      <p:cBhvr additive="base">
                                        <p:cTn id="15"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1000"/>
                                  </p:stCondLst>
                                  <p:childTnLst>
                                    <p:set>
                                      <p:cBhvr>
                                        <p:cTn id="20" dur="1" fill="hold">
                                          <p:stCondLst>
                                            <p:cond delay="0"/>
                                          </p:stCondLst>
                                        </p:cTn>
                                        <p:tgtEl>
                                          <p:spTgt spid="10243">
                                            <p:txEl>
                                              <p:pRg st="3" end="3"/>
                                            </p:txEl>
                                          </p:spTgt>
                                        </p:tgtEl>
                                        <p:attrNameLst>
                                          <p:attrName>style.visibility</p:attrName>
                                        </p:attrNameLst>
                                      </p:cBhvr>
                                      <p:to>
                                        <p:strVal val="visible"/>
                                      </p:to>
                                    </p:set>
                                    <p:anim calcmode="lin" valueType="num">
                                      <p:cBhvr additive="base">
                                        <p:cTn id="21"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4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1000"/>
                                  </p:stCondLst>
                                  <p:childTnLst>
                                    <p:set>
                                      <p:cBhvr>
                                        <p:cTn id="24" dur="1" fill="hold">
                                          <p:stCondLst>
                                            <p:cond delay="0"/>
                                          </p:stCondLst>
                                        </p:cTn>
                                        <p:tgtEl>
                                          <p:spTgt spid="10243">
                                            <p:txEl>
                                              <p:pRg st="4" end="4"/>
                                            </p:txEl>
                                          </p:spTgt>
                                        </p:tgtEl>
                                        <p:attrNameLst>
                                          <p:attrName>style.visibility</p:attrName>
                                        </p:attrNameLst>
                                      </p:cBhvr>
                                      <p:to>
                                        <p:strVal val="visible"/>
                                      </p:to>
                                    </p:set>
                                    <p:anim calcmode="lin" valueType="num">
                                      <p:cBhvr additive="base">
                                        <p:cTn id="25"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000"/>
                                  </p:stCondLst>
                                  <p:childTnLst>
                                    <p:set>
                                      <p:cBhvr>
                                        <p:cTn id="28" dur="1" fill="hold">
                                          <p:stCondLst>
                                            <p:cond delay="0"/>
                                          </p:stCondLst>
                                        </p:cTn>
                                        <p:tgtEl>
                                          <p:spTgt spid="10243">
                                            <p:txEl>
                                              <p:pRg st="5" end="5"/>
                                            </p:txEl>
                                          </p:spTgt>
                                        </p:tgtEl>
                                        <p:attrNameLst>
                                          <p:attrName>style.visibility</p:attrName>
                                        </p:attrNameLst>
                                      </p:cBhvr>
                                      <p:to>
                                        <p:strVal val="visible"/>
                                      </p:to>
                                    </p:set>
                                    <p:anim calcmode="lin" valueType="num">
                                      <p:cBhvr additive="base">
                                        <p:cTn id="29"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4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1000"/>
                                  </p:stCondLst>
                                  <p:childTnLst>
                                    <p:set>
                                      <p:cBhvr>
                                        <p:cTn id="32" dur="1" fill="hold">
                                          <p:stCondLst>
                                            <p:cond delay="0"/>
                                          </p:stCondLst>
                                        </p:cTn>
                                        <p:tgtEl>
                                          <p:spTgt spid="10243">
                                            <p:txEl>
                                              <p:pRg st="6" end="6"/>
                                            </p:txEl>
                                          </p:spTgt>
                                        </p:tgtEl>
                                        <p:attrNameLst>
                                          <p:attrName>style.visibility</p:attrName>
                                        </p:attrNameLst>
                                      </p:cBhvr>
                                      <p:to>
                                        <p:strVal val="visible"/>
                                      </p:to>
                                    </p:set>
                                    <p:anim calcmode="lin" valueType="num">
                                      <p:cBhvr additive="base">
                                        <p:cTn id="33"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24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1000"/>
                                  </p:stCondLst>
                                  <p:childTnLst>
                                    <p:set>
                                      <p:cBhvr>
                                        <p:cTn id="36" dur="1" fill="hold">
                                          <p:stCondLst>
                                            <p:cond delay="0"/>
                                          </p:stCondLst>
                                        </p:cTn>
                                        <p:tgtEl>
                                          <p:spTgt spid="10243">
                                            <p:txEl>
                                              <p:pRg st="7" end="7"/>
                                            </p:txEl>
                                          </p:spTgt>
                                        </p:tgtEl>
                                        <p:attrNameLst>
                                          <p:attrName>style.visibility</p:attrName>
                                        </p:attrNameLst>
                                      </p:cBhvr>
                                      <p:to>
                                        <p:strVal val="visible"/>
                                      </p:to>
                                    </p:set>
                                    <p:anim calcmode="lin" valueType="num">
                                      <p:cBhvr additive="base">
                                        <p:cTn id="37"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1000"/>
                                  </p:stCondLst>
                                  <p:childTnLst>
                                    <p:set>
                                      <p:cBhvr>
                                        <p:cTn id="42" dur="1" fill="hold">
                                          <p:stCondLst>
                                            <p:cond delay="0"/>
                                          </p:stCondLst>
                                        </p:cTn>
                                        <p:tgtEl>
                                          <p:spTgt spid="10243">
                                            <p:txEl>
                                              <p:pRg st="8" end="8"/>
                                            </p:txEl>
                                          </p:spTgt>
                                        </p:tgtEl>
                                        <p:attrNameLst>
                                          <p:attrName>style.visibility</p:attrName>
                                        </p:attrNameLst>
                                      </p:cBhvr>
                                      <p:to>
                                        <p:strVal val="visible"/>
                                      </p:to>
                                    </p:set>
                                    <p:anim calcmode="lin" valueType="num">
                                      <p:cBhvr additive="base">
                                        <p:cTn id="43" dur="5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0243">
                                            <p:txEl>
                                              <p:pRg st="9" end="9"/>
                                            </p:txEl>
                                          </p:spTgt>
                                        </p:tgtEl>
                                        <p:attrNameLst>
                                          <p:attrName>style.visibility</p:attrName>
                                        </p:attrNameLst>
                                      </p:cBhvr>
                                      <p:to>
                                        <p:strVal val="visible"/>
                                      </p:to>
                                    </p:set>
                                    <p:anim calcmode="lin" valueType="num">
                                      <p:cBhvr additive="base">
                                        <p:cTn id="47" dur="500" fill="hold"/>
                                        <p:tgtEl>
                                          <p:spTgt spid="1024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24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1000"/>
                                  </p:stCondLst>
                                  <p:childTnLst>
                                    <p:set>
                                      <p:cBhvr>
                                        <p:cTn id="50" dur="1" fill="hold">
                                          <p:stCondLst>
                                            <p:cond delay="0"/>
                                          </p:stCondLst>
                                        </p:cTn>
                                        <p:tgtEl>
                                          <p:spTgt spid="10243">
                                            <p:txEl>
                                              <p:pRg st="10" end="10"/>
                                            </p:txEl>
                                          </p:spTgt>
                                        </p:tgtEl>
                                        <p:attrNameLst>
                                          <p:attrName>style.visibility</p:attrName>
                                        </p:attrNameLst>
                                      </p:cBhvr>
                                      <p:to>
                                        <p:strVal val="visible"/>
                                      </p:to>
                                    </p:set>
                                    <p:anim calcmode="lin" valueType="num">
                                      <p:cBhvr additive="base">
                                        <p:cTn id="51" dur="500" fill="hold"/>
                                        <p:tgtEl>
                                          <p:spTgt spid="1024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24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1000"/>
                                  </p:stCondLst>
                                  <p:childTnLst>
                                    <p:set>
                                      <p:cBhvr>
                                        <p:cTn id="54" dur="1" fill="hold">
                                          <p:stCondLst>
                                            <p:cond delay="0"/>
                                          </p:stCondLst>
                                        </p:cTn>
                                        <p:tgtEl>
                                          <p:spTgt spid="10243">
                                            <p:txEl>
                                              <p:pRg st="11" end="11"/>
                                            </p:txEl>
                                          </p:spTgt>
                                        </p:tgtEl>
                                        <p:attrNameLst>
                                          <p:attrName>style.visibility</p:attrName>
                                        </p:attrNameLst>
                                      </p:cBhvr>
                                      <p:to>
                                        <p:strVal val="visible"/>
                                      </p:to>
                                    </p:set>
                                    <p:anim calcmode="lin" valueType="num">
                                      <p:cBhvr additive="base">
                                        <p:cTn id="55" dur="500" fill="hold"/>
                                        <p:tgtEl>
                                          <p:spTgt spid="1024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4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445477" y="0"/>
            <a:ext cx="7555523" cy="1005576"/>
          </a:xfrm>
          <a:prstGeom prst="rect">
            <a:avLst/>
          </a:prstGeom>
          <a:noFill/>
          <a:ln>
            <a:noFill/>
            <a:miter lim="800000"/>
            <a:headEnd/>
            <a:tailEnd/>
          </a:ln>
        </p:spPr>
        <p:style>
          <a:lnRef idx="0">
            <a:schemeClr val="accent1"/>
          </a:lnRef>
          <a:fillRef idx="3">
            <a:schemeClr val="accent1"/>
          </a:fillRef>
          <a:effectRef idx="3">
            <a:schemeClr val="accent1"/>
          </a:effectRef>
          <a:fontRef idx="minor">
            <a:schemeClr val="lt1"/>
          </a:fontRef>
        </p:style>
        <p:txBody>
          <a:bodyPr vert="horz" lIns="0" tIns="34290" rIns="68580" bIns="3429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endParaRPr lang="fr-CA" sz="2400" dirty="0">
              <a:solidFill>
                <a:prstClr val="black"/>
              </a:solidFill>
              <a:ea typeface="ＭＳ Ｐゴシック" pitchFamily="80" charset="-128"/>
            </a:endParaRPr>
          </a:p>
        </p:txBody>
      </p:sp>
      <p:sp>
        <p:nvSpPr>
          <p:cNvPr id="2" name="Title 1"/>
          <p:cNvSpPr>
            <a:spLocks noGrp="1"/>
          </p:cNvSpPr>
          <p:nvPr>
            <p:ph type="title"/>
          </p:nvPr>
        </p:nvSpPr>
        <p:spPr>
          <a:xfrm>
            <a:off x="445477" y="129507"/>
            <a:ext cx="8698523" cy="726278"/>
          </a:xfrm>
        </p:spPr>
        <p:txBody>
          <a:bodyPr vert="horz" lIns="0" tIns="45720" rIns="91440" bIns="45720" rtlCol="0" anchor="ctr">
            <a:noAutofit/>
          </a:bodyPr>
          <a:lstStyle/>
          <a:p>
            <a:r>
              <a:rPr lang="fr-CA" dirty="0"/>
              <a:t>Atténuation des sources potentielles de partialité</a:t>
            </a:r>
          </a:p>
        </p:txBody>
      </p:sp>
      <p:sp>
        <p:nvSpPr>
          <p:cNvPr id="3" name="Content Placeholder 2"/>
          <p:cNvSpPr>
            <a:spLocks noGrp="1"/>
          </p:cNvSpPr>
          <p:nvPr>
            <p:ph idx="1"/>
          </p:nvPr>
        </p:nvSpPr>
        <p:spPr>
          <a:xfrm>
            <a:off x="445477" y="1283495"/>
            <a:ext cx="8247339" cy="3394472"/>
          </a:xfrm>
        </p:spPr>
        <p:txBody>
          <a:bodyPr lIns="0" rtlCol="0">
            <a:normAutofit/>
          </a:bodyPr>
          <a:lstStyle/>
          <a:p>
            <a:pPr>
              <a:defRPr/>
            </a:pPr>
            <a:r>
              <a:rPr lang="fr-CA" sz="2200" dirty="0">
                <a:solidFill>
                  <a:schemeClr val="tx2"/>
                </a:solidFill>
              </a:rPr>
              <a:t>Enseignant :</a:t>
            </a:r>
            <a:r>
              <a:rPr lang="fr-CA" sz="2200" dirty="0"/>
              <a:t> </a:t>
            </a:r>
            <a:r>
              <a:rPr lang="fr-FR" sz="2200" dirty="0">
                <a:solidFill>
                  <a:srgbClr val="06567E"/>
                </a:solidFill>
              </a:rPr>
              <a:t>Dr. Simon-Pierre Veilleux</a:t>
            </a:r>
          </a:p>
          <a:p>
            <a:pPr>
              <a:spcBef>
                <a:spcPts val="3000"/>
              </a:spcBef>
              <a:defRPr/>
            </a:pPr>
            <a:r>
              <a:rPr lang="fr-CA" sz="2200" dirty="0">
                <a:solidFill>
                  <a:schemeClr val="tx2"/>
                </a:solidFill>
              </a:rPr>
              <a:t>Il n’y a aucune atténuation, ni forme d’atténuation évitant ainsi toute forme de sources potentielles de partialité</a:t>
            </a:r>
          </a:p>
          <a:p>
            <a:pPr>
              <a:spcBef>
                <a:spcPts val="3000"/>
              </a:spcBef>
              <a:defRPr/>
            </a:pPr>
            <a:r>
              <a:rPr lang="fr-CA" sz="2200" dirty="0" err="1">
                <a:solidFill>
                  <a:schemeClr val="tx2"/>
                </a:solidFill>
              </a:rPr>
              <a:t>Inno</a:t>
            </a:r>
            <a:r>
              <a:rPr lang="fr-CA" sz="2200" dirty="0">
                <a:solidFill>
                  <a:schemeClr val="tx2"/>
                </a:solidFill>
              </a:rPr>
              <a:t>-</a:t>
            </a:r>
            <a:r>
              <a:rPr lang="fr-CA" sz="2200" dirty="0" err="1">
                <a:solidFill>
                  <a:schemeClr val="tx2"/>
                </a:solidFill>
              </a:rPr>
              <a:t>vatio</a:t>
            </a:r>
            <a:r>
              <a:rPr lang="fr-CA" sz="2200" dirty="0">
                <a:solidFill>
                  <a:schemeClr val="tx2"/>
                </a:solidFill>
              </a:rPr>
              <a:t> Communications Inc. a offert son support au comité scientifique en tant que membre du comité organisateur et n’a eu aucune influence sur le contenu scientifique du programme</a:t>
            </a:r>
          </a:p>
          <a:p>
            <a:pPr marL="0" indent="0">
              <a:buNone/>
              <a:defRPr/>
            </a:pPr>
            <a:endParaRPr lang="fr-CA" sz="1800" dirty="0"/>
          </a:p>
        </p:txBody>
      </p:sp>
    </p:spTree>
    <p:extLst>
      <p:ext uri="{BB962C8B-B14F-4D97-AF65-F5344CB8AC3E}">
        <p14:creationId xmlns:p14="http://schemas.microsoft.com/office/powerpoint/2010/main" val="1133757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436729" y="249045"/>
            <a:ext cx="6681922" cy="487963"/>
          </a:xfrm>
          <a:prstGeom prst="rect">
            <a:avLst/>
          </a:prstGeom>
          <a:effectLst>
            <a:outerShdw blurRad="50800" dist="38100" dir="2700000" algn="tl" rotWithShape="0">
              <a:prstClr val="black">
                <a:alpha val="70000"/>
              </a:prstClr>
            </a:outerShdw>
          </a:effectLst>
        </p:spPr>
        <p:txBody>
          <a:bodyPr vert="horz" lIns="0" tIns="45720" rIns="0" bIns="45720" rtlCol="0" anchor="ctr">
            <a:noAutofit/>
          </a:bodyPr>
          <a:lstStyle>
            <a:lvl1pPr defTabSz="685800">
              <a:lnSpc>
                <a:spcPct val="90000"/>
              </a:lnSpc>
              <a:spcBef>
                <a:spcPct val="0"/>
              </a:spcBef>
              <a:buNone/>
              <a:defRPr sz="3000" b="1" i="0">
                <a:solidFill>
                  <a:schemeClr val="bg1"/>
                </a:solidFill>
                <a:ea typeface="+mj-ea"/>
                <a:cs typeface="Arial" panose="020B0604020202020204" pitchFamily="34" charset="0"/>
              </a:defRPr>
            </a:lvl1pPr>
          </a:lstStyle>
          <a:p>
            <a:r>
              <a:rPr lang="fr-CA" dirty="0"/>
              <a:t>Plan de l’étude</a:t>
            </a:r>
          </a:p>
        </p:txBody>
      </p:sp>
      <p:sp>
        <p:nvSpPr>
          <p:cNvPr id="7" name="Text Box 9"/>
          <p:cNvSpPr txBox="1">
            <a:spLocks noChangeArrowheads="1"/>
          </p:cNvSpPr>
          <p:nvPr/>
        </p:nvSpPr>
        <p:spPr bwMode="auto">
          <a:xfrm>
            <a:off x="436729" y="1242211"/>
            <a:ext cx="5439940" cy="299320"/>
          </a:xfrm>
          <a:prstGeom prst="rect">
            <a:avLst/>
          </a:prstGeom>
          <a:solidFill>
            <a:schemeClr val="accent4"/>
          </a:solidFill>
          <a:ln w="1651" cap="rnd">
            <a:noFill/>
            <a:round/>
            <a:headEnd/>
            <a:tailEnd/>
          </a:ln>
        </p:spPr>
        <p:txBody>
          <a:bodyPr lIns="34290" rIns="34290" anchor="ctr" anchorCtr="1"/>
          <a:lstStyle>
            <a:defPPr>
              <a:defRPr lang="en-US"/>
            </a:defPPr>
            <a:lvl1pPr algn="ctr" fontAlgn="base">
              <a:spcBef>
                <a:spcPts val="450"/>
              </a:spcBef>
              <a:spcAft>
                <a:spcPct val="0"/>
              </a:spcAft>
              <a:defRPr sz="1400" b="1">
                <a:solidFill>
                  <a:srgbClr val="000000"/>
                </a:solidFill>
              </a:defRPr>
            </a:lvl1pPr>
          </a:lstStyle>
          <a:p>
            <a:r>
              <a:rPr lang="fr-CA" dirty="0">
                <a:solidFill>
                  <a:schemeClr val="bg1"/>
                </a:solidFill>
              </a:rPr>
              <a:t>Patients ayant présenté un SCA (4 à 52 semaines) de ≥ 40 ans (n~18 000)</a:t>
            </a:r>
          </a:p>
        </p:txBody>
      </p:sp>
      <p:sp>
        <p:nvSpPr>
          <p:cNvPr id="9" name="Text Box 7"/>
          <p:cNvSpPr txBox="1">
            <a:spLocks noChangeArrowheads="1"/>
          </p:cNvSpPr>
          <p:nvPr/>
        </p:nvSpPr>
        <p:spPr bwMode="auto">
          <a:xfrm>
            <a:off x="481040" y="3900635"/>
            <a:ext cx="2513993" cy="727650"/>
          </a:xfrm>
          <a:prstGeom prst="rect">
            <a:avLst/>
          </a:prstGeom>
          <a:solidFill>
            <a:srgbClr val="9A4171"/>
          </a:solidFill>
          <a:ln w="9525">
            <a:noFill/>
            <a:miter lim="800000"/>
            <a:headEnd/>
            <a:tailEnd/>
          </a:ln>
          <a:effectLst/>
        </p:spPr>
        <p:txBody>
          <a:bodyPr wrap="square" anchor="ctr" anchorCtr="0">
            <a:noAutofit/>
          </a:bodyPr>
          <a:lstStyle/>
          <a:p>
            <a:pPr algn="ctr" eaLnBrk="0" hangingPunct="0">
              <a:defRPr/>
            </a:pPr>
            <a:r>
              <a:rPr lang="fr-CA" sz="1350" b="1" dirty="0">
                <a:solidFill>
                  <a:schemeClr val="bg1"/>
                </a:solidFill>
              </a:rPr>
              <a:t>Alirocumab 75 </a:t>
            </a:r>
            <a:r>
              <a:rPr lang="fr-CA" sz="1350" b="1" dirty="0" err="1">
                <a:solidFill>
                  <a:schemeClr val="bg1"/>
                </a:solidFill>
              </a:rPr>
              <a:t>s-c</a:t>
            </a:r>
            <a:r>
              <a:rPr lang="fr-CA" sz="1350" b="1" dirty="0">
                <a:solidFill>
                  <a:schemeClr val="bg1"/>
                </a:solidFill>
              </a:rPr>
              <a:t> Q2W x 2 mois </a:t>
            </a:r>
          </a:p>
          <a:p>
            <a:pPr algn="ctr" eaLnBrk="0" hangingPunct="0">
              <a:defRPr/>
            </a:pPr>
            <a:r>
              <a:rPr lang="fr-CA" sz="1350" b="1" dirty="0">
                <a:solidFill>
                  <a:schemeClr val="bg1"/>
                </a:solidFill>
              </a:rPr>
              <a:t>→ 150 mg </a:t>
            </a:r>
            <a:r>
              <a:rPr lang="fr-CA" sz="1350" b="1" dirty="0" err="1">
                <a:solidFill>
                  <a:schemeClr val="bg1"/>
                </a:solidFill>
              </a:rPr>
              <a:t>s-c</a:t>
            </a:r>
            <a:r>
              <a:rPr lang="fr-CA" sz="1350" b="1" dirty="0">
                <a:solidFill>
                  <a:schemeClr val="bg1"/>
                </a:solidFill>
              </a:rPr>
              <a:t> Q2W si C-LDL ≥  1,29 mmol/L</a:t>
            </a:r>
            <a:r>
              <a:rPr lang="fr-CA" sz="1350" b="1" baseline="30000" dirty="0">
                <a:solidFill>
                  <a:schemeClr val="bg1"/>
                </a:solidFill>
              </a:rPr>
              <a:t>*</a:t>
            </a:r>
            <a:endParaRPr lang="fr-CA" sz="1200" b="1" dirty="0">
              <a:solidFill>
                <a:schemeClr val="bg1"/>
              </a:solidFill>
              <a:ea typeface="ＭＳ Ｐゴシック" pitchFamily="34" charset="-128"/>
              <a:cs typeface="Arial Narrow"/>
            </a:endParaRPr>
          </a:p>
        </p:txBody>
      </p:sp>
      <p:sp>
        <p:nvSpPr>
          <p:cNvPr id="11" name="Text Box 15"/>
          <p:cNvSpPr txBox="1">
            <a:spLocks noChangeArrowheads="1"/>
          </p:cNvSpPr>
          <p:nvPr/>
        </p:nvSpPr>
        <p:spPr bwMode="auto">
          <a:xfrm>
            <a:off x="3518352" y="3912704"/>
            <a:ext cx="2358317" cy="715581"/>
          </a:xfrm>
          <a:prstGeom prst="rect">
            <a:avLst/>
          </a:prstGeom>
          <a:solidFill>
            <a:schemeClr val="accent4"/>
          </a:solidFill>
          <a:ln w="9525">
            <a:noFill/>
            <a:miter lim="800000"/>
            <a:headEnd/>
            <a:tailEnd/>
          </a:ln>
          <a:effectLst/>
        </p:spPr>
        <p:txBody>
          <a:bodyPr wrap="square" tIns="240030" bIns="240030" anchor="ctr" anchorCtr="0">
            <a:noAutofit/>
          </a:bodyPr>
          <a:lstStyle/>
          <a:p>
            <a:pPr algn="ctr" eaLnBrk="0" hangingPunct="0">
              <a:spcBef>
                <a:spcPct val="50000"/>
              </a:spcBef>
              <a:defRPr/>
            </a:pPr>
            <a:r>
              <a:rPr lang="fr-CA" sz="1350" b="1" dirty="0">
                <a:solidFill>
                  <a:schemeClr val="bg1"/>
                </a:solidFill>
              </a:rPr>
              <a:t>Placebo </a:t>
            </a:r>
            <a:r>
              <a:rPr lang="fr-CA" sz="1350" b="1" dirty="0" err="1">
                <a:solidFill>
                  <a:schemeClr val="bg1"/>
                </a:solidFill>
              </a:rPr>
              <a:t>s-c</a:t>
            </a:r>
            <a:r>
              <a:rPr lang="fr-CA" sz="1350" b="1" dirty="0">
                <a:solidFill>
                  <a:schemeClr val="bg1"/>
                </a:solidFill>
              </a:rPr>
              <a:t> Q2W </a:t>
            </a:r>
          </a:p>
        </p:txBody>
      </p:sp>
      <p:sp>
        <p:nvSpPr>
          <p:cNvPr id="13" name="Text Box 28"/>
          <p:cNvSpPr txBox="1">
            <a:spLocks noChangeArrowheads="1"/>
          </p:cNvSpPr>
          <p:nvPr/>
        </p:nvSpPr>
        <p:spPr bwMode="auto">
          <a:xfrm>
            <a:off x="2195866" y="3130360"/>
            <a:ext cx="1954742" cy="187088"/>
          </a:xfrm>
          <a:prstGeom prst="rect">
            <a:avLst/>
          </a:prstGeom>
          <a:noFill/>
          <a:ln w="9525">
            <a:noFill/>
            <a:miter lim="800000"/>
            <a:headEnd/>
            <a:tailEnd/>
          </a:ln>
          <a:scene3d>
            <a:camera prst="orthographicFront"/>
            <a:lightRig rig="threePt" dir="t"/>
          </a:scene3d>
          <a:sp3d>
            <a:bevelT/>
          </a:sp3d>
        </p:spPr>
        <p:txBody>
          <a:bodyPr lIns="0" tIns="0" rIns="0" bIns="0" anchor="ctr" anchorCtr="0">
            <a:noAutofit/>
          </a:bodyPr>
          <a:lstStyle/>
          <a:p>
            <a:pPr algn="ctr" fontAlgn="base">
              <a:spcBef>
                <a:spcPct val="50000"/>
              </a:spcBef>
              <a:spcAft>
                <a:spcPct val="0"/>
              </a:spcAft>
            </a:pPr>
            <a:r>
              <a:rPr lang="fr-CA" sz="1350" b="1" dirty="0">
                <a:solidFill>
                  <a:srgbClr val="000000"/>
                </a:solidFill>
              </a:rPr>
              <a:t>Répartition aléatoire</a:t>
            </a:r>
            <a:endParaRPr lang="fr-CA" sz="1350" b="1" dirty="0">
              <a:solidFill>
                <a:srgbClr val="000000"/>
              </a:solidFill>
              <a:ea typeface="ＭＳ Ｐゴシック" pitchFamily="34" charset="-128"/>
              <a:cs typeface="Arial Narrow"/>
            </a:endParaRPr>
          </a:p>
        </p:txBody>
      </p:sp>
      <p:sp>
        <p:nvSpPr>
          <p:cNvPr id="16" name="Text Box 26"/>
          <p:cNvSpPr txBox="1">
            <a:spLocks noChangeArrowheads="1"/>
          </p:cNvSpPr>
          <p:nvPr/>
        </p:nvSpPr>
        <p:spPr bwMode="auto">
          <a:xfrm>
            <a:off x="6141411" y="2743200"/>
            <a:ext cx="2661871" cy="1046792"/>
          </a:xfrm>
          <a:prstGeom prst="rect">
            <a:avLst/>
          </a:prstGeom>
          <a:solidFill>
            <a:schemeClr val="accent2"/>
          </a:solidFill>
          <a:ln w="1651" cap="rnd">
            <a:noFill/>
            <a:round/>
            <a:headEnd/>
            <a:tailEnd/>
          </a:ln>
        </p:spPr>
        <p:txBody>
          <a:bodyPr lIns="34290" rIns="34290" anchor="ctr" anchorCtr="1"/>
          <a:lstStyle>
            <a:defPPr>
              <a:defRPr lang="en-US"/>
            </a:defPPr>
            <a:lvl1pPr algn="ctr" fontAlgn="base">
              <a:spcBef>
                <a:spcPts val="450"/>
              </a:spcBef>
              <a:spcAft>
                <a:spcPct val="0"/>
              </a:spcAft>
              <a:defRPr sz="1400" b="1">
                <a:solidFill>
                  <a:srgbClr val="000000"/>
                </a:solidFill>
              </a:defRPr>
            </a:lvl1pPr>
          </a:lstStyle>
          <a:p>
            <a:r>
              <a:rPr lang="fr-CA" u="sng" dirty="0">
                <a:solidFill>
                  <a:schemeClr val="bg1"/>
                </a:solidFill>
              </a:rPr>
              <a:t>Paramètre d’évaluation principal</a:t>
            </a:r>
            <a:r>
              <a:rPr lang="fr-CA" dirty="0">
                <a:solidFill>
                  <a:schemeClr val="bg1"/>
                </a:solidFill>
              </a:rPr>
              <a:t> : </a:t>
            </a:r>
          </a:p>
          <a:p>
            <a:r>
              <a:rPr lang="fr-FR" b="0" dirty="0">
                <a:solidFill>
                  <a:schemeClr val="bg1"/>
                </a:solidFill>
              </a:rPr>
              <a:t>Décès par coronaropathie, IM non mortel, AVC ischémique ou AI nécessitant une hospitalisation</a:t>
            </a:r>
            <a:endParaRPr lang="fr-CA" b="0" dirty="0">
              <a:solidFill>
                <a:schemeClr val="bg1"/>
              </a:solidFill>
            </a:endParaRPr>
          </a:p>
        </p:txBody>
      </p:sp>
      <p:sp>
        <p:nvSpPr>
          <p:cNvPr id="8" name="ZoneTexte 7">
            <a:extLst>
              <a:ext uri="{FF2B5EF4-FFF2-40B4-BE49-F238E27FC236}">
                <a16:creationId xmlns:a16="http://schemas.microsoft.com/office/drawing/2014/main" id="{9C96662D-4C3E-6144-8FD3-D458EFF2E20B}"/>
              </a:ext>
            </a:extLst>
          </p:cNvPr>
          <p:cNvSpPr txBox="1"/>
          <p:nvPr/>
        </p:nvSpPr>
        <p:spPr>
          <a:xfrm>
            <a:off x="446890" y="4779039"/>
            <a:ext cx="2444900" cy="230832"/>
          </a:xfrm>
          <a:prstGeom prst="rect">
            <a:avLst/>
          </a:prstGeom>
          <a:noFill/>
        </p:spPr>
        <p:txBody>
          <a:bodyPr wrap="none" lIns="0" rtlCol="0">
            <a:spAutoFit/>
          </a:bodyPr>
          <a:lstStyle/>
          <a:p>
            <a:r>
              <a:rPr lang="fr-FR" sz="900" dirty="0"/>
              <a:t>Schwartz GG </a:t>
            </a:r>
            <a:r>
              <a:rPr lang="fr-FR" sz="900" i="1" dirty="0"/>
              <a:t>et al</a:t>
            </a:r>
            <a:r>
              <a:rPr lang="fr-FR" sz="900" dirty="0"/>
              <a:t>. Am </a:t>
            </a:r>
            <a:r>
              <a:rPr lang="fr-FR" sz="900" dirty="0" err="1"/>
              <a:t>Heart</a:t>
            </a:r>
            <a:r>
              <a:rPr lang="fr-FR" sz="900" dirty="0"/>
              <a:t> J 2014;168:682-689</a:t>
            </a:r>
          </a:p>
        </p:txBody>
      </p:sp>
      <p:cxnSp>
        <p:nvCxnSpPr>
          <p:cNvPr id="15" name="Connecteur en angle 14">
            <a:extLst>
              <a:ext uri="{FF2B5EF4-FFF2-40B4-BE49-F238E27FC236}">
                <a16:creationId xmlns:a16="http://schemas.microsoft.com/office/drawing/2014/main" id="{EB00A185-09A0-AD40-BC18-54A9981E647B}"/>
              </a:ext>
            </a:extLst>
          </p:cNvPr>
          <p:cNvCxnSpPr>
            <a:cxnSpLocks/>
          </p:cNvCxnSpPr>
          <p:nvPr/>
        </p:nvCxnSpPr>
        <p:spPr>
          <a:xfrm rot="5400000">
            <a:off x="2203551" y="2936924"/>
            <a:ext cx="504173" cy="1435200"/>
          </a:xfrm>
          <a:prstGeom prst="bentConnector3">
            <a:avLst>
              <a:gd name="adj1" fmla="val 3859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en angle 22">
            <a:extLst>
              <a:ext uri="{FF2B5EF4-FFF2-40B4-BE49-F238E27FC236}">
                <a16:creationId xmlns:a16="http://schemas.microsoft.com/office/drawing/2014/main" id="{CCDA43C0-426D-0F4F-A17D-41119F3414B0}"/>
              </a:ext>
            </a:extLst>
          </p:cNvPr>
          <p:cNvCxnSpPr>
            <a:cxnSpLocks/>
          </p:cNvCxnSpPr>
          <p:nvPr/>
        </p:nvCxnSpPr>
        <p:spPr>
          <a:xfrm rot="16200000" flipH="1">
            <a:off x="3683914" y="2899107"/>
            <a:ext cx="502920" cy="1524274"/>
          </a:xfrm>
          <a:prstGeom prst="bentConnector3">
            <a:avLst>
              <a:gd name="adj1" fmla="val 37058"/>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9DDAB29D-A793-B240-A317-86AD6FBFEBED}"/>
              </a:ext>
            </a:extLst>
          </p:cNvPr>
          <p:cNvSpPr txBox="1"/>
          <p:nvPr/>
        </p:nvSpPr>
        <p:spPr>
          <a:xfrm>
            <a:off x="426568" y="1844728"/>
            <a:ext cx="5473777" cy="955192"/>
          </a:xfrm>
          <a:prstGeom prst="rect">
            <a:avLst/>
          </a:prstGeom>
          <a:solidFill>
            <a:schemeClr val="accent4">
              <a:lumMod val="60000"/>
              <a:lumOff val="40000"/>
              <a:alpha val="50195"/>
            </a:schemeClr>
          </a:solidFill>
          <a:ln w="9525">
            <a:noFill/>
            <a:miter lim="800000"/>
            <a:headEnd/>
            <a:tailEnd/>
          </a:ln>
        </p:spPr>
        <p:txBody>
          <a:bodyPr tIns="0" bIns="0" anchor="ctr" anchorCtr="1"/>
          <a:lstStyle>
            <a:defPPr>
              <a:defRPr lang="en-US"/>
            </a:defPPr>
            <a:lvl1pPr algn="ctr" fontAlgn="base">
              <a:spcBef>
                <a:spcPct val="0"/>
              </a:spcBef>
              <a:spcAft>
                <a:spcPct val="0"/>
              </a:spcAft>
              <a:defRPr sz="1400">
                <a:solidFill>
                  <a:srgbClr val="000000"/>
                </a:solidFill>
              </a:defRPr>
            </a:lvl1pPr>
          </a:lstStyle>
          <a:p>
            <a:r>
              <a:rPr lang="fr-CA" b="1" dirty="0"/>
              <a:t>Critères d’inclusion</a:t>
            </a:r>
            <a:r>
              <a:rPr lang="fr-CA" dirty="0"/>
              <a:t>:</a:t>
            </a:r>
          </a:p>
          <a:p>
            <a:r>
              <a:rPr lang="fr-CA" dirty="0"/>
              <a:t>C-LDL ≥ 1,81 </a:t>
            </a:r>
            <a:r>
              <a:rPr lang="fr-CA" dirty="0" err="1"/>
              <a:t>mmol</a:t>
            </a:r>
            <a:r>
              <a:rPr lang="fr-CA" dirty="0"/>
              <a:t>/L ou </a:t>
            </a:r>
            <a:r>
              <a:rPr lang="fr-CA" dirty="0" err="1"/>
              <a:t>ApoB</a:t>
            </a:r>
            <a:r>
              <a:rPr lang="fr-CA" dirty="0"/>
              <a:t> ≥ 0,8 g/L ou C-non-HDL ≥ 2,59 </a:t>
            </a:r>
            <a:r>
              <a:rPr lang="fr-CA" dirty="0" err="1"/>
              <a:t>mmol</a:t>
            </a:r>
            <a:r>
              <a:rPr lang="fr-CA" dirty="0"/>
              <a:t>/L</a:t>
            </a:r>
          </a:p>
          <a:p>
            <a:r>
              <a:rPr lang="fr-CA" b="1" dirty="0"/>
              <a:t>Sous dose max. tolérée </a:t>
            </a:r>
          </a:p>
          <a:p>
            <a:r>
              <a:rPr lang="fr-CA" dirty="0"/>
              <a:t>atorvastatine 40-80 mg ou </a:t>
            </a:r>
            <a:r>
              <a:rPr lang="fr-CA" dirty="0" err="1"/>
              <a:t>rosuvastatine</a:t>
            </a:r>
            <a:r>
              <a:rPr lang="fr-CA" dirty="0"/>
              <a:t> 20‑40 mg/jour + </a:t>
            </a:r>
            <a:r>
              <a:rPr lang="fr-CA" dirty="0" err="1"/>
              <a:t>ézétimibe</a:t>
            </a:r>
            <a:endParaRPr lang="fr-CA" dirty="0"/>
          </a:p>
        </p:txBody>
      </p:sp>
      <p:cxnSp>
        <p:nvCxnSpPr>
          <p:cNvPr id="28" name="Connecteur droit avec flèche 27">
            <a:extLst>
              <a:ext uri="{FF2B5EF4-FFF2-40B4-BE49-F238E27FC236}">
                <a16:creationId xmlns:a16="http://schemas.microsoft.com/office/drawing/2014/main" id="{B04C9084-33F2-8F44-ACCE-D3F7217B52D0}"/>
              </a:ext>
            </a:extLst>
          </p:cNvPr>
          <p:cNvCxnSpPr>
            <a:cxnSpLocks/>
          </p:cNvCxnSpPr>
          <p:nvPr/>
        </p:nvCxnSpPr>
        <p:spPr>
          <a:xfrm>
            <a:off x="3173237" y="1525785"/>
            <a:ext cx="0" cy="3129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 Box 7">
            <a:extLst>
              <a:ext uri="{FF2B5EF4-FFF2-40B4-BE49-F238E27FC236}">
                <a16:creationId xmlns:a16="http://schemas.microsoft.com/office/drawing/2014/main" id="{DA8EF10F-9CF1-1145-8BED-30698B3B0AC7}"/>
              </a:ext>
            </a:extLst>
          </p:cNvPr>
          <p:cNvSpPr txBox="1">
            <a:spLocks noChangeArrowheads="1"/>
          </p:cNvSpPr>
          <p:nvPr/>
        </p:nvSpPr>
        <p:spPr bwMode="auto">
          <a:xfrm>
            <a:off x="6141410" y="3912704"/>
            <a:ext cx="2661871" cy="715581"/>
          </a:xfrm>
          <a:prstGeom prst="rect">
            <a:avLst/>
          </a:prstGeom>
          <a:solidFill>
            <a:srgbClr val="CC86AC"/>
          </a:solidFill>
          <a:ln w="9525">
            <a:noFill/>
            <a:miter lim="800000"/>
            <a:headEnd/>
            <a:tailEnd/>
          </a:ln>
          <a:effectLst/>
        </p:spPr>
        <p:txBody>
          <a:bodyPr wrap="square" anchor="ctr" anchorCtr="0">
            <a:noAutofit/>
          </a:bodyPr>
          <a:lstStyle/>
          <a:p>
            <a:pPr algn="ctr" eaLnBrk="0" hangingPunct="0">
              <a:defRPr/>
            </a:pPr>
            <a:r>
              <a:rPr lang="fr-CA" sz="1350" b="1" baseline="30000" dirty="0"/>
              <a:t>*</a:t>
            </a:r>
            <a:r>
              <a:rPr lang="fr-CA" sz="1350" b="1" dirty="0"/>
              <a:t>La dose d’</a:t>
            </a:r>
            <a:r>
              <a:rPr lang="fr-CA" sz="1350" b="1" dirty="0" err="1"/>
              <a:t>Alirocumab</a:t>
            </a:r>
            <a:r>
              <a:rPr lang="fr-CA" sz="1350" b="1" dirty="0"/>
              <a:t> était ajustée +/- selon un niveau </a:t>
            </a:r>
            <a:r>
              <a:rPr lang="fr-CA" sz="1350" b="1" dirty="0" err="1"/>
              <a:t>pré-déterminé</a:t>
            </a:r>
            <a:r>
              <a:rPr lang="fr-CA" sz="1350" b="1" dirty="0"/>
              <a:t> de C-LDL</a:t>
            </a:r>
            <a:endParaRPr lang="fr-CA" sz="1200" b="1" dirty="0">
              <a:ea typeface="ＭＳ Ｐゴシック" pitchFamily="34" charset="-128"/>
              <a:cs typeface="Arial Narrow"/>
            </a:endParaRPr>
          </a:p>
        </p:txBody>
      </p:sp>
      <p:grpSp>
        <p:nvGrpSpPr>
          <p:cNvPr id="18" name="Group 17">
            <a:extLst>
              <a:ext uri="{FF2B5EF4-FFF2-40B4-BE49-F238E27FC236}">
                <a16:creationId xmlns:a16="http://schemas.microsoft.com/office/drawing/2014/main" id="{69A2355B-A2BA-644A-A035-914DB85F75E4}"/>
              </a:ext>
            </a:extLst>
          </p:cNvPr>
          <p:cNvGrpSpPr/>
          <p:nvPr/>
        </p:nvGrpSpPr>
        <p:grpSpPr>
          <a:xfrm>
            <a:off x="7145078" y="269471"/>
            <a:ext cx="1658203" cy="504968"/>
            <a:chOff x="7390263" y="143301"/>
            <a:chExt cx="1658203" cy="504968"/>
          </a:xfrm>
        </p:grpSpPr>
        <p:sp>
          <p:nvSpPr>
            <p:cNvPr id="19" name="Rectangle 18">
              <a:extLst>
                <a:ext uri="{FF2B5EF4-FFF2-40B4-BE49-F238E27FC236}">
                  <a16:creationId xmlns:a16="http://schemas.microsoft.com/office/drawing/2014/main" id="{7CFF44D2-94EA-0A41-A09E-4ACC88394748}"/>
                </a:ext>
              </a:extLst>
            </p:cNvPr>
            <p:cNvSpPr/>
            <p:nvPr/>
          </p:nvSpPr>
          <p:spPr>
            <a:xfrm>
              <a:off x="7390263" y="143301"/>
              <a:ext cx="1658203" cy="5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20" name="Picture 2">
              <a:extLst>
                <a:ext uri="{FF2B5EF4-FFF2-40B4-BE49-F238E27FC236}">
                  <a16:creationId xmlns:a16="http://schemas.microsoft.com/office/drawing/2014/main" id="{10C27D91-0428-9848-BF4F-8E49047228E8}"/>
                </a:ext>
              </a:extLst>
            </p:cNvPr>
            <p:cNvPicPr>
              <a:picLocks noChangeAspect="1" noChangeArrowheads="1"/>
            </p:cNvPicPr>
            <p:nvPr/>
          </p:nvPicPr>
          <p:blipFill>
            <a:blip r:embed="rId4" cstate="print"/>
            <a:srcRect/>
            <a:stretch>
              <a:fillRect/>
            </a:stretch>
          </p:blipFill>
          <p:spPr bwMode="auto">
            <a:xfrm>
              <a:off x="7495318" y="215817"/>
              <a:ext cx="1479550" cy="409575"/>
            </a:xfrm>
            <a:prstGeom prst="rect">
              <a:avLst/>
            </a:prstGeom>
            <a:noFill/>
            <a:ln>
              <a:noFill/>
            </a:ln>
            <a:effectLst/>
          </p:spPr>
        </p:pic>
      </p:grpSp>
      <p:cxnSp>
        <p:nvCxnSpPr>
          <p:cNvPr id="31" name="Connecteur droit avec flèche 27">
            <a:extLst>
              <a:ext uri="{FF2B5EF4-FFF2-40B4-BE49-F238E27FC236}">
                <a16:creationId xmlns:a16="http://schemas.microsoft.com/office/drawing/2014/main" id="{F537451E-8942-C54A-842B-9306393102AF}"/>
              </a:ext>
            </a:extLst>
          </p:cNvPr>
          <p:cNvCxnSpPr>
            <a:cxnSpLocks/>
          </p:cNvCxnSpPr>
          <p:nvPr/>
        </p:nvCxnSpPr>
        <p:spPr>
          <a:xfrm>
            <a:off x="3173237" y="2796924"/>
            <a:ext cx="0" cy="3129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60937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5E1AC-8FF1-574C-A3A9-52825E9D141F}"/>
              </a:ext>
            </a:extLst>
          </p:cNvPr>
          <p:cNvSpPr>
            <a:spLocks noGrp="1"/>
          </p:cNvSpPr>
          <p:nvPr>
            <p:ph type="title"/>
          </p:nvPr>
        </p:nvSpPr>
        <p:spPr>
          <a:xfrm>
            <a:off x="423894" y="308910"/>
            <a:ext cx="8091456" cy="426372"/>
          </a:xfrm>
        </p:spPr>
        <p:txBody>
          <a:bodyPr>
            <a:noAutofit/>
          </a:bodyPr>
          <a:lstStyle/>
          <a:p>
            <a:r>
              <a:rPr lang="fr-FR" dirty="0"/>
              <a:t>Cholestérol LDL</a:t>
            </a:r>
          </a:p>
        </p:txBody>
      </p:sp>
      <p:graphicFrame>
        <p:nvGraphicFramePr>
          <p:cNvPr id="4" name="Graphique 3">
            <a:extLst>
              <a:ext uri="{FF2B5EF4-FFF2-40B4-BE49-F238E27FC236}">
                <a16:creationId xmlns:a16="http://schemas.microsoft.com/office/drawing/2014/main" id="{F20CF831-2FC2-8741-B407-F5B9801505DC}"/>
              </a:ext>
            </a:extLst>
          </p:cNvPr>
          <p:cNvGraphicFramePr>
            <a:graphicFrameLocks/>
          </p:cNvGraphicFramePr>
          <p:nvPr>
            <p:extLst>
              <p:ext uri="{D42A27DB-BD31-4B8C-83A1-F6EECF244321}">
                <p14:modId xmlns:p14="http://schemas.microsoft.com/office/powerpoint/2010/main" val="3112489010"/>
              </p:ext>
            </p:extLst>
          </p:nvPr>
        </p:nvGraphicFramePr>
        <p:xfrm>
          <a:off x="1140336" y="1050234"/>
          <a:ext cx="6229350" cy="3474772"/>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Connecteur droit 4">
            <a:extLst>
              <a:ext uri="{FF2B5EF4-FFF2-40B4-BE49-F238E27FC236}">
                <a16:creationId xmlns:a16="http://schemas.microsoft.com/office/drawing/2014/main" id="{0118A78C-38F9-F14A-8CDE-7825DD287AD1}"/>
              </a:ext>
            </a:extLst>
          </p:cNvPr>
          <p:cNvCxnSpPr>
            <a:cxnSpLocks/>
          </p:cNvCxnSpPr>
          <p:nvPr/>
        </p:nvCxnSpPr>
        <p:spPr>
          <a:xfrm flipV="1">
            <a:off x="1524963" y="1197056"/>
            <a:ext cx="0" cy="2987085"/>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468EF739-E90D-6341-8574-A0F1187F9AB3}"/>
              </a:ext>
            </a:extLst>
          </p:cNvPr>
          <p:cNvCxnSpPr>
            <a:cxnSpLocks/>
          </p:cNvCxnSpPr>
          <p:nvPr/>
        </p:nvCxnSpPr>
        <p:spPr>
          <a:xfrm flipV="1">
            <a:off x="1524963" y="4184141"/>
            <a:ext cx="5496263" cy="1"/>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9777B93-CAE2-8540-BFAC-7ED297B1D438}"/>
              </a:ext>
            </a:extLst>
          </p:cNvPr>
          <p:cNvSpPr/>
          <p:nvPr/>
        </p:nvSpPr>
        <p:spPr>
          <a:xfrm>
            <a:off x="7323735" y="2215616"/>
            <a:ext cx="1265484" cy="715581"/>
          </a:xfrm>
          <a:prstGeom prst="rect">
            <a:avLst/>
          </a:prstGeom>
        </p:spPr>
        <p:txBody>
          <a:bodyPr wrap="square" lIns="0" rIns="0" anchor="ctr" anchorCtr="0">
            <a:spAutoFit/>
          </a:bodyPr>
          <a:lstStyle/>
          <a:p>
            <a:r>
              <a:rPr lang="fr-CA" sz="1350" b="1" dirty="0" err="1">
                <a:solidFill>
                  <a:schemeClr val="accent1"/>
                </a:solidFill>
              </a:rPr>
              <a:t>Alirocumab</a:t>
            </a:r>
            <a:endParaRPr lang="fr-CA" sz="1350" b="1" dirty="0">
              <a:solidFill>
                <a:schemeClr val="accent1"/>
              </a:solidFill>
            </a:endParaRPr>
          </a:p>
          <a:p>
            <a:r>
              <a:rPr lang="fr-CA" sz="1350" b="1" dirty="0">
                <a:solidFill>
                  <a:schemeClr val="accent1"/>
                </a:solidFill>
              </a:rPr>
              <a:t>ITT</a:t>
            </a:r>
          </a:p>
          <a:p>
            <a:r>
              <a:rPr lang="fr-CA" sz="1350" b="1" dirty="0">
                <a:solidFill>
                  <a:schemeClr val="accent1"/>
                </a:solidFill>
              </a:rPr>
              <a:t>En traitement</a:t>
            </a:r>
            <a:endParaRPr lang="fr-CA" sz="1350" dirty="0">
              <a:solidFill>
                <a:schemeClr val="accent1"/>
              </a:solidFill>
            </a:endParaRPr>
          </a:p>
        </p:txBody>
      </p:sp>
      <p:sp>
        <p:nvSpPr>
          <p:cNvPr id="10" name="Rectangle 9">
            <a:extLst>
              <a:ext uri="{FF2B5EF4-FFF2-40B4-BE49-F238E27FC236}">
                <a16:creationId xmlns:a16="http://schemas.microsoft.com/office/drawing/2014/main" id="{32952951-D60F-754E-B3E3-8E238821EE5A}"/>
              </a:ext>
            </a:extLst>
          </p:cNvPr>
          <p:cNvSpPr/>
          <p:nvPr/>
        </p:nvSpPr>
        <p:spPr>
          <a:xfrm>
            <a:off x="7323735" y="1342361"/>
            <a:ext cx="966045" cy="300082"/>
          </a:xfrm>
          <a:prstGeom prst="rect">
            <a:avLst/>
          </a:prstGeom>
        </p:spPr>
        <p:txBody>
          <a:bodyPr wrap="square" lIns="0" rIns="0" anchor="ctr" anchorCtr="0">
            <a:spAutoFit/>
          </a:bodyPr>
          <a:lstStyle/>
          <a:p>
            <a:r>
              <a:rPr lang="fr-CA" sz="1350" b="1" dirty="0">
                <a:solidFill>
                  <a:schemeClr val="accent4"/>
                </a:solidFill>
              </a:rPr>
              <a:t>Placebo</a:t>
            </a:r>
            <a:endParaRPr lang="fr-CA" sz="1350" dirty="0">
              <a:solidFill>
                <a:schemeClr val="accent4"/>
              </a:solidFill>
            </a:endParaRPr>
          </a:p>
        </p:txBody>
      </p:sp>
      <p:sp>
        <p:nvSpPr>
          <p:cNvPr id="13" name="ZoneTexte 12">
            <a:extLst>
              <a:ext uri="{FF2B5EF4-FFF2-40B4-BE49-F238E27FC236}">
                <a16:creationId xmlns:a16="http://schemas.microsoft.com/office/drawing/2014/main" id="{3BEF7ED6-263D-9D4C-A299-B1C87938DF0E}"/>
              </a:ext>
            </a:extLst>
          </p:cNvPr>
          <p:cNvSpPr txBox="1"/>
          <p:nvPr/>
        </p:nvSpPr>
        <p:spPr>
          <a:xfrm>
            <a:off x="2846947" y="1449444"/>
            <a:ext cx="356188" cy="253916"/>
          </a:xfrm>
          <a:prstGeom prst="rect">
            <a:avLst/>
          </a:prstGeom>
          <a:noFill/>
        </p:spPr>
        <p:txBody>
          <a:bodyPr wrap="none" rtlCol="0">
            <a:spAutoFit/>
          </a:bodyPr>
          <a:lstStyle/>
          <a:p>
            <a:r>
              <a:rPr lang="fr-FR" sz="1050" b="1" dirty="0"/>
              <a:t>2,4</a:t>
            </a:r>
          </a:p>
        </p:txBody>
      </p:sp>
      <p:sp>
        <p:nvSpPr>
          <p:cNvPr id="14" name="ZoneTexte 13">
            <a:extLst>
              <a:ext uri="{FF2B5EF4-FFF2-40B4-BE49-F238E27FC236}">
                <a16:creationId xmlns:a16="http://schemas.microsoft.com/office/drawing/2014/main" id="{7729FBB9-E388-954F-99CC-D7B9E12ABAF8}"/>
              </a:ext>
            </a:extLst>
          </p:cNvPr>
          <p:cNvSpPr txBox="1"/>
          <p:nvPr/>
        </p:nvSpPr>
        <p:spPr>
          <a:xfrm>
            <a:off x="3704984" y="1448269"/>
            <a:ext cx="455985" cy="253916"/>
          </a:xfrm>
          <a:prstGeom prst="rect">
            <a:avLst/>
          </a:prstGeom>
          <a:noFill/>
        </p:spPr>
        <p:txBody>
          <a:bodyPr wrap="square" rtlCol="0">
            <a:spAutoFit/>
          </a:bodyPr>
          <a:lstStyle/>
          <a:p>
            <a:r>
              <a:rPr lang="fr-FR" sz="1050" b="1" dirty="0"/>
              <a:t>2,5</a:t>
            </a:r>
          </a:p>
        </p:txBody>
      </p:sp>
      <p:sp>
        <p:nvSpPr>
          <p:cNvPr id="15" name="ZoneTexte 14">
            <a:extLst>
              <a:ext uri="{FF2B5EF4-FFF2-40B4-BE49-F238E27FC236}">
                <a16:creationId xmlns:a16="http://schemas.microsoft.com/office/drawing/2014/main" id="{0D20E41C-34E4-2D43-8D3D-FD62E397DAB7}"/>
              </a:ext>
            </a:extLst>
          </p:cNvPr>
          <p:cNvSpPr txBox="1"/>
          <p:nvPr/>
        </p:nvSpPr>
        <p:spPr>
          <a:xfrm>
            <a:off x="6796064" y="1346028"/>
            <a:ext cx="356188" cy="253916"/>
          </a:xfrm>
          <a:prstGeom prst="rect">
            <a:avLst/>
          </a:prstGeom>
          <a:noFill/>
        </p:spPr>
        <p:txBody>
          <a:bodyPr wrap="none" rtlCol="0">
            <a:spAutoFit/>
          </a:bodyPr>
          <a:lstStyle/>
          <a:p>
            <a:r>
              <a:rPr lang="fr-FR" sz="1050" b="1" dirty="0"/>
              <a:t>2,6</a:t>
            </a:r>
          </a:p>
        </p:txBody>
      </p:sp>
      <p:sp>
        <p:nvSpPr>
          <p:cNvPr id="16" name="ZoneTexte 15">
            <a:extLst>
              <a:ext uri="{FF2B5EF4-FFF2-40B4-BE49-F238E27FC236}">
                <a16:creationId xmlns:a16="http://schemas.microsoft.com/office/drawing/2014/main" id="{BCC633DA-ED98-234F-93CD-76CA71077250}"/>
              </a:ext>
            </a:extLst>
          </p:cNvPr>
          <p:cNvSpPr txBox="1"/>
          <p:nvPr/>
        </p:nvSpPr>
        <p:spPr>
          <a:xfrm>
            <a:off x="6796064" y="2873871"/>
            <a:ext cx="356188" cy="253916"/>
          </a:xfrm>
          <a:prstGeom prst="rect">
            <a:avLst/>
          </a:prstGeom>
          <a:noFill/>
        </p:spPr>
        <p:txBody>
          <a:bodyPr wrap="none" rtlCol="0">
            <a:spAutoFit/>
          </a:bodyPr>
          <a:lstStyle/>
          <a:p>
            <a:r>
              <a:rPr lang="fr-FR" sz="1050" b="1" dirty="0"/>
              <a:t>1,4</a:t>
            </a:r>
          </a:p>
        </p:txBody>
      </p:sp>
      <p:sp>
        <p:nvSpPr>
          <p:cNvPr id="17" name="ZoneTexte 16">
            <a:extLst>
              <a:ext uri="{FF2B5EF4-FFF2-40B4-BE49-F238E27FC236}">
                <a16:creationId xmlns:a16="http://schemas.microsoft.com/office/drawing/2014/main" id="{2F5FC383-7666-E649-88D2-4E90D0438A99}"/>
              </a:ext>
            </a:extLst>
          </p:cNvPr>
          <p:cNvSpPr txBox="1"/>
          <p:nvPr/>
        </p:nvSpPr>
        <p:spPr>
          <a:xfrm>
            <a:off x="3774119" y="3070818"/>
            <a:ext cx="356188" cy="253916"/>
          </a:xfrm>
          <a:prstGeom prst="rect">
            <a:avLst/>
          </a:prstGeom>
          <a:noFill/>
        </p:spPr>
        <p:txBody>
          <a:bodyPr wrap="none" rtlCol="0">
            <a:spAutoFit/>
          </a:bodyPr>
          <a:lstStyle/>
          <a:p>
            <a:r>
              <a:rPr lang="fr-FR" sz="1050" b="1" dirty="0"/>
              <a:t>1,1</a:t>
            </a:r>
          </a:p>
        </p:txBody>
      </p:sp>
      <p:sp>
        <p:nvSpPr>
          <p:cNvPr id="18" name="ZoneTexte 17">
            <a:extLst>
              <a:ext uri="{FF2B5EF4-FFF2-40B4-BE49-F238E27FC236}">
                <a16:creationId xmlns:a16="http://schemas.microsoft.com/office/drawing/2014/main" id="{984C6221-93B7-044A-AFB3-644E0B183736}"/>
              </a:ext>
            </a:extLst>
          </p:cNvPr>
          <p:cNvSpPr txBox="1"/>
          <p:nvPr/>
        </p:nvSpPr>
        <p:spPr>
          <a:xfrm>
            <a:off x="2873694" y="3240705"/>
            <a:ext cx="356188" cy="253916"/>
          </a:xfrm>
          <a:prstGeom prst="rect">
            <a:avLst/>
          </a:prstGeom>
          <a:noFill/>
        </p:spPr>
        <p:txBody>
          <a:bodyPr wrap="none" rtlCol="0">
            <a:spAutoFit/>
          </a:bodyPr>
          <a:lstStyle/>
          <a:p>
            <a:r>
              <a:rPr lang="fr-FR" sz="1050" b="1" dirty="0"/>
              <a:t>1,0</a:t>
            </a:r>
          </a:p>
        </p:txBody>
      </p:sp>
      <p:sp>
        <p:nvSpPr>
          <p:cNvPr id="19" name="ZoneTexte 18">
            <a:extLst>
              <a:ext uri="{FF2B5EF4-FFF2-40B4-BE49-F238E27FC236}">
                <a16:creationId xmlns:a16="http://schemas.microsoft.com/office/drawing/2014/main" id="{35B7B797-4075-B04F-8A5E-B6908B86172A}"/>
              </a:ext>
            </a:extLst>
          </p:cNvPr>
          <p:cNvSpPr txBox="1"/>
          <p:nvPr/>
        </p:nvSpPr>
        <p:spPr>
          <a:xfrm>
            <a:off x="3736514" y="2665078"/>
            <a:ext cx="357790" cy="253916"/>
          </a:xfrm>
          <a:prstGeom prst="rect">
            <a:avLst/>
          </a:prstGeom>
          <a:noFill/>
        </p:spPr>
        <p:txBody>
          <a:bodyPr wrap="none" rtlCol="0">
            <a:spAutoFit/>
          </a:bodyPr>
          <a:lstStyle/>
          <a:p>
            <a:r>
              <a:rPr lang="fr-FR" sz="1050" b="1" dirty="0"/>
              <a:t>1,2</a:t>
            </a:r>
          </a:p>
        </p:txBody>
      </p:sp>
      <p:sp>
        <p:nvSpPr>
          <p:cNvPr id="20" name="ZoneTexte 19">
            <a:extLst>
              <a:ext uri="{FF2B5EF4-FFF2-40B4-BE49-F238E27FC236}">
                <a16:creationId xmlns:a16="http://schemas.microsoft.com/office/drawing/2014/main" id="{D258C209-177B-9F48-8A4F-ADCC3CDEE072}"/>
              </a:ext>
            </a:extLst>
          </p:cNvPr>
          <p:cNvSpPr txBox="1"/>
          <p:nvPr/>
        </p:nvSpPr>
        <p:spPr>
          <a:xfrm>
            <a:off x="6794085" y="2218750"/>
            <a:ext cx="357790" cy="253916"/>
          </a:xfrm>
          <a:prstGeom prst="rect">
            <a:avLst/>
          </a:prstGeom>
          <a:noFill/>
        </p:spPr>
        <p:txBody>
          <a:bodyPr wrap="none" rtlCol="0">
            <a:spAutoFit/>
          </a:bodyPr>
          <a:lstStyle/>
          <a:p>
            <a:r>
              <a:rPr lang="fr-FR" sz="1050" b="1" dirty="0"/>
              <a:t>1,7</a:t>
            </a:r>
          </a:p>
        </p:txBody>
      </p:sp>
      <p:sp>
        <p:nvSpPr>
          <p:cNvPr id="23" name="TextBox 100">
            <a:extLst>
              <a:ext uri="{FF2B5EF4-FFF2-40B4-BE49-F238E27FC236}">
                <a16:creationId xmlns:a16="http://schemas.microsoft.com/office/drawing/2014/main" id="{A3CA12C0-5F9A-1D47-9205-C20C8204CC09}"/>
              </a:ext>
            </a:extLst>
          </p:cNvPr>
          <p:cNvSpPr txBox="1"/>
          <p:nvPr/>
        </p:nvSpPr>
        <p:spPr>
          <a:xfrm>
            <a:off x="3381891" y="1841935"/>
            <a:ext cx="2707435" cy="577081"/>
          </a:xfrm>
          <a:prstGeom prst="rect">
            <a:avLst/>
          </a:prstGeom>
          <a:noFill/>
        </p:spPr>
        <p:txBody>
          <a:bodyPr wrap="square" rtlCol="0">
            <a:spAutoFit/>
          </a:bodyPr>
          <a:lstStyle/>
          <a:p>
            <a:pPr fontAlgn="base">
              <a:spcBef>
                <a:spcPct val="0"/>
              </a:spcBef>
              <a:spcAft>
                <a:spcPct val="0"/>
              </a:spcAft>
            </a:pPr>
            <a:r>
              <a:rPr lang="fr-CA" sz="1050" b="1" dirty="0"/>
              <a:t>Réduction absolue à 48 mois : </a:t>
            </a:r>
          </a:p>
          <a:p>
            <a:pPr fontAlgn="base">
              <a:spcBef>
                <a:spcPct val="0"/>
              </a:spcBef>
              <a:spcAft>
                <a:spcPct val="0"/>
              </a:spcAft>
            </a:pPr>
            <a:r>
              <a:rPr lang="fr-CA" sz="1050" b="1" dirty="0"/>
              <a:t>		0,9 </a:t>
            </a:r>
            <a:r>
              <a:rPr lang="fr-CA" sz="1050" b="1" dirty="0" err="1"/>
              <a:t>mmol</a:t>
            </a:r>
            <a:r>
              <a:rPr lang="fr-CA" sz="1050" b="1" dirty="0"/>
              <a:t>/L (ITT)</a:t>
            </a:r>
          </a:p>
          <a:p>
            <a:pPr fontAlgn="base">
              <a:spcBef>
                <a:spcPct val="0"/>
              </a:spcBef>
              <a:spcAft>
                <a:spcPct val="0"/>
              </a:spcAft>
            </a:pPr>
            <a:r>
              <a:rPr lang="fr-CA" sz="1050" b="1" dirty="0"/>
              <a:t>		1,2 mmol/L (En traitement)</a:t>
            </a:r>
          </a:p>
        </p:txBody>
      </p:sp>
      <p:sp>
        <p:nvSpPr>
          <p:cNvPr id="24" name="ZoneTexte 23">
            <a:extLst>
              <a:ext uri="{FF2B5EF4-FFF2-40B4-BE49-F238E27FC236}">
                <a16:creationId xmlns:a16="http://schemas.microsoft.com/office/drawing/2014/main" id="{908FAE56-C291-ED44-A3EA-2EC0D636E7A4}"/>
              </a:ext>
            </a:extLst>
          </p:cNvPr>
          <p:cNvSpPr txBox="1"/>
          <p:nvPr/>
        </p:nvSpPr>
        <p:spPr>
          <a:xfrm>
            <a:off x="423895" y="4750166"/>
            <a:ext cx="3149086" cy="246221"/>
          </a:xfrm>
          <a:prstGeom prst="rect">
            <a:avLst/>
          </a:prstGeom>
          <a:noFill/>
        </p:spPr>
        <p:txBody>
          <a:bodyPr wrap="none" lIns="0" rIns="0" rtlCol="0" anchor="ctr" anchorCtr="0">
            <a:noAutofit/>
          </a:bodyPr>
          <a:lstStyle/>
          <a:p>
            <a:r>
              <a:rPr lang="fr-CA" sz="1000" dirty="0"/>
              <a:t>Schwartz GG </a:t>
            </a:r>
            <a:r>
              <a:rPr lang="fr-CA" sz="1000" i="1" dirty="0"/>
              <a:t>et al. N </a:t>
            </a:r>
            <a:r>
              <a:rPr lang="fr-CA" sz="1000" i="1" dirty="0" err="1"/>
              <a:t>Engl</a:t>
            </a:r>
            <a:r>
              <a:rPr lang="fr-CA" sz="1000" i="1" dirty="0"/>
              <a:t> J Med </a:t>
            </a:r>
            <a:r>
              <a:rPr lang="fr-CA" sz="1000" dirty="0"/>
              <a:t>2018; 379:2097-2107 </a:t>
            </a:r>
          </a:p>
        </p:txBody>
      </p:sp>
      <p:sp>
        <p:nvSpPr>
          <p:cNvPr id="3" name="TextBox 2">
            <a:extLst>
              <a:ext uri="{FF2B5EF4-FFF2-40B4-BE49-F238E27FC236}">
                <a16:creationId xmlns:a16="http://schemas.microsoft.com/office/drawing/2014/main" id="{61AB241B-5648-456F-A98F-E8FAF02023FF}"/>
              </a:ext>
            </a:extLst>
          </p:cNvPr>
          <p:cNvSpPr txBox="1"/>
          <p:nvPr/>
        </p:nvSpPr>
        <p:spPr>
          <a:xfrm>
            <a:off x="765231" y="2185637"/>
            <a:ext cx="305526" cy="981491"/>
          </a:xfrm>
          <a:prstGeom prst="rect">
            <a:avLst/>
          </a:prstGeom>
          <a:noFill/>
        </p:spPr>
        <p:txBody>
          <a:bodyPr vert="vert270" wrap="square" rtlCol="0" anchor="ctr" anchorCtr="0">
            <a:noAutofit/>
          </a:bodyPr>
          <a:lstStyle/>
          <a:p>
            <a:pPr algn="ctr"/>
            <a:r>
              <a:rPr lang="fr-CA" sz="1200" b="1" dirty="0" err="1">
                <a:solidFill>
                  <a:schemeClr val="tx2"/>
                </a:solidFill>
              </a:rPr>
              <a:t>mmol</a:t>
            </a:r>
            <a:r>
              <a:rPr lang="en-CA" sz="1200" b="1" dirty="0">
                <a:solidFill>
                  <a:schemeClr val="tx2"/>
                </a:solidFill>
              </a:rPr>
              <a:t>/L</a:t>
            </a:r>
          </a:p>
        </p:txBody>
      </p:sp>
      <p:sp>
        <p:nvSpPr>
          <p:cNvPr id="6" name="TextBox 5">
            <a:extLst>
              <a:ext uri="{FF2B5EF4-FFF2-40B4-BE49-F238E27FC236}">
                <a16:creationId xmlns:a16="http://schemas.microsoft.com/office/drawing/2014/main" id="{F90653A2-9F22-448B-B63E-629B648BA8EF}"/>
              </a:ext>
            </a:extLst>
          </p:cNvPr>
          <p:cNvSpPr txBox="1"/>
          <p:nvPr/>
        </p:nvSpPr>
        <p:spPr>
          <a:xfrm>
            <a:off x="3736514" y="4488802"/>
            <a:ext cx="894341" cy="246221"/>
          </a:xfrm>
          <a:prstGeom prst="rect">
            <a:avLst/>
          </a:prstGeom>
          <a:noFill/>
        </p:spPr>
        <p:txBody>
          <a:bodyPr wrap="square" rtlCol="0" anchor="ctr" anchorCtr="0">
            <a:noAutofit/>
          </a:bodyPr>
          <a:lstStyle/>
          <a:p>
            <a:pPr algn="ctr"/>
            <a:r>
              <a:rPr lang="en-CA" sz="1200" b="1" dirty="0" err="1">
                <a:solidFill>
                  <a:schemeClr val="tx2"/>
                </a:solidFill>
              </a:rPr>
              <a:t>Mois</a:t>
            </a:r>
            <a:endParaRPr lang="en-CA" sz="1200" b="1" dirty="0">
              <a:solidFill>
                <a:schemeClr val="tx2"/>
              </a:solidFill>
            </a:endParaRPr>
          </a:p>
        </p:txBody>
      </p:sp>
      <p:grpSp>
        <p:nvGrpSpPr>
          <p:cNvPr id="27" name="Group 26">
            <a:extLst>
              <a:ext uri="{FF2B5EF4-FFF2-40B4-BE49-F238E27FC236}">
                <a16:creationId xmlns:a16="http://schemas.microsoft.com/office/drawing/2014/main" id="{C2EC91D0-48C5-1F4F-A425-541BFD255B7D}"/>
              </a:ext>
            </a:extLst>
          </p:cNvPr>
          <p:cNvGrpSpPr/>
          <p:nvPr/>
        </p:nvGrpSpPr>
        <p:grpSpPr>
          <a:xfrm>
            <a:off x="7218680" y="269471"/>
            <a:ext cx="1658203" cy="504968"/>
            <a:chOff x="7390263" y="143301"/>
            <a:chExt cx="1658203" cy="504968"/>
          </a:xfrm>
        </p:grpSpPr>
        <p:sp>
          <p:nvSpPr>
            <p:cNvPr id="28" name="Rectangle 27">
              <a:extLst>
                <a:ext uri="{FF2B5EF4-FFF2-40B4-BE49-F238E27FC236}">
                  <a16:creationId xmlns:a16="http://schemas.microsoft.com/office/drawing/2014/main" id="{34FFC4B9-94A1-464D-A9D2-04ADD12A0F9B}"/>
                </a:ext>
              </a:extLst>
            </p:cNvPr>
            <p:cNvSpPr/>
            <p:nvPr/>
          </p:nvSpPr>
          <p:spPr>
            <a:xfrm>
              <a:off x="7390263" y="143301"/>
              <a:ext cx="1658203" cy="5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29" name="Picture 2">
              <a:extLst>
                <a:ext uri="{FF2B5EF4-FFF2-40B4-BE49-F238E27FC236}">
                  <a16:creationId xmlns:a16="http://schemas.microsoft.com/office/drawing/2014/main" id="{1368F286-6E87-B548-B250-0FB01C622DF7}"/>
                </a:ext>
              </a:extLst>
            </p:cNvPr>
            <p:cNvPicPr>
              <a:picLocks noChangeAspect="1" noChangeArrowheads="1"/>
            </p:cNvPicPr>
            <p:nvPr/>
          </p:nvPicPr>
          <p:blipFill>
            <a:blip r:embed="rId4" cstate="print"/>
            <a:srcRect/>
            <a:stretch>
              <a:fillRect/>
            </a:stretch>
          </p:blipFill>
          <p:spPr bwMode="auto">
            <a:xfrm>
              <a:off x="7495318" y="215817"/>
              <a:ext cx="1479550" cy="409575"/>
            </a:xfrm>
            <a:prstGeom prst="rect">
              <a:avLst/>
            </a:prstGeom>
            <a:noFill/>
            <a:ln>
              <a:noFill/>
            </a:ln>
            <a:effectLst/>
          </p:spPr>
        </p:pic>
      </p:grpSp>
      <p:grpSp>
        <p:nvGrpSpPr>
          <p:cNvPr id="25" name="Group 24">
            <a:extLst>
              <a:ext uri="{FF2B5EF4-FFF2-40B4-BE49-F238E27FC236}">
                <a16:creationId xmlns:a16="http://schemas.microsoft.com/office/drawing/2014/main" id="{732852E9-962C-6546-A8FA-67E3A6BEE8B7}"/>
              </a:ext>
            </a:extLst>
          </p:cNvPr>
          <p:cNvGrpSpPr/>
          <p:nvPr/>
        </p:nvGrpSpPr>
        <p:grpSpPr>
          <a:xfrm>
            <a:off x="1435456" y="1197056"/>
            <a:ext cx="97059" cy="2978185"/>
            <a:chOff x="1445672" y="1197056"/>
            <a:chExt cx="97059" cy="2978185"/>
          </a:xfrm>
        </p:grpSpPr>
        <p:cxnSp>
          <p:nvCxnSpPr>
            <p:cNvPr id="11" name="Straight Connector 10">
              <a:extLst>
                <a:ext uri="{FF2B5EF4-FFF2-40B4-BE49-F238E27FC236}">
                  <a16:creationId xmlns:a16="http://schemas.microsoft.com/office/drawing/2014/main" id="{AC191FBD-1E1E-384C-ACAB-66E05824A2D9}"/>
                </a:ext>
              </a:extLst>
            </p:cNvPr>
            <p:cNvCxnSpPr>
              <a:cxnSpLocks/>
            </p:cNvCxnSpPr>
            <p:nvPr/>
          </p:nvCxnSpPr>
          <p:spPr>
            <a:xfrm>
              <a:off x="1445672" y="4175241"/>
              <a:ext cx="79291"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7E5C38C-284C-4443-B05A-E40E52ECDF07}"/>
                </a:ext>
              </a:extLst>
            </p:cNvPr>
            <p:cNvCxnSpPr>
              <a:cxnSpLocks/>
            </p:cNvCxnSpPr>
            <p:nvPr/>
          </p:nvCxnSpPr>
          <p:spPr>
            <a:xfrm>
              <a:off x="1445672" y="3664403"/>
              <a:ext cx="79291"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A8FCCB9-5A91-E14D-B24C-085B92197161}"/>
                </a:ext>
              </a:extLst>
            </p:cNvPr>
            <p:cNvCxnSpPr>
              <a:cxnSpLocks/>
            </p:cNvCxnSpPr>
            <p:nvPr/>
          </p:nvCxnSpPr>
          <p:spPr>
            <a:xfrm>
              <a:off x="1445672" y="3179107"/>
              <a:ext cx="9705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CC533FC-D893-ED4A-B1E7-250C00C7B824}"/>
                </a:ext>
              </a:extLst>
            </p:cNvPr>
            <p:cNvCxnSpPr>
              <a:cxnSpLocks/>
            </p:cNvCxnSpPr>
            <p:nvPr/>
          </p:nvCxnSpPr>
          <p:spPr>
            <a:xfrm>
              <a:off x="1445672" y="2683594"/>
              <a:ext cx="9705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08989E2-69AA-E24E-B6BD-328A26F4FE8F}"/>
                </a:ext>
              </a:extLst>
            </p:cNvPr>
            <p:cNvCxnSpPr>
              <a:cxnSpLocks/>
            </p:cNvCxnSpPr>
            <p:nvPr/>
          </p:nvCxnSpPr>
          <p:spPr>
            <a:xfrm>
              <a:off x="1445672" y="2182973"/>
              <a:ext cx="9705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20AEB20-813A-8941-91BF-5637E6205FC2}"/>
                </a:ext>
              </a:extLst>
            </p:cNvPr>
            <p:cNvCxnSpPr>
              <a:cxnSpLocks/>
            </p:cNvCxnSpPr>
            <p:nvPr/>
          </p:nvCxnSpPr>
          <p:spPr>
            <a:xfrm>
              <a:off x="1445672" y="1702785"/>
              <a:ext cx="9705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5B05E08-8C15-B84B-806B-1D6E6AD1B210}"/>
                </a:ext>
              </a:extLst>
            </p:cNvPr>
            <p:cNvCxnSpPr>
              <a:cxnSpLocks/>
            </p:cNvCxnSpPr>
            <p:nvPr/>
          </p:nvCxnSpPr>
          <p:spPr>
            <a:xfrm>
              <a:off x="1445672" y="1197056"/>
              <a:ext cx="9705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B1811063-70FB-2044-A3B0-BD04DE14B8A6}"/>
              </a:ext>
            </a:extLst>
          </p:cNvPr>
          <p:cNvGrpSpPr/>
          <p:nvPr/>
        </p:nvGrpSpPr>
        <p:grpSpPr>
          <a:xfrm>
            <a:off x="1772719" y="4176948"/>
            <a:ext cx="5248508" cy="97066"/>
            <a:chOff x="1772719" y="4176948"/>
            <a:chExt cx="5248508" cy="97066"/>
          </a:xfrm>
        </p:grpSpPr>
        <p:cxnSp>
          <p:nvCxnSpPr>
            <p:cNvPr id="37" name="Straight Connector 36">
              <a:extLst>
                <a:ext uri="{FF2B5EF4-FFF2-40B4-BE49-F238E27FC236}">
                  <a16:creationId xmlns:a16="http://schemas.microsoft.com/office/drawing/2014/main" id="{AB5082ED-A6A3-8941-983D-2BDEC2ECA18F}"/>
                </a:ext>
              </a:extLst>
            </p:cNvPr>
            <p:cNvCxnSpPr>
              <a:cxnSpLocks/>
            </p:cNvCxnSpPr>
            <p:nvPr/>
          </p:nvCxnSpPr>
          <p:spPr>
            <a:xfrm rot="5400000">
              <a:off x="1733073" y="4216595"/>
              <a:ext cx="79291"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53D3DA8-872B-B24C-AA3F-52039714FE2D}"/>
                </a:ext>
              </a:extLst>
            </p:cNvPr>
            <p:cNvCxnSpPr>
              <a:cxnSpLocks/>
            </p:cNvCxnSpPr>
            <p:nvPr/>
          </p:nvCxnSpPr>
          <p:spPr>
            <a:xfrm rot="5400000">
              <a:off x="2159681" y="4216595"/>
              <a:ext cx="79291"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F6F8BA6-AC00-FA45-BD1D-FB4B4780A9A9}"/>
                </a:ext>
              </a:extLst>
            </p:cNvPr>
            <p:cNvCxnSpPr>
              <a:cxnSpLocks/>
            </p:cNvCxnSpPr>
            <p:nvPr/>
          </p:nvCxnSpPr>
          <p:spPr>
            <a:xfrm rot="5400000">
              <a:off x="2598184" y="4225479"/>
              <a:ext cx="9705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03DB16-9522-A442-88F0-8DD832E4873C}"/>
                </a:ext>
              </a:extLst>
            </p:cNvPr>
            <p:cNvCxnSpPr>
              <a:cxnSpLocks/>
            </p:cNvCxnSpPr>
            <p:nvPr/>
          </p:nvCxnSpPr>
          <p:spPr>
            <a:xfrm rot="5400000">
              <a:off x="3042092" y="4225479"/>
              <a:ext cx="9705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6BD6B9-CD76-AB44-B5FE-32A513A390AB}"/>
                </a:ext>
              </a:extLst>
            </p:cNvPr>
            <p:cNvCxnSpPr>
              <a:cxnSpLocks/>
            </p:cNvCxnSpPr>
            <p:nvPr/>
          </p:nvCxnSpPr>
          <p:spPr>
            <a:xfrm rot="5400000">
              <a:off x="3468701" y="4225478"/>
              <a:ext cx="9705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69C9DD6-EAFF-ED42-B06D-3186A0F146A3}"/>
                </a:ext>
              </a:extLst>
            </p:cNvPr>
            <p:cNvCxnSpPr>
              <a:cxnSpLocks/>
            </p:cNvCxnSpPr>
            <p:nvPr/>
          </p:nvCxnSpPr>
          <p:spPr>
            <a:xfrm rot="5400000">
              <a:off x="3912608" y="4225479"/>
              <a:ext cx="9705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860F813-29FF-9E47-8071-43DA6BC7B079}"/>
                </a:ext>
              </a:extLst>
            </p:cNvPr>
            <p:cNvCxnSpPr>
              <a:cxnSpLocks/>
            </p:cNvCxnSpPr>
            <p:nvPr/>
          </p:nvCxnSpPr>
          <p:spPr>
            <a:xfrm rot="5400000">
              <a:off x="4341881" y="4225479"/>
              <a:ext cx="9705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6EAFF3E-82A3-3345-90ED-30B897C71589}"/>
                </a:ext>
              </a:extLst>
            </p:cNvPr>
            <p:cNvCxnSpPr>
              <a:cxnSpLocks/>
            </p:cNvCxnSpPr>
            <p:nvPr/>
          </p:nvCxnSpPr>
          <p:spPr>
            <a:xfrm rot="5400000">
              <a:off x="4776094" y="4225480"/>
              <a:ext cx="9705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2E883FF-BCA8-4C4C-BE8D-E1B1214D9B9F}"/>
                </a:ext>
              </a:extLst>
            </p:cNvPr>
            <p:cNvCxnSpPr>
              <a:cxnSpLocks/>
            </p:cNvCxnSpPr>
            <p:nvPr/>
          </p:nvCxnSpPr>
          <p:spPr>
            <a:xfrm rot="5400000">
              <a:off x="5225631" y="4225481"/>
              <a:ext cx="9705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876B2FE-F4AC-E14C-B87C-182F1614CDF5}"/>
                </a:ext>
              </a:extLst>
            </p:cNvPr>
            <p:cNvCxnSpPr>
              <a:cxnSpLocks/>
            </p:cNvCxnSpPr>
            <p:nvPr/>
          </p:nvCxnSpPr>
          <p:spPr>
            <a:xfrm rot="5400000">
              <a:off x="5654735" y="4225482"/>
              <a:ext cx="9705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035F61B-BCE9-904F-996D-B347F0F9E85E}"/>
                </a:ext>
              </a:extLst>
            </p:cNvPr>
            <p:cNvCxnSpPr>
              <a:cxnSpLocks/>
            </p:cNvCxnSpPr>
            <p:nvPr/>
          </p:nvCxnSpPr>
          <p:spPr>
            <a:xfrm rot="5400000">
              <a:off x="6094056" y="4225483"/>
              <a:ext cx="9705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24FEB8B-6F14-484C-B7EA-33BA696933FE}"/>
                </a:ext>
              </a:extLst>
            </p:cNvPr>
            <p:cNvCxnSpPr>
              <a:cxnSpLocks/>
            </p:cNvCxnSpPr>
            <p:nvPr/>
          </p:nvCxnSpPr>
          <p:spPr>
            <a:xfrm rot="5400000">
              <a:off x="6528268" y="4225484"/>
              <a:ext cx="9705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50B8CDA-68C8-2B43-B6B1-30186944F1C8}"/>
                </a:ext>
              </a:extLst>
            </p:cNvPr>
            <p:cNvCxnSpPr>
              <a:cxnSpLocks/>
            </p:cNvCxnSpPr>
            <p:nvPr/>
          </p:nvCxnSpPr>
          <p:spPr>
            <a:xfrm rot="5400000">
              <a:off x="6972697" y="4225485"/>
              <a:ext cx="9705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32945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2E4774A-4740-0A4C-B3D1-AEC7AEDA92BB}"/>
              </a:ext>
            </a:extLst>
          </p:cNvPr>
          <p:cNvSpPr>
            <a:spLocks noGrp="1"/>
          </p:cNvSpPr>
          <p:nvPr>
            <p:ph type="title"/>
          </p:nvPr>
        </p:nvSpPr>
        <p:spPr>
          <a:xfrm>
            <a:off x="437102" y="315347"/>
            <a:ext cx="8078247" cy="426372"/>
          </a:xfrm>
        </p:spPr>
        <p:txBody>
          <a:bodyPr>
            <a:noAutofit/>
          </a:bodyPr>
          <a:lstStyle/>
          <a:p>
            <a:r>
              <a:rPr lang="fr-CA" sz="3000" dirty="0">
                <a:latin typeface="+mn-lt"/>
              </a:rPr>
              <a:t>Paramètre d’évaluation principal</a:t>
            </a:r>
            <a:endParaRPr lang="fr-FR" sz="3000" dirty="0">
              <a:latin typeface="+mn-lt"/>
            </a:endParaRPr>
          </a:p>
        </p:txBody>
      </p:sp>
      <p:sp>
        <p:nvSpPr>
          <p:cNvPr id="18" name="ZoneTexte 17">
            <a:extLst>
              <a:ext uri="{FF2B5EF4-FFF2-40B4-BE49-F238E27FC236}">
                <a16:creationId xmlns:a16="http://schemas.microsoft.com/office/drawing/2014/main" id="{A2BF9620-BAA2-FE48-9F43-5ADD0B6937CF}"/>
              </a:ext>
            </a:extLst>
          </p:cNvPr>
          <p:cNvSpPr txBox="1"/>
          <p:nvPr/>
        </p:nvSpPr>
        <p:spPr>
          <a:xfrm>
            <a:off x="437102" y="4828153"/>
            <a:ext cx="2585308" cy="230832"/>
          </a:xfrm>
          <a:prstGeom prst="rect">
            <a:avLst/>
          </a:prstGeom>
          <a:noFill/>
        </p:spPr>
        <p:txBody>
          <a:bodyPr wrap="square" lIns="0" rIns="0" rtlCol="0" anchor="ctr" anchorCtr="0">
            <a:spAutoFit/>
          </a:bodyPr>
          <a:lstStyle/>
          <a:p>
            <a:r>
              <a:rPr lang="fr-CA" sz="900" dirty="0"/>
              <a:t>Schwartz GG </a:t>
            </a:r>
            <a:r>
              <a:rPr lang="fr-CA" sz="900" i="1" dirty="0"/>
              <a:t>et al. N </a:t>
            </a:r>
            <a:r>
              <a:rPr lang="fr-CA" sz="900" i="1" dirty="0" err="1"/>
              <a:t>Engl</a:t>
            </a:r>
            <a:r>
              <a:rPr lang="fr-CA" sz="900" i="1" dirty="0"/>
              <a:t> J Med </a:t>
            </a:r>
            <a:r>
              <a:rPr lang="fr-CA" sz="900" dirty="0"/>
              <a:t>2018; 379:2097-2107</a:t>
            </a:r>
          </a:p>
        </p:txBody>
      </p:sp>
      <p:grpSp>
        <p:nvGrpSpPr>
          <p:cNvPr id="3" name="Group 2">
            <a:extLst>
              <a:ext uri="{FF2B5EF4-FFF2-40B4-BE49-F238E27FC236}">
                <a16:creationId xmlns:a16="http://schemas.microsoft.com/office/drawing/2014/main" id="{30EFE6D3-F973-C342-9B7F-B1BDCF4F5F97}"/>
              </a:ext>
            </a:extLst>
          </p:cNvPr>
          <p:cNvGrpSpPr/>
          <p:nvPr/>
        </p:nvGrpSpPr>
        <p:grpSpPr>
          <a:xfrm>
            <a:off x="7218680" y="269471"/>
            <a:ext cx="1658203" cy="504968"/>
            <a:chOff x="7390263" y="143301"/>
            <a:chExt cx="1658203" cy="504968"/>
          </a:xfrm>
        </p:grpSpPr>
        <p:sp>
          <p:nvSpPr>
            <p:cNvPr id="2" name="Rectangle 1">
              <a:extLst>
                <a:ext uri="{FF2B5EF4-FFF2-40B4-BE49-F238E27FC236}">
                  <a16:creationId xmlns:a16="http://schemas.microsoft.com/office/drawing/2014/main" id="{5E096D51-56B5-B54F-8201-2BA6C0E50C85}"/>
                </a:ext>
              </a:extLst>
            </p:cNvPr>
            <p:cNvSpPr/>
            <p:nvPr/>
          </p:nvSpPr>
          <p:spPr>
            <a:xfrm>
              <a:off x="7390263" y="143301"/>
              <a:ext cx="1658203" cy="5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2">
              <a:extLst>
                <a:ext uri="{FF2B5EF4-FFF2-40B4-BE49-F238E27FC236}">
                  <a16:creationId xmlns:a16="http://schemas.microsoft.com/office/drawing/2014/main" id="{903DDACD-6433-D443-A51A-DC3A10D55E26}"/>
                </a:ext>
              </a:extLst>
            </p:cNvPr>
            <p:cNvPicPr>
              <a:picLocks noChangeAspect="1" noChangeArrowheads="1"/>
            </p:cNvPicPr>
            <p:nvPr/>
          </p:nvPicPr>
          <p:blipFill>
            <a:blip r:embed="rId3" cstate="print"/>
            <a:srcRect/>
            <a:stretch>
              <a:fillRect/>
            </a:stretch>
          </p:blipFill>
          <p:spPr bwMode="auto">
            <a:xfrm>
              <a:off x="7495318" y="215817"/>
              <a:ext cx="1479550" cy="409575"/>
            </a:xfrm>
            <a:prstGeom prst="rect">
              <a:avLst/>
            </a:prstGeom>
            <a:noFill/>
            <a:ln>
              <a:noFill/>
            </a:ln>
            <a:effectLst/>
          </p:spPr>
        </p:pic>
      </p:grpSp>
      <p:grpSp>
        <p:nvGrpSpPr>
          <p:cNvPr id="4" name="Group 3">
            <a:extLst>
              <a:ext uri="{FF2B5EF4-FFF2-40B4-BE49-F238E27FC236}">
                <a16:creationId xmlns:a16="http://schemas.microsoft.com/office/drawing/2014/main" id="{CD9F99CD-9314-B344-94EC-1528A266CEA8}"/>
              </a:ext>
            </a:extLst>
          </p:cNvPr>
          <p:cNvGrpSpPr/>
          <p:nvPr/>
        </p:nvGrpSpPr>
        <p:grpSpPr>
          <a:xfrm>
            <a:off x="1419464" y="1040296"/>
            <a:ext cx="5904271" cy="3750321"/>
            <a:chOff x="1419464" y="1040296"/>
            <a:chExt cx="5904271" cy="3750321"/>
          </a:xfrm>
        </p:grpSpPr>
        <p:pic>
          <p:nvPicPr>
            <p:cNvPr id="19" name="Picture 18">
              <a:extLst>
                <a:ext uri="{FF2B5EF4-FFF2-40B4-BE49-F238E27FC236}">
                  <a16:creationId xmlns:a16="http://schemas.microsoft.com/office/drawing/2014/main" id="{3BD5ECDA-93C9-CB44-A1A8-05214FA8E348}"/>
                </a:ext>
              </a:extLst>
            </p:cNvPr>
            <p:cNvPicPr>
              <a:picLocks noChangeAspect="1"/>
            </p:cNvPicPr>
            <p:nvPr/>
          </p:nvPicPr>
          <p:blipFill>
            <a:blip r:embed="rId4"/>
            <a:srcRect/>
            <a:stretch/>
          </p:blipFill>
          <p:spPr>
            <a:xfrm>
              <a:off x="2433789" y="1267950"/>
              <a:ext cx="4724399" cy="2981172"/>
            </a:xfrm>
            <a:prstGeom prst="rect">
              <a:avLst/>
            </a:prstGeom>
          </p:spPr>
        </p:pic>
        <p:sp>
          <p:nvSpPr>
            <p:cNvPr id="6" name="Text Box 27">
              <a:extLst>
                <a:ext uri="{FF2B5EF4-FFF2-40B4-BE49-F238E27FC236}">
                  <a16:creationId xmlns:a16="http://schemas.microsoft.com/office/drawing/2014/main" id="{BC64AB9E-7C1B-CB41-AD37-52B679DD96FD}"/>
                </a:ext>
              </a:extLst>
            </p:cNvPr>
            <p:cNvSpPr txBox="1">
              <a:spLocks noChangeArrowheads="1"/>
            </p:cNvSpPr>
            <p:nvPr/>
          </p:nvSpPr>
          <p:spPr bwMode="auto">
            <a:xfrm rot="16200000">
              <a:off x="-13753" y="2473513"/>
              <a:ext cx="3328100" cy="461665"/>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fr-CA" sz="1200" b="1" dirty="0">
                  <a:solidFill>
                    <a:schemeClr val="tx2"/>
                  </a:solidFill>
                </a:rPr>
                <a:t>Décès CV, IM, AVC, hosp. pour angine instable ou revascularisation coronarienne</a:t>
              </a:r>
              <a:endParaRPr lang="fr-CA" sz="1200" b="1" dirty="0">
                <a:solidFill>
                  <a:schemeClr val="tx2"/>
                </a:solidFill>
                <a:cs typeface="Arial" pitchFamily="34" charset="0"/>
              </a:endParaRPr>
            </a:p>
          </p:txBody>
        </p:sp>
        <p:sp>
          <p:nvSpPr>
            <p:cNvPr id="11" name="Rectangle 10">
              <a:extLst>
                <a:ext uri="{FF2B5EF4-FFF2-40B4-BE49-F238E27FC236}">
                  <a16:creationId xmlns:a16="http://schemas.microsoft.com/office/drawing/2014/main" id="{002734B5-8363-C545-8892-54CE14E56044}"/>
                </a:ext>
              </a:extLst>
            </p:cNvPr>
            <p:cNvSpPr/>
            <p:nvPr/>
          </p:nvSpPr>
          <p:spPr>
            <a:xfrm>
              <a:off x="5269365" y="1596129"/>
              <a:ext cx="748923" cy="300082"/>
            </a:xfrm>
            <a:prstGeom prst="rect">
              <a:avLst/>
            </a:prstGeom>
          </p:spPr>
          <p:txBody>
            <a:bodyPr wrap="none">
              <a:spAutoFit/>
            </a:bodyPr>
            <a:lstStyle/>
            <a:p>
              <a:pPr fontAlgn="base">
                <a:spcBef>
                  <a:spcPct val="0"/>
                </a:spcBef>
                <a:spcAft>
                  <a:spcPct val="0"/>
                </a:spcAft>
              </a:pPr>
              <a:r>
                <a:rPr lang="fr-CA" sz="1350" b="1" dirty="0"/>
                <a:t>Placebo</a:t>
              </a:r>
              <a:endParaRPr lang="fr-CA" sz="1350" dirty="0"/>
            </a:p>
          </p:txBody>
        </p:sp>
        <p:sp>
          <p:nvSpPr>
            <p:cNvPr id="12" name="Text Box 27">
              <a:extLst>
                <a:ext uri="{FF2B5EF4-FFF2-40B4-BE49-F238E27FC236}">
                  <a16:creationId xmlns:a16="http://schemas.microsoft.com/office/drawing/2014/main" id="{45E39D55-6087-B34F-9041-EB4D57C46CF3}"/>
                </a:ext>
              </a:extLst>
            </p:cNvPr>
            <p:cNvSpPr txBox="1">
              <a:spLocks noChangeArrowheads="1"/>
            </p:cNvSpPr>
            <p:nvPr/>
          </p:nvSpPr>
          <p:spPr bwMode="auto">
            <a:xfrm>
              <a:off x="3243707" y="4513618"/>
              <a:ext cx="3196004" cy="276999"/>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fr-CA" sz="1200" b="1" dirty="0">
                  <a:solidFill>
                    <a:schemeClr val="tx2"/>
                  </a:solidFill>
                </a:rPr>
                <a:t>Années écoulées depuis la répartition aléatoire</a:t>
              </a:r>
            </a:p>
          </p:txBody>
        </p:sp>
        <p:sp>
          <p:nvSpPr>
            <p:cNvPr id="13" name="TextBox 24">
              <a:extLst>
                <a:ext uri="{FF2B5EF4-FFF2-40B4-BE49-F238E27FC236}">
                  <a16:creationId xmlns:a16="http://schemas.microsoft.com/office/drawing/2014/main" id="{14673B73-F542-2F42-BC8D-37891604F840}"/>
                </a:ext>
              </a:extLst>
            </p:cNvPr>
            <p:cNvSpPr txBox="1"/>
            <p:nvPr/>
          </p:nvSpPr>
          <p:spPr>
            <a:xfrm>
              <a:off x="2605313" y="1199645"/>
              <a:ext cx="2907720" cy="715581"/>
            </a:xfrm>
            <a:prstGeom prst="rect">
              <a:avLst/>
            </a:prstGeom>
            <a:noFill/>
          </p:spPr>
          <p:txBody>
            <a:bodyPr wrap="none" rtlCol="0">
              <a:spAutoFit/>
            </a:bodyPr>
            <a:lstStyle/>
            <a:p>
              <a:pPr algn="ctr" fontAlgn="base">
                <a:spcBef>
                  <a:spcPct val="0"/>
                </a:spcBef>
                <a:spcAft>
                  <a:spcPct val="0"/>
                </a:spcAft>
              </a:pPr>
              <a:r>
                <a:rPr lang="fr-CA" sz="1350" b="1" dirty="0">
                  <a:solidFill>
                    <a:schemeClr val="tx2"/>
                  </a:solidFill>
                </a:rPr>
                <a:t>Rapport des risques instantanés : 0,85</a:t>
              </a:r>
            </a:p>
            <a:p>
              <a:pPr algn="ctr" fontAlgn="base">
                <a:spcBef>
                  <a:spcPct val="0"/>
                </a:spcBef>
                <a:spcAft>
                  <a:spcPct val="0"/>
                </a:spcAft>
              </a:pPr>
              <a:r>
                <a:rPr lang="fr-CA" sz="1350" dirty="0">
                  <a:solidFill>
                    <a:schemeClr val="tx2"/>
                  </a:solidFill>
                </a:rPr>
                <a:t>(IC à 95 % : 0,78-0,93)</a:t>
              </a:r>
            </a:p>
            <a:p>
              <a:pPr algn="ctr" fontAlgn="base">
                <a:spcBef>
                  <a:spcPct val="0"/>
                </a:spcBef>
                <a:spcAft>
                  <a:spcPct val="0"/>
                </a:spcAft>
              </a:pPr>
              <a:r>
                <a:rPr lang="fr-CA" sz="1350" i="1" dirty="0">
                  <a:solidFill>
                    <a:schemeClr val="tx2"/>
                  </a:solidFill>
                </a:rPr>
                <a:t>p</a:t>
              </a:r>
              <a:r>
                <a:rPr lang="fr-CA" sz="1350" dirty="0">
                  <a:solidFill>
                    <a:schemeClr val="tx2"/>
                  </a:solidFill>
                </a:rPr>
                <a:t> &lt; 0,001</a:t>
              </a:r>
            </a:p>
          </p:txBody>
        </p:sp>
        <p:sp>
          <p:nvSpPr>
            <p:cNvPr id="14" name="Rectangle 13">
              <a:extLst>
                <a:ext uri="{FF2B5EF4-FFF2-40B4-BE49-F238E27FC236}">
                  <a16:creationId xmlns:a16="http://schemas.microsoft.com/office/drawing/2014/main" id="{5E350020-4C8E-8445-BD0F-A115ED91873E}"/>
                </a:ext>
              </a:extLst>
            </p:cNvPr>
            <p:cNvSpPr/>
            <p:nvPr/>
          </p:nvSpPr>
          <p:spPr>
            <a:xfrm>
              <a:off x="6664580" y="1931357"/>
              <a:ext cx="659155" cy="300082"/>
            </a:xfrm>
            <a:prstGeom prst="rect">
              <a:avLst/>
            </a:prstGeom>
          </p:spPr>
          <p:txBody>
            <a:bodyPr wrap="none">
              <a:spAutoFit/>
            </a:bodyPr>
            <a:lstStyle/>
            <a:p>
              <a:pPr fontAlgn="base">
                <a:spcBef>
                  <a:spcPct val="0"/>
                </a:spcBef>
                <a:spcAft>
                  <a:spcPct val="0"/>
                </a:spcAft>
              </a:pPr>
              <a:r>
                <a:rPr lang="fr-CA" sz="1350" b="1" dirty="0">
                  <a:solidFill>
                    <a:srgbClr val="9A4171"/>
                  </a:solidFill>
                </a:rPr>
                <a:t>12,5 %</a:t>
              </a:r>
              <a:endParaRPr lang="fr-CA" sz="1350" dirty="0">
                <a:solidFill>
                  <a:srgbClr val="9A4171"/>
                </a:solidFill>
              </a:endParaRPr>
            </a:p>
          </p:txBody>
        </p:sp>
        <p:sp>
          <p:nvSpPr>
            <p:cNvPr id="15" name="Rectangle 14">
              <a:extLst>
                <a:ext uri="{FF2B5EF4-FFF2-40B4-BE49-F238E27FC236}">
                  <a16:creationId xmlns:a16="http://schemas.microsoft.com/office/drawing/2014/main" id="{623C297E-309E-9043-8A3A-EA6CCB9CB131}"/>
                </a:ext>
              </a:extLst>
            </p:cNvPr>
            <p:cNvSpPr/>
            <p:nvPr/>
          </p:nvSpPr>
          <p:spPr>
            <a:xfrm>
              <a:off x="6410580" y="1175257"/>
              <a:ext cx="659155" cy="300082"/>
            </a:xfrm>
            <a:prstGeom prst="rect">
              <a:avLst/>
            </a:prstGeom>
          </p:spPr>
          <p:txBody>
            <a:bodyPr wrap="none">
              <a:spAutoFit/>
            </a:bodyPr>
            <a:lstStyle/>
            <a:p>
              <a:pPr fontAlgn="base">
                <a:spcBef>
                  <a:spcPct val="0"/>
                </a:spcBef>
                <a:spcAft>
                  <a:spcPct val="0"/>
                </a:spcAft>
              </a:pPr>
              <a:r>
                <a:rPr lang="fr-CA" sz="1350" b="1" dirty="0"/>
                <a:t>14,5 %</a:t>
              </a:r>
              <a:endParaRPr lang="fr-CA" sz="1350" dirty="0"/>
            </a:p>
          </p:txBody>
        </p:sp>
        <p:sp>
          <p:nvSpPr>
            <p:cNvPr id="10" name="Rectangle 9">
              <a:extLst>
                <a:ext uri="{FF2B5EF4-FFF2-40B4-BE49-F238E27FC236}">
                  <a16:creationId xmlns:a16="http://schemas.microsoft.com/office/drawing/2014/main" id="{06C463B9-0B4B-234C-BFDE-13215BCD57BE}"/>
                </a:ext>
              </a:extLst>
            </p:cNvPr>
            <p:cNvSpPr/>
            <p:nvPr/>
          </p:nvSpPr>
          <p:spPr>
            <a:xfrm>
              <a:off x="5982855" y="2324132"/>
              <a:ext cx="1011302" cy="300082"/>
            </a:xfrm>
            <a:prstGeom prst="rect">
              <a:avLst/>
            </a:prstGeom>
          </p:spPr>
          <p:txBody>
            <a:bodyPr wrap="none">
              <a:spAutoFit/>
            </a:bodyPr>
            <a:lstStyle/>
            <a:p>
              <a:pPr fontAlgn="base">
                <a:spcBef>
                  <a:spcPct val="0"/>
                </a:spcBef>
                <a:spcAft>
                  <a:spcPct val="0"/>
                </a:spcAft>
              </a:pPr>
              <a:r>
                <a:rPr lang="fr-CA" sz="1350" b="1" dirty="0" err="1">
                  <a:solidFill>
                    <a:srgbClr val="9A4171"/>
                  </a:solidFill>
                </a:rPr>
                <a:t>Alirocumab</a:t>
              </a:r>
              <a:endParaRPr lang="fr-CA" sz="1350" dirty="0">
                <a:solidFill>
                  <a:srgbClr val="9A4171"/>
                </a:solidFill>
              </a:endParaRPr>
            </a:p>
          </p:txBody>
        </p:sp>
        <p:sp>
          <p:nvSpPr>
            <p:cNvPr id="20" name="TextBox 19">
              <a:extLst>
                <a:ext uri="{FF2B5EF4-FFF2-40B4-BE49-F238E27FC236}">
                  <a16:creationId xmlns:a16="http://schemas.microsoft.com/office/drawing/2014/main" id="{19200A98-211D-F147-BD36-A11F9CE025C8}"/>
                </a:ext>
              </a:extLst>
            </p:cNvPr>
            <p:cNvSpPr txBox="1"/>
            <p:nvPr/>
          </p:nvSpPr>
          <p:spPr>
            <a:xfrm>
              <a:off x="2111396" y="1134679"/>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15</a:t>
              </a:r>
              <a:endParaRPr sz="1200" dirty="0">
                <a:solidFill>
                  <a:schemeClr val="tx2"/>
                </a:solidFill>
              </a:endParaRPr>
            </a:p>
          </p:txBody>
        </p:sp>
        <p:sp>
          <p:nvSpPr>
            <p:cNvPr id="21" name="TextBox 20">
              <a:extLst>
                <a:ext uri="{FF2B5EF4-FFF2-40B4-BE49-F238E27FC236}">
                  <a16:creationId xmlns:a16="http://schemas.microsoft.com/office/drawing/2014/main" id="{700B710E-2AEE-BE44-999B-376BCF009C40}"/>
                </a:ext>
              </a:extLst>
            </p:cNvPr>
            <p:cNvSpPr txBox="1"/>
            <p:nvPr/>
          </p:nvSpPr>
          <p:spPr>
            <a:xfrm>
              <a:off x="2111396" y="1706179"/>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12</a:t>
              </a:r>
              <a:endParaRPr sz="1200" dirty="0">
                <a:solidFill>
                  <a:schemeClr val="tx2"/>
                </a:solidFill>
              </a:endParaRPr>
            </a:p>
          </p:txBody>
        </p:sp>
        <p:sp>
          <p:nvSpPr>
            <p:cNvPr id="22" name="TextBox 21">
              <a:extLst>
                <a:ext uri="{FF2B5EF4-FFF2-40B4-BE49-F238E27FC236}">
                  <a16:creationId xmlns:a16="http://schemas.microsoft.com/office/drawing/2014/main" id="{CB2E75EE-08AE-2545-97EE-8DA784D3EB6A}"/>
                </a:ext>
              </a:extLst>
            </p:cNvPr>
            <p:cNvSpPr txBox="1"/>
            <p:nvPr/>
          </p:nvSpPr>
          <p:spPr>
            <a:xfrm>
              <a:off x="2111396" y="2285299"/>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9</a:t>
              </a:r>
              <a:endParaRPr sz="1200" dirty="0">
                <a:solidFill>
                  <a:schemeClr val="tx2"/>
                </a:solidFill>
              </a:endParaRPr>
            </a:p>
          </p:txBody>
        </p:sp>
        <p:sp>
          <p:nvSpPr>
            <p:cNvPr id="23" name="TextBox 22">
              <a:extLst>
                <a:ext uri="{FF2B5EF4-FFF2-40B4-BE49-F238E27FC236}">
                  <a16:creationId xmlns:a16="http://schemas.microsoft.com/office/drawing/2014/main" id="{3BC94878-C02A-084B-A5B5-812AE484C05A}"/>
                </a:ext>
              </a:extLst>
            </p:cNvPr>
            <p:cNvSpPr txBox="1"/>
            <p:nvPr/>
          </p:nvSpPr>
          <p:spPr>
            <a:xfrm>
              <a:off x="2111396" y="2872039"/>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6</a:t>
              </a:r>
              <a:endParaRPr sz="1200" dirty="0">
                <a:solidFill>
                  <a:schemeClr val="tx2"/>
                </a:solidFill>
              </a:endParaRPr>
            </a:p>
          </p:txBody>
        </p:sp>
        <p:sp>
          <p:nvSpPr>
            <p:cNvPr id="24" name="TextBox 23">
              <a:extLst>
                <a:ext uri="{FF2B5EF4-FFF2-40B4-BE49-F238E27FC236}">
                  <a16:creationId xmlns:a16="http://schemas.microsoft.com/office/drawing/2014/main" id="{133C4816-F787-C145-887B-8F7F265B1787}"/>
                </a:ext>
              </a:extLst>
            </p:cNvPr>
            <p:cNvSpPr txBox="1"/>
            <p:nvPr/>
          </p:nvSpPr>
          <p:spPr>
            <a:xfrm>
              <a:off x="2111396" y="3443539"/>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3</a:t>
              </a:r>
              <a:endParaRPr sz="1200" dirty="0">
                <a:solidFill>
                  <a:schemeClr val="tx2"/>
                </a:solidFill>
              </a:endParaRPr>
            </a:p>
          </p:txBody>
        </p:sp>
        <p:sp>
          <p:nvSpPr>
            <p:cNvPr id="25" name="TextBox 24">
              <a:extLst>
                <a:ext uri="{FF2B5EF4-FFF2-40B4-BE49-F238E27FC236}">
                  <a16:creationId xmlns:a16="http://schemas.microsoft.com/office/drawing/2014/main" id="{438BE906-93D8-7C40-823B-DBCC560EA70F}"/>
                </a:ext>
              </a:extLst>
            </p:cNvPr>
            <p:cNvSpPr txBox="1"/>
            <p:nvPr/>
          </p:nvSpPr>
          <p:spPr>
            <a:xfrm>
              <a:off x="2111396" y="4030279"/>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0</a:t>
              </a:r>
              <a:endParaRPr sz="1200" dirty="0">
                <a:solidFill>
                  <a:schemeClr val="tx2"/>
                </a:solidFill>
              </a:endParaRPr>
            </a:p>
          </p:txBody>
        </p:sp>
        <p:sp>
          <p:nvSpPr>
            <p:cNvPr id="26" name="TextBox 25">
              <a:extLst>
                <a:ext uri="{FF2B5EF4-FFF2-40B4-BE49-F238E27FC236}">
                  <a16:creationId xmlns:a16="http://schemas.microsoft.com/office/drawing/2014/main" id="{1C4AC6BD-31A3-594D-971F-16DD46C7E9B8}"/>
                </a:ext>
              </a:extLst>
            </p:cNvPr>
            <p:cNvSpPr txBox="1"/>
            <p:nvPr/>
          </p:nvSpPr>
          <p:spPr>
            <a:xfrm>
              <a:off x="2339996" y="4258879"/>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0</a:t>
              </a:r>
              <a:endParaRPr sz="1200" dirty="0">
                <a:solidFill>
                  <a:schemeClr val="tx2"/>
                </a:solidFill>
              </a:endParaRPr>
            </a:p>
          </p:txBody>
        </p:sp>
        <p:sp>
          <p:nvSpPr>
            <p:cNvPr id="27" name="TextBox 26">
              <a:extLst>
                <a:ext uri="{FF2B5EF4-FFF2-40B4-BE49-F238E27FC236}">
                  <a16:creationId xmlns:a16="http://schemas.microsoft.com/office/drawing/2014/main" id="{2899BAD2-C47C-B841-898B-98DBC5415695}"/>
                </a:ext>
              </a:extLst>
            </p:cNvPr>
            <p:cNvSpPr txBox="1"/>
            <p:nvPr/>
          </p:nvSpPr>
          <p:spPr>
            <a:xfrm>
              <a:off x="3498236" y="4258879"/>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1</a:t>
              </a:r>
              <a:endParaRPr sz="1200" dirty="0">
                <a:solidFill>
                  <a:schemeClr val="tx2"/>
                </a:solidFill>
              </a:endParaRPr>
            </a:p>
          </p:txBody>
        </p:sp>
        <p:sp>
          <p:nvSpPr>
            <p:cNvPr id="28" name="TextBox 27">
              <a:extLst>
                <a:ext uri="{FF2B5EF4-FFF2-40B4-BE49-F238E27FC236}">
                  <a16:creationId xmlns:a16="http://schemas.microsoft.com/office/drawing/2014/main" id="{7593F434-F6D7-4145-8009-126C05109997}"/>
                </a:ext>
              </a:extLst>
            </p:cNvPr>
            <p:cNvSpPr txBox="1"/>
            <p:nvPr/>
          </p:nvSpPr>
          <p:spPr>
            <a:xfrm>
              <a:off x="4656476" y="4258879"/>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2</a:t>
              </a:r>
              <a:endParaRPr sz="1200" dirty="0">
                <a:solidFill>
                  <a:schemeClr val="tx2"/>
                </a:solidFill>
              </a:endParaRPr>
            </a:p>
          </p:txBody>
        </p:sp>
        <p:sp>
          <p:nvSpPr>
            <p:cNvPr id="29" name="TextBox 28">
              <a:extLst>
                <a:ext uri="{FF2B5EF4-FFF2-40B4-BE49-F238E27FC236}">
                  <a16:creationId xmlns:a16="http://schemas.microsoft.com/office/drawing/2014/main" id="{9D4F34A1-AAF6-0940-AD0C-6117288BDBE9}"/>
                </a:ext>
              </a:extLst>
            </p:cNvPr>
            <p:cNvSpPr txBox="1"/>
            <p:nvPr/>
          </p:nvSpPr>
          <p:spPr>
            <a:xfrm>
              <a:off x="5814716" y="4258879"/>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3</a:t>
              </a:r>
              <a:endParaRPr sz="1200" dirty="0">
                <a:solidFill>
                  <a:schemeClr val="tx2"/>
                </a:solidFill>
              </a:endParaRPr>
            </a:p>
          </p:txBody>
        </p:sp>
        <p:sp>
          <p:nvSpPr>
            <p:cNvPr id="30" name="TextBox 29">
              <a:extLst>
                <a:ext uri="{FF2B5EF4-FFF2-40B4-BE49-F238E27FC236}">
                  <a16:creationId xmlns:a16="http://schemas.microsoft.com/office/drawing/2014/main" id="{2A3AC861-6474-3D44-AE37-55C5E6F6FA28}"/>
                </a:ext>
              </a:extLst>
            </p:cNvPr>
            <p:cNvSpPr txBox="1"/>
            <p:nvPr/>
          </p:nvSpPr>
          <p:spPr>
            <a:xfrm>
              <a:off x="6965336" y="4258879"/>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4</a:t>
              </a:r>
              <a:endParaRPr sz="1200" dirty="0">
                <a:solidFill>
                  <a:schemeClr val="tx2"/>
                </a:solidFill>
              </a:endParaRPr>
            </a:p>
          </p:txBody>
        </p:sp>
      </p:grpSp>
    </p:spTree>
    <p:extLst>
      <p:ext uri="{BB962C8B-B14F-4D97-AF65-F5344CB8AC3E}">
        <p14:creationId xmlns:p14="http://schemas.microsoft.com/office/powerpoint/2010/main" val="725925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4753F307-1938-4143-878B-3C6589D8F1ED}"/>
              </a:ext>
            </a:extLst>
          </p:cNvPr>
          <p:cNvGraphicFramePr>
            <a:graphicFrameLocks noGrp="1"/>
          </p:cNvGraphicFramePr>
          <p:nvPr>
            <p:extLst>
              <p:ext uri="{D42A27DB-BD31-4B8C-83A1-F6EECF244321}">
                <p14:modId xmlns:p14="http://schemas.microsoft.com/office/powerpoint/2010/main" val="2837092671"/>
              </p:ext>
            </p:extLst>
          </p:nvPr>
        </p:nvGraphicFramePr>
        <p:xfrm>
          <a:off x="429904" y="1242332"/>
          <a:ext cx="8349829" cy="3406140"/>
        </p:xfrm>
        <a:graphic>
          <a:graphicData uri="http://schemas.openxmlformats.org/drawingml/2006/table">
            <a:tbl>
              <a:tblPr>
                <a:tableStyleId>{5C22544A-7EE6-4342-B048-85BDC9FD1C3A}</a:tableStyleId>
              </a:tblPr>
              <a:tblGrid>
                <a:gridCol w="5515189">
                  <a:extLst>
                    <a:ext uri="{9D8B030D-6E8A-4147-A177-3AD203B41FA5}">
                      <a16:colId xmlns:a16="http://schemas.microsoft.com/office/drawing/2014/main" val="3123598915"/>
                    </a:ext>
                  </a:extLst>
                </a:gridCol>
                <a:gridCol w="1417320">
                  <a:extLst>
                    <a:ext uri="{9D8B030D-6E8A-4147-A177-3AD203B41FA5}">
                      <a16:colId xmlns:a16="http://schemas.microsoft.com/office/drawing/2014/main" val="3723855867"/>
                    </a:ext>
                  </a:extLst>
                </a:gridCol>
                <a:gridCol w="1417320">
                  <a:extLst>
                    <a:ext uri="{9D8B030D-6E8A-4147-A177-3AD203B41FA5}">
                      <a16:colId xmlns:a16="http://schemas.microsoft.com/office/drawing/2014/main" val="1637248926"/>
                    </a:ext>
                  </a:extLst>
                </a:gridCol>
              </a:tblGrid>
              <a:tr h="225831">
                <a:tc rowSpan="2">
                  <a:txBody>
                    <a:bodyPr/>
                    <a:lstStyle/>
                    <a:p>
                      <a:pPr algn="l" fontAlgn="t"/>
                      <a:r>
                        <a:rPr lang="fr-CA" sz="1400" b="1" u="none" strike="noStrike" dirty="0">
                          <a:solidFill>
                            <a:schemeClr val="tx2"/>
                          </a:solidFill>
                          <a:effectLst/>
                        </a:rPr>
                        <a:t>Réactions indésirables</a:t>
                      </a:r>
                      <a:endParaRPr lang="fr-CA" sz="1400" b="1" i="0" u="none" strike="noStrike" dirty="0">
                        <a:solidFill>
                          <a:schemeClr val="tx2"/>
                        </a:solidFill>
                        <a:effectLst/>
                        <a:latin typeface="Calibri" panose="020F0502020204030204" pitchFamily="34" charset="0"/>
                      </a:endParaRPr>
                    </a:p>
                  </a:txBody>
                  <a:tcPr marT="18288" marB="18288">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fr-CA" sz="1400" b="1" u="none" strike="noStrike" dirty="0" err="1">
                          <a:solidFill>
                            <a:schemeClr val="bg1"/>
                          </a:solidFill>
                          <a:effectLst/>
                        </a:rPr>
                        <a:t>Alirocumab</a:t>
                      </a:r>
                      <a:r>
                        <a:rPr lang="fr-CA" sz="1400" b="1" u="none" strike="noStrike" dirty="0">
                          <a:solidFill>
                            <a:schemeClr val="bg1"/>
                          </a:solidFill>
                          <a:effectLst/>
                        </a:rPr>
                        <a:t> </a:t>
                      </a:r>
                      <a:endParaRPr lang="fr-CA" sz="1400" b="1" i="0" u="none" strike="noStrike" dirty="0">
                        <a:solidFill>
                          <a:schemeClr val="bg1"/>
                        </a:solidFill>
                        <a:effectLst/>
                        <a:latin typeface="Calibri" panose="020F0502020204030204" pitchFamily="34" charset="0"/>
                      </a:endParaRPr>
                    </a:p>
                  </a:txBody>
                  <a:tcPr marT="18288" marB="18288"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9A4171"/>
                    </a:solidFill>
                  </a:tcPr>
                </a:tc>
                <a:tc>
                  <a:txBody>
                    <a:bodyPr/>
                    <a:lstStyle/>
                    <a:p>
                      <a:pPr algn="ctr" fontAlgn="ctr"/>
                      <a:r>
                        <a:rPr lang="fr-CA" sz="1400" b="1" u="none" strike="noStrike" dirty="0">
                          <a:solidFill>
                            <a:schemeClr val="bg1"/>
                          </a:solidFill>
                          <a:effectLst/>
                        </a:rPr>
                        <a:t>Placebo</a:t>
                      </a:r>
                      <a:endParaRPr lang="fr-CA" sz="1400" b="1" i="0" u="none" strike="noStrike" dirty="0">
                        <a:solidFill>
                          <a:schemeClr val="bg1"/>
                        </a:solidFill>
                        <a:effectLst/>
                        <a:latin typeface="Calibri" panose="020F0502020204030204" pitchFamily="34" charset="0"/>
                      </a:endParaRPr>
                    </a:p>
                  </a:txBody>
                  <a:tcPr marT="18288" marB="18288"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995735627"/>
                  </a:ext>
                </a:extLst>
              </a:tr>
              <a:tr h="234516">
                <a:tc vMerge="1">
                  <a:txBody>
                    <a:bodyPr/>
                    <a:lstStyle/>
                    <a:p>
                      <a:endParaRPr lang="fr-FR"/>
                    </a:p>
                  </a:txBody>
                  <a:tcPr/>
                </a:tc>
                <a:tc>
                  <a:txBody>
                    <a:bodyPr/>
                    <a:lstStyle/>
                    <a:p>
                      <a:pPr algn="ctr" fontAlgn="ctr"/>
                      <a:r>
                        <a:rPr lang="fr-CA" sz="1400" b="1" u="none" strike="noStrike" dirty="0">
                          <a:solidFill>
                            <a:schemeClr val="bg1"/>
                          </a:solidFill>
                          <a:effectLst/>
                        </a:rPr>
                        <a:t>(N=9451)</a:t>
                      </a:r>
                      <a:endParaRPr lang="fr-CA" sz="1400" b="1" i="0" u="none" strike="noStrike" dirty="0">
                        <a:solidFill>
                          <a:schemeClr val="bg1"/>
                        </a:solidFill>
                        <a:effectLst/>
                        <a:latin typeface="Calibri" panose="020F0502020204030204" pitchFamily="34" charset="0"/>
                      </a:endParaRP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4171"/>
                    </a:solidFill>
                  </a:tcPr>
                </a:tc>
                <a:tc>
                  <a:txBody>
                    <a:bodyPr/>
                    <a:lstStyle/>
                    <a:p>
                      <a:pPr algn="ctr" fontAlgn="ctr"/>
                      <a:r>
                        <a:rPr lang="fr-CA" sz="1400" b="1" u="none" strike="noStrike" dirty="0">
                          <a:solidFill>
                            <a:schemeClr val="bg1"/>
                          </a:solidFill>
                          <a:effectLst/>
                        </a:rPr>
                        <a:t> (N=9443)</a:t>
                      </a:r>
                      <a:endParaRPr lang="fr-CA" sz="1400" b="1" i="0" u="none" strike="noStrike" dirty="0">
                        <a:solidFill>
                          <a:schemeClr val="bg1"/>
                        </a:solidFill>
                        <a:effectLst/>
                        <a:latin typeface="Calibri" panose="020F0502020204030204" pitchFamily="34" charset="0"/>
                      </a:endParaRPr>
                    </a:p>
                  </a:txBody>
                  <a:tcPr marT="18288" marB="18288"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733966939"/>
                  </a:ext>
                </a:extLst>
              </a:tr>
              <a:tr h="225831">
                <a:tc>
                  <a:txBody>
                    <a:bodyPr/>
                    <a:lstStyle/>
                    <a:p>
                      <a:pPr algn="l" fontAlgn="t"/>
                      <a:r>
                        <a:rPr lang="fr-CA" sz="1400" b="0" u="none" strike="noStrike" dirty="0">
                          <a:solidFill>
                            <a:schemeClr val="tx2"/>
                          </a:solidFill>
                          <a:effectLst/>
                        </a:rPr>
                        <a:t>Aggravation ou complications du diabète: pts avec DM au départ, n/N (%)</a:t>
                      </a:r>
                      <a:endParaRPr lang="fr-CA" sz="1400" b="0" i="0" u="none" strike="noStrike" dirty="0">
                        <a:solidFill>
                          <a:schemeClr val="tx2"/>
                        </a:solidFill>
                        <a:effectLst/>
                        <a:latin typeface="Calibri" panose="020F0502020204030204" pitchFamily="34" charset="0"/>
                      </a:endParaRPr>
                    </a:p>
                  </a:txBody>
                  <a:tcPr marT="18288" marB="18288"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400" b="0" u="none" strike="noStrike" dirty="0">
                          <a:solidFill>
                            <a:schemeClr val="bg1"/>
                          </a:solidFill>
                          <a:effectLst/>
                        </a:rPr>
                        <a:t>506/2688 (18.8)</a:t>
                      </a:r>
                      <a:endParaRPr lang="fr-CA" sz="1400" b="0" i="0" u="none" strike="noStrike" dirty="0">
                        <a:solidFill>
                          <a:schemeClr val="bg1"/>
                        </a:solidFill>
                        <a:effectLst/>
                        <a:latin typeface="Calibri" panose="020F0502020204030204" pitchFamily="34" charset="0"/>
                      </a:endParaRPr>
                    </a:p>
                  </a:txBody>
                  <a:tcPr marL="6514" marR="6514" marT="65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86AC">
                        <a:alpha val="70000"/>
                      </a:srgbClr>
                    </a:solidFill>
                  </a:tcPr>
                </a:tc>
                <a:tc>
                  <a:txBody>
                    <a:bodyPr/>
                    <a:lstStyle/>
                    <a:p>
                      <a:pPr algn="ctr" fontAlgn="ctr"/>
                      <a:r>
                        <a:rPr lang="fr-CA" sz="1400" b="0" u="none" strike="noStrike" dirty="0">
                          <a:solidFill>
                            <a:schemeClr val="bg1"/>
                          </a:solidFill>
                          <a:effectLst/>
                        </a:rPr>
                        <a:t>583/2747 (21.2)</a:t>
                      </a:r>
                      <a:endParaRPr lang="fr-CA" sz="1400" b="0" i="0" u="none" strike="noStrike" dirty="0">
                        <a:solidFill>
                          <a:schemeClr val="bg1"/>
                        </a:solidFill>
                        <a:effectLst/>
                        <a:latin typeface="Calibri" panose="020F0502020204030204" pitchFamily="34" charset="0"/>
                      </a:endParaRPr>
                    </a:p>
                  </a:txBody>
                  <a:tcPr marL="6514" marR="6514" marT="6514"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alpha val="70000"/>
                      </a:schemeClr>
                    </a:solidFill>
                  </a:tcPr>
                </a:tc>
                <a:extLst>
                  <a:ext uri="{0D108BD9-81ED-4DB2-BD59-A6C34878D82A}">
                    <a16:rowId xmlns:a16="http://schemas.microsoft.com/office/drawing/2014/main" val="682647552"/>
                  </a:ext>
                </a:extLst>
              </a:tr>
              <a:tr h="225831">
                <a:tc>
                  <a:txBody>
                    <a:bodyPr/>
                    <a:lstStyle/>
                    <a:p>
                      <a:pPr algn="l" fontAlgn="t"/>
                      <a:r>
                        <a:rPr lang="fr-CA" sz="1400" b="0" u="none" strike="noStrike" dirty="0">
                          <a:solidFill>
                            <a:schemeClr val="tx2"/>
                          </a:solidFill>
                          <a:effectLst/>
                        </a:rPr>
                        <a:t>Diabète d'apparition récente; pts sans DM au départ, n/N (%)</a:t>
                      </a:r>
                      <a:endParaRPr lang="fr-CA" sz="1400" b="0" i="0" u="none" strike="noStrike" dirty="0">
                        <a:solidFill>
                          <a:schemeClr val="tx2"/>
                        </a:solidFill>
                        <a:effectLst/>
                        <a:latin typeface="Calibri" panose="020F0502020204030204" pitchFamily="34" charset="0"/>
                      </a:endParaRPr>
                    </a:p>
                  </a:txBody>
                  <a:tcPr marT="18288" marB="18288"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fr-CA" sz="1400" b="0" u="none" strike="noStrike" dirty="0">
                          <a:solidFill>
                            <a:schemeClr val="bg1"/>
                          </a:solidFill>
                          <a:effectLst/>
                        </a:rPr>
                        <a:t>648/6763 (9.6)</a:t>
                      </a:r>
                      <a:endParaRPr lang="fr-CA" sz="1400" b="0" i="0" u="none" strike="noStrike" dirty="0">
                        <a:solidFill>
                          <a:schemeClr val="bg1"/>
                        </a:solidFill>
                        <a:effectLst/>
                        <a:latin typeface="Calibri" panose="020F0502020204030204" pitchFamily="34" charset="0"/>
                      </a:endParaRPr>
                    </a:p>
                  </a:txBody>
                  <a:tcPr marL="6514" marR="6514" marT="65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4171"/>
                    </a:solidFill>
                  </a:tcPr>
                </a:tc>
                <a:tc>
                  <a:txBody>
                    <a:bodyPr/>
                    <a:lstStyle/>
                    <a:p>
                      <a:pPr algn="ctr" fontAlgn="ctr"/>
                      <a:r>
                        <a:rPr lang="fr-CA" sz="1400" b="0" u="none" strike="noStrike" dirty="0">
                          <a:solidFill>
                            <a:schemeClr val="bg1"/>
                          </a:solidFill>
                          <a:effectLst/>
                        </a:rPr>
                        <a:t>676/6696 (10.1)</a:t>
                      </a:r>
                      <a:endParaRPr lang="fr-CA" sz="1400" b="0" i="0" u="none" strike="noStrike" dirty="0">
                        <a:solidFill>
                          <a:schemeClr val="bg1"/>
                        </a:solidFill>
                        <a:effectLst/>
                        <a:latin typeface="Calibri" panose="020F0502020204030204" pitchFamily="34" charset="0"/>
                      </a:endParaRPr>
                    </a:p>
                  </a:txBody>
                  <a:tcPr marL="6514" marR="6514" marT="6514"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233007422"/>
                  </a:ext>
                </a:extLst>
              </a:tr>
              <a:tr h="225831">
                <a:tc>
                  <a:txBody>
                    <a:bodyPr/>
                    <a:lstStyle/>
                    <a:p>
                      <a:pPr algn="l" fontAlgn="t"/>
                      <a:r>
                        <a:rPr lang="fr-CA" sz="1400" b="0" u="none" strike="noStrike" dirty="0">
                          <a:solidFill>
                            <a:schemeClr val="tx2"/>
                          </a:solidFill>
                          <a:effectLst/>
                        </a:rPr>
                        <a:t>Réaction allergique générale, n (%)</a:t>
                      </a:r>
                      <a:endParaRPr lang="fr-CA" sz="1400" b="0" i="0" u="none" strike="noStrike" dirty="0">
                        <a:solidFill>
                          <a:schemeClr val="tx2"/>
                        </a:solidFill>
                        <a:effectLst/>
                        <a:latin typeface="Calibri" panose="020F0502020204030204" pitchFamily="34" charset="0"/>
                      </a:endParaRPr>
                    </a:p>
                  </a:txBody>
                  <a:tcPr marT="18288" marB="18288"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400" b="0" u="none" strike="noStrike" dirty="0">
                          <a:solidFill>
                            <a:schemeClr val="bg1"/>
                          </a:solidFill>
                          <a:effectLst/>
                        </a:rPr>
                        <a:t>748 (7.9)</a:t>
                      </a:r>
                      <a:endParaRPr lang="fr-CA" sz="1400" b="0" i="0" u="none" strike="noStrike" dirty="0">
                        <a:solidFill>
                          <a:schemeClr val="bg1"/>
                        </a:solidFill>
                        <a:effectLst/>
                        <a:latin typeface="Calibri" panose="020F0502020204030204" pitchFamily="34" charset="0"/>
                      </a:endParaRPr>
                    </a:p>
                  </a:txBody>
                  <a:tcPr marL="6514" marR="6514" marT="65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86AC">
                        <a:alpha val="70000"/>
                      </a:srgbClr>
                    </a:solidFill>
                  </a:tcPr>
                </a:tc>
                <a:tc>
                  <a:txBody>
                    <a:bodyPr/>
                    <a:lstStyle/>
                    <a:p>
                      <a:pPr algn="ctr" fontAlgn="ctr"/>
                      <a:r>
                        <a:rPr lang="fr-CA" sz="1400" b="0" u="none" strike="noStrike" dirty="0">
                          <a:solidFill>
                            <a:schemeClr val="bg1"/>
                          </a:solidFill>
                          <a:effectLst/>
                        </a:rPr>
                        <a:t>736 (7.8)</a:t>
                      </a:r>
                      <a:endParaRPr lang="fr-CA" sz="1400" b="0" i="0" u="none" strike="noStrike" dirty="0">
                        <a:solidFill>
                          <a:schemeClr val="bg1"/>
                        </a:solidFill>
                        <a:effectLst/>
                        <a:latin typeface="Calibri" panose="020F0502020204030204" pitchFamily="34" charset="0"/>
                      </a:endParaRPr>
                    </a:p>
                  </a:txBody>
                  <a:tcPr marL="6514" marR="6514" marT="6514"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alpha val="70000"/>
                      </a:schemeClr>
                    </a:solidFill>
                  </a:tcPr>
                </a:tc>
                <a:extLst>
                  <a:ext uri="{0D108BD9-81ED-4DB2-BD59-A6C34878D82A}">
                    <a16:rowId xmlns:a16="http://schemas.microsoft.com/office/drawing/2014/main" val="1064259241"/>
                  </a:ext>
                </a:extLst>
              </a:tr>
              <a:tr h="225831">
                <a:tc>
                  <a:txBody>
                    <a:bodyPr/>
                    <a:lstStyle/>
                    <a:p>
                      <a:pPr algn="l" fontAlgn="t"/>
                      <a:r>
                        <a:rPr lang="fr-CA" sz="1400" b="0" u="none" strike="noStrike" dirty="0">
                          <a:solidFill>
                            <a:schemeClr val="tx2"/>
                          </a:solidFill>
                          <a:effectLst/>
                        </a:rPr>
                        <a:t>Trouble hépatique, n (%)</a:t>
                      </a:r>
                      <a:endParaRPr lang="fr-CA" sz="1400" b="0" i="0" u="none" strike="noStrike" dirty="0">
                        <a:solidFill>
                          <a:schemeClr val="tx2"/>
                        </a:solidFill>
                        <a:effectLst/>
                        <a:latin typeface="Calibri" panose="020F0502020204030204" pitchFamily="34" charset="0"/>
                      </a:endParaRPr>
                    </a:p>
                  </a:txBody>
                  <a:tcPr marT="18288" marB="18288"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fr-CA" sz="1400" b="0" u="none" strike="noStrike" dirty="0">
                          <a:solidFill>
                            <a:schemeClr val="bg1"/>
                          </a:solidFill>
                          <a:effectLst/>
                        </a:rPr>
                        <a:t>500 (5.3)</a:t>
                      </a:r>
                      <a:endParaRPr lang="fr-CA" sz="1400" b="0" i="0" u="none" strike="noStrike" dirty="0">
                        <a:solidFill>
                          <a:schemeClr val="bg1"/>
                        </a:solidFill>
                        <a:effectLst/>
                        <a:latin typeface="Calibri" panose="020F0502020204030204" pitchFamily="34" charset="0"/>
                      </a:endParaRPr>
                    </a:p>
                  </a:txBody>
                  <a:tcPr marL="6514" marR="6514" marT="65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4171"/>
                    </a:solidFill>
                  </a:tcPr>
                </a:tc>
                <a:tc>
                  <a:txBody>
                    <a:bodyPr/>
                    <a:lstStyle/>
                    <a:p>
                      <a:pPr algn="ctr" fontAlgn="ctr"/>
                      <a:r>
                        <a:rPr lang="fr-CA" sz="1400" b="0" u="none" strike="noStrike" dirty="0">
                          <a:solidFill>
                            <a:schemeClr val="bg1"/>
                          </a:solidFill>
                          <a:effectLst/>
                        </a:rPr>
                        <a:t>534 (5.7)</a:t>
                      </a:r>
                      <a:endParaRPr lang="fr-CA" sz="1400" b="0" i="0" u="none" strike="noStrike" dirty="0">
                        <a:solidFill>
                          <a:schemeClr val="bg1"/>
                        </a:solidFill>
                        <a:effectLst/>
                        <a:latin typeface="Calibri" panose="020F0502020204030204" pitchFamily="34" charset="0"/>
                      </a:endParaRPr>
                    </a:p>
                  </a:txBody>
                  <a:tcPr marL="6514" marR="6514" marT="6514"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988325974"/>
                  </a:ext>
                </a:extLst>
              </a:tr>
              <a:tr h="225831">
                <a:tc>
                  <a:txBody>
                    <a:bodyPr/>
                    <a:lstStyle/>
                    <a:p>
                      <a:pPr algn="l" fontAlgn="t"/>
                      <a:r>
                        <a:rPr lang="fr-CA" sz="1400" b="0" u="none" strike="noStrike" dirty="0">
                          <a:solidFill>
                            <a:schemeClr val="tx2"/>
                          </a:solidFill>
                          <a:effectLst/>
                        </a:rPr>
                        <a:t>Réaction locale au site d’injection, n (%)</a:t>
                      </a:r>
                      <a:endParaRPr lang="fr-CA" sz="1400" b="0" i="0" u="none" strike="noStrike" dirty="0">
                        <a:solidFill>
                          <a:schemeClr val="tx2"/>
                        </a:solidFill>
                        <a:effectLst/>
                        <a:latin typeface="Calibri" panose="020F0502020204030204" pitchFamily="34" charset="0"/>
                      </a:endParaRPr>
                    </a:p>
                  </a:txBody>
                  <a:tcPr marT="18288" marB="18288"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400" b="0" u="none" strike="noStrike" dirty="0">
                          <a:solidFill>
                            <a:schemeClr val="bg1"/>
                          </a:solidFill>
                          <a:effectLst/>
                        </a:rPr>
                        <a:t>360 (3.8)</a:t>
                      </a:r>
                      <a:endParaRPr lang="fr-CA" sz="1400" b="0" i="0" u="none" strike="noStrike" dirty="0">
                        <a:solidFill>
                          <a:schemeClr val="bg1"/>
                        </a:solidFill>
                        <a:effectLst/>
                        <a:latin typeface="Calibri" panose="020F0502020204030204" pitchFamily="34" charset="0"/>
                      </a:endParaRPr>
                    </a:p>
                  </a:txBody>
                  <a:tcPr marL="6514" marR="6514" marT="65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86AC">
                        <a:alpha val="70000"/>
                      </a:srgbClr>
                    </a:solidFill>
                  </a:tcPr>
                </a:tc>
                <a:tc>
                  <a:txBody>
                    <a:bodyPr/>
                    <a:lstStyle/>
                    <a:p>
                      <a:pPr algn="ctr" fontAlgn="ctr"/>
                      <a:r>
                        <a:rPr lang="fr-CA" sz="1400" b="0" u="none" strike="noStrike" dirty="0">
                          <a:solidFill>
                            <a:schemeClr val="bg1"/>
                          </a:solidFill>
                          <a:effectLst/>
                        </a:rPr>
                        <a:t>203 (2.1)</a:t>
                      </a:r>
                      <a:endParaRPr lang="fr-CA" sz="1400" b="0" i="0" u="none" strike="noStrike" dirty="0">
                        <a:solidFill>
                          <a:schemeClr val="bg1"/>
                        </a:solidFill>
                        <a:effectLst/>
                        <a:latin typeface="Calibri" panose="020F0502020204030204" pitchFamily="34" charset="0"/>
                      </a:endParaRPr>
                    </a:p>
                  </a:txBody>
                  <a:tcPr marL="6514" marR="6514" marT="6514"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alpha val="70000"/>
                      </a:schemeClr>
                    </a:solidFill>
                  </a:tcPr>
                </a:tc>
                <a:extLst>
                  <a:ext uri="{0D108BD9-81ED-4DB2-BD59-A6C34878D82A}">
                    <a16:rowId xmlns:a16="http://schemas.microsoft.com/office/drawing/2014/main" val="2186471733"/>
                  </a:ext>
                </a:extLst>
              </a:tr>
              <a:tr h="225831">
                <a:tc>
                  <a:txBody>
                    <a:bodyPr/>
                    <a:lstStyle/>
                    <a:p>
                      <a:pPr algn="l" fontAlgn="t"/>
                      <a:r>
                        <a:rPr lang="fr-CA" sz="1400" b="0" u="none" strike="noStrike" dirty="0">
                          <a:solidFill>
                            <a:schemeClr val="tx2"/>
                          </a:solidFill>
                          <a:effectLst/>
                        </a:rPr>
                        <a:t>Trouble neurocognitif, n (%)</a:t>
                      </a:r>
                      <a:endParaRPr lang="fr-CA" sz="1400" b="0" i="0" u="none" strike="noStrike" dirty="0">
                        <a:solidFill>
                          <a:schemeClr val="tx2"/>
                        </a:solidFill>
                        <a:effectLst/>
                        <a:latin typeface="Calibri" panose="020F0502020204030204" pitchFamily="34" charset="0"/>
                      </a:endParaRPr>
                    </a:p>
                  </a:txBody>
                  <a:tcPr marT="18288" marB="18288"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fr-CA" sz="1400" b="0" u="none" strike="noStrike" dirty="0">
                          <a:solidFill>
                            <a:schemeClr val="bg1"/>
                          </a:solidFill>
                          <a:effectLst/>
                        </a:rPr>
                        <a:t>143 (1.5)</a:t>
                      </a:r>
                      <a:endParaRPr lang="fr-CA" sz="1400" b="0" i="0" u="none" strike="noStrike" dirty="0">
                        <a:solidFill>
                          <a:schemeClr val="bg1"/>
                        </a:solidFill>
                        <a:effectLst/>
                        <a:latin typeface="Calibri" panose="020F0502020204030204" pitchFamily="34" charset="0"/>
                      </a:endParaRPr>
                    </a:p>
                  </a:txBody>
                  <a:tcPr marL="6514" marR="6514" marT="65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4171"/>
                    </a:solidFill>
                  </a:tcPr>
                </a:tc>
                <a:tc>
                  <a:txBody>
                    <a:bodyPr/>
                    <a:lstStyle/>
                    <a:p>
                      <a:pPr algn="ctr" fontAlgn="ctr"/>
                      <a:r>
                        <a:rPr lang="fr-CA" sz="1400" b="0" u="none" strike="noStrike" dirty="0">
                          <a:solidFill>
                            <a:schemeClr val="bg1"/>
                          </a:solidFill>
                          <a:effectLst/>
                        </a:rPr>
                        <a:t>167 (1.8)</a:t>
                      </a:r>
                      <a:endParaRPr lang="fr-CA" sz="1400" b="0" i="0" u="none" strike="noStrike" dirty="0">
                        <a:solidFill>
                          <a:schemeClr val="bg1"/>
                        </a:solidFill>
                        <a:effectLst/>
                        <a:latin typeface="Calibri" panose="020F0502020204030204" pitchFamily="34" charset="0"/>
                      </a:endParaRPr>
                    </a:p>
                  </a:txBody>
                  <a:tcPr marL="6514" marR="6514" marT="6514"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286803077"/>
                  </a:ext>
                </a:extLst>
              </a:tr>
              <a:tr h="225831">
                <a:tc>
                  <a:txBody>
                    <a:bodyPr/>
                    <a:lstStyle/>
                    <a:p>
                      <a:pPr algn="l" fontAlgn="t"/>
                      <a:r>
                        <a:rPr lang="fr-CA" sz="1400" b="0" u="none" strike="noStrike" dirty="0">
                          <a:solidFill>
                            <a:schemeClr val="tx2"/>
                          </a:solidFill>
                          <a:effectLst/>
                        </a:rPr>
                        <a:t>Cataractes, n (%)</a:t>
                      </a:r>
                      <a:endParaRPr lang="fr-CA" sz="1400" b="0" i="0" u="none" strike="noStrike" dirty="0">
                        <a:solidFill>
                          <a:schemeClr val="tx2"/>
                        </a:solidFill>
                        <a:effectLst/>
                        <a:latin typeface="Calibri" panose="020F0502020204030204" pitchFamily="34" charset="0"/>
                      </a:endParaRPr>
                    </a:p>
                  </a:txBody>
                  <a:tcPr marT="18288" marB="18288"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400" b="0" u="none" strike="noStrike" dirty="0">
                          <a:solidFill>
                            <a:schemeClr val="bg1"/>
                          </a:solidFill>
                          <a:effectLst/>
                        </a:rPr>
                        <a:t>120 (1.3)</a:t>
                      </a:r>
                      <a:endParaRPr lang="fr-CA" sz="1400" b="0" i="0" u="none" strike="noStrike" dirty="0">
                        <a:solidFill>
                          <a:schemeClr val="bg1"/>
                        </a:solidFill>
                        <a:effectLst/>
                        <a:latin typeface="Calibri" panose="020F0502020204030204" pitchFamily="34" charset="0"/>
                      </a:endParaRPr>
                    </a:p>
                  </a:txBody>
                  <a:tcPr marL="6514" marR="6514" marT="65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86AC">
                        <a:alpha val="70000"/>
                      </a:srgbClr>
                    </a:solidFill>
                  </a:tcPr>
                </a:tc>
                <a:tc>
                  <a:txBody>
                    <a:bodyPr/>
                    <a:lstStyle/>
                    <a:p>
                      <a:pPr algn="ctr" fontAlgn="ctr"/>
                      <a:r>
                        <a:rPr lang="fr-CA" sz="1400" b="0" u="none" strike="noStrike" dirty="0">
                          <a:solidFill>
                            <a:schemeClr val="bg1"/>
                          </a:solidFill>
                          <a:effectLst/>
                        </a:rPr>
                        <a:t>134 (1.4)</a:t>
                      </a:r>
                      <a:endParaRPr lang="fr-CA" sz="1400" b="0" i="0" u="none" strike="noStrike" dirty="0">
                        <a:solidFill>
                          <a:schemeClr val="bg1"/>
                        </a:solidFill>
                        <a:effectLst/>
                        <a:latin typeface="Calibri" panose="020F0502020204030204" pitchFamily="34" charset="0"/>
                      </a:endParaRPr>
                    </a:p>
                  </a:txBody>
                  <a:tcPr marL="6514" marR="6514" marT="6514"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alpha val="70000"/>
                      </a:schemeClr>
                    </a:solidFill>
                  </a:tcPr>
                </a:tc>
                <a:extLst>
                  <a:ext uri="{0D108BD9-81ED-4DB2-BD59-A6C34878D82A}">
                    <a16:rowId xmlns:a16="http://schemas.microsoft.com/office/drawing/2014/main" val="3405258109"/>
                  </a:ext>
                </a:extLst>
              </a:tr>
              <a:tr h="225831">
                <a:tc>
                  <a:txBody>
                    <a:bodyPr/>
                    <a:lstStyle/>
                    <a:p>
                      <a:pPr algn="l" fontAlgn="t"/>
                      <a:r>
                        <a:rPr lang="fr-CA" sz="1400" b="0" u="none" strike="noStrike" dirty="0">
                          <a:solidFill>
                            <a:schemeClr val="tx2"/>
                          </a:solidFill>
                          <a:effectLst/>
                        </a:rPr>
                        <a:t>AVC hémorragique, n (%)</a:t>
                      </a:r>
                      <a:endParaRPr lang="fr-CA" sz="1400" b="0" i="0" u="none" strike="noStrike" dirty="0">
                        <a:solidFill>
                          <a:schemeClr val="tx2"/>
                        </a:solidFill>
                        <a:effectLst/>
                        <a:latin typeface="Calibri" panose="020F0502020204030204" pitchFamily="34" charset="0"/>
                      </a:endParaRPr>
                    </a:p>
                  </a:txBody>
                  <a:tcPr marT="18288" marB="18288"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fr-CA" sz="1400" b="0" u="none" strike="noStrike" dirty="0">
                          <a:solidFill>
                            <a:schemeClr val="bg1"/>
                          </a:solidFill>
                          <a:effectLst/>
                        </a:rPr>
                        <a:t>9 (&lt;0.1)</a:t>
                      </a:r>
                      <a:endParaRPr lang="fr-CA" sz="1400" b="0" i="0" u="none" strike="noStrike" dirty="0">
                        <a:solidFill>
                          <a:schemeClr val="bg1"/>
                        </a:solidFill>
                        <a:effectLst/>
                        <a:latin typeface="Calibri" panose="020F0502020204030204" pitchFamily="34" charset="0"/>
                      </a:endParaRPr>
                    </a:p>
                  </a:txBody>
                  <a:tcPr marL="6514" marR="6514" marT="65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4171"/>
                    </a:solidFill>
                  </a:tcPr>
                </a:tc>
                <a:tc>
                  <a:txBody>
                    <a:bodyPr/>
                    <a:lstStyle/>
                    <a:p>
                      <a:pPr algn="ctr" fontAlgn="ctr"/>
                      <a:r>
                        <a:rPr lang="fr-CA" sz="1400" b="0" u="none" strike="noStrike" dirty="0">
                          <a:solidFill>
                            <a:schemeClr val="bg1"/>
                          </a:solidFill>
                          <a:effectLst/>
                        </a:rPr>
                        <a:t>16 (0.2)</a:t>
                      </a:r>
                      <a:endParaRPr lang="fr-CA" sz="1400" b="0" i="0" u="none" strike="noStrike" dirty="0">
                        <a:solidFill>
                          <a:schemeClr val="bg1"/>
                        </a:solidFill>
                        <a:effectLst/>
                        <a:latin typeface="Calibri" panose="020F0502020204030204" pitchFamily="34" charset="0"/>
                      </a:endParaRPr>
                    </a:p>
                  </a:txBody>
                  <a:tcPr marL="6514" marR="6514" marT="6514"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257094837"/>
                  </a:ext>
                </a:extLst>
              </a:tr>
              <a:tr h="22583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u="none" strike="noStrike" kern="1200" dirty="0" err="1">
                          <a:solidFill>
                            <a:schemeClr val="tx2"/>
                          </a:solidFill>
                          <a:effectLst/>
                          <a:latin typeface="+mn-lt"/>
                          <a:ea typeface="+mn-ea"/>
                          <a:cs typeface="+mn-cs"/>
                        </a:rPr>
                        <a:t>Résultats</a:t>
                      </a:r>
                      <a:r>
                        <a:rPr lang="en-US" sz="1400" b="1" u="none" strike="noStrike" kern="1200" dirty="0">
                          <a:solidFill>
                            <a:schemeClr val="tx2"/>
                          </a:solidFill>
                          <a:effectLst/>
                          <a:latin typeface="+mn-lt"/>
                          <a:ea typeface="+mn-ea"/>
                          <a:cs typeface="+mn-cs"/>
                        </a:rPr>
                        <a:t> de </a:t>
                      </a:r>
                      <a:r>
                        <a:rPr lang="en-US" sz="1400" b="1" u="none" strike="noStrike" kern="1200" dirty="0" err="1">
                          <a:solidFill>
                            <a:schemeClr val="tx2"/>
                          </a:solidFill>
                          <a:effectLst/>
                          <a:latin typeface="+mn-lt"/>
                          <a:ea typeface="+mn-ea"/>
                          <a:cs typeface="+mn-cs"/>
                        </a:rPr>
                        <a:t>laboratoire</a:t>
                      </a:r>
                      <a:r>
                        <a:rPr lang="en-US" sz="1400" b="1" u="none" strike="noStrike" kern="1200" dirty="0">
                          <a:solidFill>
                            <a:schemeClr val="tx2"/>
                          </a:solidFill>
                          <a:effectLst/>
                          <a:latin typeface="+mn-lt"/>
                          <a:ea typeface="+mn-ea"/>
                          <a:cs typeface="+mn-cs"/>
                        </a:rPr>
                        <a:t> </a:t>
                      </a:r>
                      <a:r>
                        <a:rPr lang="fr-CA" sz="1400" b="1" u="none" strike="noStrike" kern="1200" dirty="0">
                          <a:solidFill>
                            <a:schemeClr val="tx2"/>
                          </a:solidFill>
                          <a:effectLst/>
                          <a:latin typeface="+mn-lt"/>
                          <a:ea typeface="+mn-ea"/>
                          <a:cs typeface="+mn-cs"/>
                        </a:rPr>
                        <a:t>(%)</a:t>
                      </a:r>
                    </a:p>
                  </a:txBody>
                  <a:tcPr marT="18288" marB="18288"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algn="ctr"/>
                      <a:endParaRPr lang="fr-CA" b="0" dirty="0">
                        <a:solidFill>
                          <a:schemeClr val="bg1"/>
                        </a:solidFill>
                        <a:effectLs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algn="ctr"/>
                      <a:endParaRPr lang="fr-CA" b="0" dirty="0">
                        <a:solidFill>
                          <a:schemeClr val="bg1"/>
                        </a:solidFill>
                        <a:effectLst/>
                      </a:endParaRPr>
                    </a:p>
                  </a:txBody>
                  <a:tcPr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310684746"/>
                  </a:ext>
                </a:extLst>
              </a:tr>
              <a:tr h="225831">
                <a:tc>
                  <a:txBody>
                    <a:bodyPr/>
                    <a:lstStyle/>
                    <a:p>
                      <a:r>
                        <a:rPr lang="fr-CA" sz="1400" dirty="0">
                          <a:solidFill>
                            <a:schemeClr val="tx2"/>
                          </a:solidFill>
                          <a:effectLst/>
                          <a:latin typeface="+mn-lt"/>
                        </a:rPr>
                        <a:t>ALT &gt;3 x ULN, n/N (%) </a:t>
                      </a:r>
                    </a:p>
                  </a:txBody>
                  <a:tcPr marT="18288" marB="18288"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fr-CA" sz="1400" b="0" u="none" strike="noStrike" kern="1200" dirty="0">
                          <a:solidFill>
                            <a:schemeClr val="bg1"/>
                          </a:solidFill>
                          <a:effectLst/>
                          <a:latin typeface="+mn-lt"/>
                          <a:ea typeface="+mn-ea"/>
                          <a:cs typeface="+mn-cs"/>
                        </a:rPr>
                        <a:t>212/9369 (2.3)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4171"/>
                    </a:solidFill>
                  </a:tcPr>
                </a:tc>
                <a:tc>
                  <a:txBody>
                    <a:bodyPr/>
                    <a:lstStyle/>
                    <a:p>
                      <a:pPr algn="ctr"/>
                      <a:r>
                        <a:rPr lang="fr-CA" sz="1400" b="0" u="none" strike="noStrike" kern="1200" dirty="0">
                          <a:solidFill>
                            <a:schemeClr val="bg1"/>
                          </a:solidFill>
                          <a:effectLst/>
                          <a:latin typeface="+mn-lt"/>
                          <a:ea typeface="+mn-ea"/>
                          <a:cs typeface="+mn-cs"/>
                        </a:rPr>
                        <a:t>228/9341 (2.4) </a:t>
                      </a:r>
                    </a:p>
                  </a:txBody>
                  <a:tcPr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alpha val="70000"/>
                      </a:schemeClr>
                    </a:solidFill>
                  </a:tcPr>
                </a:tc>
                <a:extLst>
                  <a:ext uri="{0D108BD9-81ED-4DB2-BD59-A6C34878D82A}">
                    <a16:rowId xmlns:a16="http://schemas.microsoft.com/office/drawing/2014/main" val="2847526955"/>
                  </a:ext>
                </a:extLst>
              </a:tr>
              <a:tr h="225831">
                <a:tc>
                  <a:txBody>
                    <a:bodyPr/>
                    <a:lstStyle/>
                    <a:p>
                      <a:r>
                        <a:rPr lang="fr-CA" sz="1400" dirty="0">
                          <a:solidFill>
                            <a:schemeClr val="tx2"/>
                          </a:solidFill>
                          <a:effectLst/>
                          <a:latin typeface="+mn-lt"/>
                        </a:rPr>
                        <a:t>Créatine kinase &gt;10 x ULN, n/N (%) </a:t>
                      </a:r>
                    </a:p>
                  </a:txBody>
                  <a:tcPr marT="18288" marB="18288" anchor="ctr">
                    <a:lnL w="3175" cap="flat" cmpd="sng" algn="ctr">
                      <a:noFill/>
                      <a:prstDash val="solid"/>
                      <a:round/>
                      <a:headEnd type="none" w="med" len="med"/>
                      <a:tailEnd type="none" w="med" len="med"/>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fr-CA" sz="1400" b="0" u="none" strike="noStrike" kern="1200" dirty="0">
                          <a:solidFill>
                            <a:schemeClr val="bg1"/>
                          </a:solidFill>
                          <a:effectLst/>
                          <a:latin typeface="+mn-lt"/>
                          <a:ea typeface="+mn-ea"/>
                          <a:cs typeface="+mn-cs"/>
                        </a:rPr>
                        <a:t>46/9369 (0.5) </a:t>
                      </a:r>
                    </a:p>
                  </a:txBody>
                  <a:tcPr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9A4171"/>
                    </a:solidFill>
                  </a:tcPr>
                </a:tc>
                <a:tc>
                  <a:txBody>
                    <a:bodyPr/>
                    <a:lstStyle/>
                    <a:p>
                      <a:pPr algn="ctr"/>
                      <a:r>
                        <a:rPr lang="fr-CA" sz="1400" b="0" u="none" strike="noStrike" kern="1200" dirty="0">
                          <a:solidFill>
                            <a:schemeClr val="bg1"/>
                          </a:solidFill>
                          <a:effectLst/>
                          <a:latin typeface="+mn-lt"/>
                          <a:ea typeface="+mn-ea"/>
                          <a:cs typeface="+mn-cs"/>
                        </a:rPr>
                        <a:t>48/9338 (0.5) </a:t>
                      </a:r>
                    </a:p>
                  </a:txBody>
                  <a:tcPr anchor="ctr">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52277297"/>
                  </a:ext>
                </a:extLst>
              </a:tr>
            </a:tbl>
          </a:graphicData>
        </a:graphic>
      </p:graphicFrame>
      <p:sp>
        <p:nvSpPr>
          <p:cNvPr id="6" name="Rectangle 2">
            <a:extLst>
              <a:ext uri="{FF2B5EF4-FFF2-40B4-BE49-F238E27FC236}">
                <a16:creationId xmlns:a16="http://schemas.microsoft.com/office/drawing/2014/main" id="{D1C6AABA-8749-3949-BE17-E5B5059B393D}"/>
              </a:ext>
            </a:extLst>
          </p:cNvPr>
          <p:cNvSpPr txBox="1">
            <a:spLocks noChangeArrowheads="1"/>
          </p:cNvSpPr>
          <p:nvPr/>
        </p:nvSpPr>
        <p:spPr>
          <a:xfrm>
            <a:off x="429904" y="308769"/>
            <a:ext cx="7962616" cy="426372"/>
          </a:xfrm>
          <a:prstGeom prst="rect">
            <a:avLst/>
          </a:prstGeom>
          <a:effectLst>
            <a:outerShdw blurRad="50800" dist="38100" dir="2700000" algn="tl" rotWithShape="0">
              <a:prstClr val="black">
                <a:alpha val="70000"/>
              </a:prstClr>
            </a:outerShdw>
          </a:effectLst>
        </p:spPr>
        <p:txBody>
          <a:bodyPr vert="horz" lIns="0" tIns="45720" rIns="0" bIns="45720" rtlCol="0" anchor="ctr">
            <a:noAutofit/>
          </a:bodyPr>
          <a:lstStyle>
            <a:lvl1pPr defTabSz="685800">
              <a:lnSpc>
                <a:spcPct val="90000"/>
              </a:lnSpc>
              <a:spcBef>
                <a:spcPct val="0"/>
              </a:spcBef>
              <a:buNone/>
              <a:defRPr sz="3000" b="1" i="0">
                <a:solidFill>
                  <a:schemeClr val="bg1"/>
                </a:solidFill>
                <a:ea typeface="+mj-ea"/>
                <a:cs typeface="Arial" panose="020B0604020202020204" pitchFamily="34" charset="0"/>
              </a:defRPr>
            </a:lvl1pPr>
          </a:lstStyle>
          <a:p>
            <a:r>
              <a:rPr lang="fr-CA" dirty="0"/>
              <a:t>Innocuité de l’</a:t>
            </a:r>
            <a:r>
              <a:rPr lang="fr-CA" dirty="0" err="1"/>
              <a:t>Alirocumab</a:t>
            </a:r>
            <a:endParaRPr lang="fr-CA" dirty="0"/>
          </a:p>
        </p:txBody>
      </p:sp>
      <p:sp>
        <p:nvSpPr>
          <p:cNvPr id="7" name="ZoneTexte 6">
            <a:extLst>
              <a:ext uri="{FF2B5EF4-FFF2-40B4-BE49-F238E27FC236}">
                <a16:creationId xmlns:a16="http://schemas.microsoft.com/office/drawing/2014/main" id="{8F4E1109-610F-4C4D-ACB8-959525645EA3}"/>
              </a:ext>
            </a:extLst>
          </p:cNvPr>
          <p:cNvSpPr txBox="1"/>
          <p:nvPr/>
        </p:nvSpPr>
        <p:spPr>
          <a:xfrm>
            <a:off x="429904" y="4834731"/>
            <a:ext cx="3095473" cy="230832"/>
          </a:xfrm>
          <a:prstGeom prst="rect">
            <a:avLst/>
          </a:prstGeom>
          <a:noFill/>
        </p:spPr>
        <p:txBody>
          <a:bodyPr wrap="square" lIns="0" rIns="0" rtlCol="0" anchor="ctr" anchorCtr="0">
            <a:spAutoFit/>
          </a:bodyPr>
          <a:lstStyle/>
          <a:p>
            <a:r>
              <a:rPr lang="fr-CA" sz="900" dirty="0"/>
              <a:t>Schwartz GG </a:t>
            </a:r>
            <a:r>
              <a:rPr lang="fr-CA" sz="900" i="1" dirty="0"/>
              <a:t>et al. N </a:t>
            </a:r>
            <a:r>
              <a:rPr lang="fr-CA" sz="900" i="1" dirty="0" err="1"/>
              <a:t>Engl</a:t>
            </a:r>
            <a:r>
              <a:rPr lang="fr-CA" sz="900" i="1" dirty="0"/>
              <a:t> J Med </a:t>
            </a:r>
            <a:r>
              <a:rPr lang="fr-CA" sz="900" dirty="0"/>
              <a:t>2018; 379:2097-2107 </a:t>
            </a:r>
          </a:p>
        </p:txBody>
      </p:sp>
      <p:grpSp>
        <p:nvGrpSpPr>
          <p:cNvPr id="5" name="Group 4">
            <a:extLst>
              <a:ext uri="{FF2B5EF4-FFF2-40B4-BE49-F238E27FC236}">
                <a16:creationId xmlns:a16="http://schemas.microsoft.com/office/drawing/2014/main" id="{F084B984-BCE7-469F-B80A-64D772353270}"/>
              </a:ext>
            </a:extLst>
          </p:cNvPr>
          <p:cNvGrpSpPr/>
          <p:nvPr/>
        </p:nvGrpSpPr>
        <p:grpSpPr>
          <a:xfrm>
            <a:off x="7218680" y="269471"/>
            <a:ext cx="1658203" cy="504968"/>
            <a:chOff x="7390263" y="143301"/>
            <a:chExt cx="1658203" cy="504968"/>
          </a:xfrm>
        </p:grpSpPr>
        <p:sp>
          <p:nvSpPr>
            <p:cNvPr id="8" name="Rectangle 7">
              <a:extLst>
                <a:ext uri="{FF2B5EF4-FFF2-40B4-BE49-F238E27FC236}">
                  <a16:creationId xmlns:a16="http://schemas.microsoft.com/office/drawing/2014/main" id="{91203A59-567A-411E-888B-F2FB75523F9F}"/>
                </a:ext>
              </a:extLst>
            </p:cNvPr>
            <p:cNvSpPr/>
            <p:nvPr/>
          </p:nvSpPr>
          <p:spPr>
            <a:xfrm>
              <a:off x="7390263" y="143301"/>
              <a:ext cx="1658203" cy="5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2">
              <a:extLst>
                <a:ext uri="{FF2B5EF4-FFF2-40B4-BE49-F238E27FC236}">
                  <a16:creationId xmlns:a16="http://schemas.microsoft.com/office/drawing/2014/main" id="{A3827ABF-61BA-4023-8D2B-756470F60712}"/>
                </a:ext>
              </a:extLst>
            </p:cNvPr>
            <p:cNvPicPr>
              <a:picLocks noChangeAspect="1" noChangeArrowheads="1"/>
            </p:cNvPicPr>
            <p:nvPr/>
          </p:nvPicPr>
          <p:blipFill>
            <a:blip r:embed="rId3" cstate="print"/>
            <a:srcRect/>
            <a:stretch>
              <a:fillRect/>
            </a:stretch>
          </p:blipFill>
          <p:spPr bwMode="auto">
            <a:xfrm>
              <a:off x="7495318" y="215817"/>
              <a:ext cx="1479550" cy="409575"/>
            </a:xfrm>
            <a:prstGeom prst="rect">
              <a:avLst/>
            </a:prstGeom>
            <a:noFill/>
            <a:ln>
              <a:noFill/>
            </a:ln>
            <a:effectLst/>
          </p:spPr>
        </p:pic>
      </p:grpSp>
    </p:spTree>
    <p:extLst>
      <p:ext uri="{BB962C8B-B14F-4D97-AF65-F5344CB8AC3E}">
        <p14:creationId xmlns:p14="http://schemas.microsoft.com/office/powerpoint/2010/main" val="13524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36728" y="243103"/>
            <a:ext cx="6721523" cy="556052"/>
          </a:xfrm>
          <a:effectLst>
            <a:outerShdw blurRad="50800" dist="38100" dir="2700000" algn="tl" rotWithShape="0">
              <a:prstClr val="black">
                <a:alpha val="70000"/>
              </a:prstClr>
            </a:outerShdw>
          </a:effectLst>
        </p:spPr>
        <p:txBody>
          <a:bodyPr vert="horz" lIns="0" tIns="45720" rIns="0" bIns="45720" rtlCol="0" anchor="ctr">
            <a:normAutofit/>
          </a:bodyPr>
          <a:lstStyle/>
          <a:p>
            <a:r>
              <a:rPr lang="fr-CA" dirty="0"/>
              <a:t>Résumé</a:t>
            </a:r>
            <a:r>
              <a:rPr lang="fr-CA" sz="3000" dirty="0"/>
              <a:t> pour l’</a:t>
            </a:r>
            <a:r>
              <a:rPr lang="fr-CA" sz="3000" dirty="0" err="1"/>
              <a:t>alirocumab</a:t>
            </a:r>
            <a:endParaRPr lang="fr-CA" sz="3000" dirty="0"/>
          </a:p>
        </p:txBody>
      </p:sp>
      <p:sp>
        <p:nvSpPr>
          <p:cNvPr id="10243" name="Rectangle 3"/>
          <p:cNvSpPr>
            <a:spLocks noGrp="1" noChangeArrowheads="1"/>
          </p:cNvSpPr>
          <p:nvPr>
            <p:ph type="body" idx="1"/>
          </p:nvPr>
        </p:nvSpPr>
        <p:spPr>
          <a:xfrm>
            <a:off x="436728" y="1179182"/>
            <a:ext cx="8366557" cy="3725839"/>
          </a:xfrm>
        </p:spPr>
        <p:txBody>
          <a:bodyPr lIns="0" rIns="0">
            <a:noAutofit/>
          </a:bodyPr>
          <a:lstStyle/>
          <a:p>
            <a:pPr eaLnBrk="1" hangingPunct="1"/>
            <a:r>
              <a:rPr lang="en-US" sz="1800" dirty="0">
                <a:solidFill>
                  <a:schemeClr val="tx2"/>
                </a:solidFill>
                <a:sym typeface="Symbol"/>
              </a:rPr>
              <a:t></a:t>
            </a:r>
            <a:r>
              <a:rPr lang="fr-CA" sz="1800" dirty="0">
                <a:solidFill>
                  <a:schemeClr val="tx2"/>
                </a:solidFill>
                <a:sym typeface="Symbol"/>
              </a:rPr>
              <a:t> C-LDL de 54,7 % à 4 ans</a:t>
            </a:r>
          </a:p>
          <a:p>
            <a:pPr lvl="1"/>
            <a:r>
              <a:rPr lang="fr-CA" sz="1400" dirty="0">
                <a:solidFill>
                  <a:schemeClr val="tx2"/>
                </a:solidFill>
              </a:rPr>
              <a:t>La dose d'</a:t>
            </a:r>
            <a:r>
              <a:rPr lang="fr-CA" sz="1400" dirty="0" err="1">
                <a:solidFill>
                  <a:schemeClr val="tx2"/>
                </a:solidFill>
              </a:rPr>
              <a:t>alirocumab</a:t>
            </a:r>
            <a:r>
              <a:rPr lang="fr-CA" sz="1400" dirty="0">
                <a:solidFill>
                  <a:schemeClr val="tx2"/>
                </a:solidFill>
              </a:rPr>
              <a:t> a été ajustée en aveugle pour cibler un taux de cholestérol LDL de 0,6 à 1,3 </a:t>
            </a:r>
            <a:r>
              <a:rPr lang="fr-CA" sz="1400" dirty="0" err="1">
                <a:solidFill>
                  <a:schemeClr val="tx2"/>
                </a:solidFill>
              </a:rPr>
              <a:t>mmol</a:t>
            </a:r>
            <a:r>
              <a:rPr lang="fr-CA" sz="1400" dirty="0">
                <a:solidFill>
                  <a:schemeClr val="tx2"/>
                </a:solidFill>
              </a:rPr>
              <a:t>/L. En traitement, le taux moyen de C-LDL à 4, 12 et 48 mois était de 0,98 </a:t>
            </a:r>
            <a:r>
              <a:rPr lang="fr-CA" sz="1400" dirty="0" err="1">
                <a:solidFill>
                  <a:schemeClr val="tx2"/>
                </a:solidFill>
              </a:rPr>
              <a:t>mmol</a:t>
            </a:r>
            <a:r>
              <a:rPr lang="fr-CA" sz="1400" dirty="0">
                <a:solidFill>
                  <a:schemeClr val="tx2"/>
                </a:solidFill>
              </a:rPr>
              <a:t>/L, 1,1 </a:t>
            </a:r>
            <a:r>
              <a:rPr lang="fr-CA" sz="1400" dirty="0" err="1">
                <a:solidFill>
                  <a:schemeClr val="tx2"/>
                </a:solidFill>
              </a:rPr>
              <a:t>mmol</a:t>
            </a:r>
            <a:r>
              <a:rPr lang="fr-CA" sz="1400" dirty="0">
                <a:solidFill>
                  <a:schemeClr val="tx2"/>
                </a:solidFill>
              </a:rPr>
              <a:t>/L et 1,4 </a:t>
            </a:r>
            <a:r>
              <a:rPr lang="fr-CA" sz="1400" dirty="0" err="1">
                <a:solidFill>
                  <a:schemeClr val="tx2"/>
                </a:solidFill>
              </a:rPr>
              <a:t>mmol</a:t>
            </a:r>
            <a:r>
              <a:rPr lang="fr-CA" sz="1400" dirty="0">
                <a:solidFill>
                  <a:schemeClr val="tx2"/>
                </a:solidFill>
              </a:rPr>
              <a:t>/L respectivement; ces niveaux étaient en moyenne de 62,7%, 61,0% et 54,7% inférieurs aux niveaux respectifs dans le groupe placebo.</a:t>
            </a:r>
          </a:p>
          <a:p>
            <a:pPr>
              <a:spcBef>
                <a:spcPts val="1350"/>
              </a:spcBef>
            </a:pPr>
            <a:r>
              <a:rPr lang="en-US" sz="1800" dirty="0">
                <a:solidFill>
                  <a:schemeClr val="tx2"/>
                </a:solidFill>
                <a:sym typeface="Symbol"/>
              </a:rPr>
              <a:t></a:t>
            </a:r>
            <a:r>
              <a:rPr lang="fr-CA" sz="1800" dirty="0">
                <a:solidFill>
                  <a:schemeClr val="tx2"/>
                </a:solidFill>
                <a:sym typeface="Symbol"/>
              </a:rPr>
              <a:t> résultats CV chez les patients recevant déjà un traitement par statines</a:t>
            </a:r>
            <a:endParaRPr lang="fr-CA" sz="1800" dirty="0">
              <a:solidFill>
                <a:schemeClr val="tx2"/>
              </a:solidFill>
            </a:endParaRPr>
          </a:p>
          <a:p>
            <a:pPr lvl="1" eaLnBrk="1" hangingPunct="1"/>
            <a:r>
              <a:rPr lang="fr-CA" sz="1400" dirty="0">
                <a:solidFill>
                  <a:schemeClr val="tx2"/>
                </a:solidFill>
              </a:rPr>
              <a:t>15 % </a:t>
            </a:r>
            <a:r>
              <a:rPr lang="en-US" sz="1400" dirty="0">
                <a:solidFill>
                  <a:schemeClr val="tx2"/>
                </a:solidFill>
                <a:sym typeface="Symbol"/>
              </a:rPr>
              <a:t></a:t>
            </a:r>
            <a:r>
              <a:rPr lang="fr-CA" sz="1400" dirty="0">
                <a:solidFill>
                  <a:schemeClr val="tx2"/>
                </a:solidFill>
                <a:sym typeface="Symbol"/>
              </a:rPr>
              <a:t> pour l’ensemble du paramètre d’évaluation principal; 15 % </a:t>
            </a:r>
            <a:r>
              <a:rPr lang="en-US" sz="1400" dirty="0">
                <a:solidFill>
                  <a:schemeClr val="tx2"/>
                </a:solidFill>
                <a:sym typeface="Symbol"/>
              </a:rPr>
              <a:t></a:t>
            </a:r>
            <a:r>
              <a:rPr lang="fr-CA" sz="1400" dirty="0">
                <a:solidFill>
                  <a:schemeClr val="tx2"/>
                </a:solidFill>
                <a:sym typeface="Symbol"/>
              </a:rPr>
              <a:t> des décès de toutes causes</a:t>
            </a:r>
          </a:p>
          <a:p>
            <a:pPr>
              <a:spcBef>
                <a:spcPts val="1350"/>
              </a:spcBef>
            </a:pPr>
            <a:r>
              <a:rPr lang="fr-CA" sz="1800" dirty="0">
                <a:solidFill>
                  <a:schemeClr val="tx2"/>
                </a:solidFill>
              </a:rPr>
              <a:t>Sûr et bien toléré </a:t>
            </a:r>
          </a:p>
          <a:p>
            <a:pPr lvl="1" eaLnBrk="1" hangingPunct="1"/>
            <a:r>
              <a:rPr lang="fr-CA" sz="1400" dirty="0">
                <a:solidFill>
                  <a:schemeClr val="tx2"/>
                </a:solidFill>
              </a:rPr>
              <a:t>Taux d’EI semblables, y compris les cas de diabète sucré et d’événements neurocognitifs liés à l’</a:t>
            </a:r>
            <a:r>
              <a:rPr lang="fr-CA" sz="1400" dirty="0" err="1">
                <a:solidFill>
                  <a:schemeClr val="tx2"/>
                </a:solidFill>
              </a:rPr>
              <a:t>alirocumab</a:t>
            </a:r>
            <a:r>
              <a:rPr lang="fr-CA" sz="1400" dirty="0">
                <a:solidFill>
                  <a:schemeClr val="tx2"/>
                </a:solidFill>
              </a:rPr>
              <a:t> et au placebo</a:t>
            </a:r>
          </a:p>
          <a:p>
            <a:pPr lvl="1" eaLnBrk="1" hangingPunct="1"/>
            <a:r>
              <a:rPr lang="fr-CA" sz="1400" dirty="0">
                <a:solidFill>
                  <a:schemeClr val="tx2"/>
                </a:solidFill>
              </a:rPr>
              <a:t>Taux d’arrêt de l’</a:t>
            </a:r>
            <a:r>
              <a:rPr lang="fr-CA" sz="1400" dirty="0" err="1">
                <a:solidFill>
                  <a:schemeClr val="tx2"/>
                </a:solidFill>
              </a:rPr>
              <a:t>alirocumab</a:t>
            </a:r>
            <a:r>
              <a:rPr lang="fr-CA" sz="1400" dirty="0">
                <a:solidFill>
                  <a:schemeClr val="tx2"/>
                </a:solidFill>
              </a:rPr>
              <a:t> faible et pas plus élevé que celui associé au placebo</a:t>
            </a:r>
          </a:p>
          <a:p>
            <a:pPr lvl="1" eaLnBrk="1" hangingPunct="1"/>
            <a:r>
              <a:rPr lang="fr-CA" sz="1400" dirty="0">
                <a:solidFill>
                  <a:schemeClr val="tx2"/>
                </a:solidFill>
              </a:rPr>
              <a:t>Des anticorps anti-médicaments ont été détectés chez quelques patients et il a été montré ne pas influencer le processus </a:t>
            </a:r>
            <a:r>
              <a:rPr lang="fr-CA" sz="1400" dirty="0" err="1">
                <a:solidFill>
                  <a:schemeClr val="tx2"/>
                </a:solidFill>
              </a:rPr>
              <a:t>hypolipémiant</a:t>
            </a:r>
            <a:r>
              <a:rPr lang="fr-CA" sz="1400" dirty="0">
                <a:solidFill>
                  <a:schemeClr val="tx2"/>
                </a:solidFill>
              </a:rPr>
              <a:t> de l’</a:t>
            </a:r>
            <a:r>
              <a:rPr lang="fr-CA" sz="1400" dirty="0" err="1">
                <a:solidFill>
                  <a:schemeClr val="tx2"/>
                </a:solidFill>
              </a:rPr>
              <a:t>alirocumab</a:t>
            </a:r>
            <a:endParaRPr lang="fr-CA" sz="1400" dirty="0">
              <a:solidFill>
                <a:schemeClr val="tx2"/>
              </a:solidFill>
            </a:endParaRPr>
          </a:p>
          <a:p>
            <a:pPr lvl="1" eaLnBrk="1" hangingPunct="1"/>
            <a:endParaRPr lang="fr-CA" sz="1600" dirty="0"/>
          </a:p>
        </p:txBody>
      </p:sp>
      <p:sp>
        <p:nvSpPr>
          <p:cNvPr id="10" name="ZoneTexte 9">
            <a:extLst>
              <a:ext uri="{FF2B5EF4-FFF2-40B4-BE49-F238E27FC236}">
                <a16:creationId xmlns:a16="http://schemas.microsoft.com/office/drawing/2014/main" id="{982551F9-A45C-4A41-81C5-09481D5416D7}"/>
              </a:ext>
            </a:extLst>
          </p:cNvPr>
          <p:cNvSpPr txBox="1"/>
          <p:nvPr/>
        </p:nvSpPr>
        <p:spPr>
          <a:xfrm>
            <a:off x="436728" y="4879954"/>
            <a:ext cx="2698411" cy="230832"/>
          </a:xfrm>
          <a:prstGeom prst="rect">
            <a:avLst/>
          </a:prstGeom>
          <a:noFill/>
        </p:spPr>
        <p:txBody>
          <a:bodyPr wrap="square" lIns="0" rIns="0" rtlCol="0" anchor="ctr" anchorCtr="0">
            <a:spAutoFit/>
          </a:bodyPr>
          <a:lstStyle/>
          <a:p>
            <a:r>
              <a:rPr lang="fr-CA" sz="900" dirty="0"/>
              <a:t>Schwartz GG </a:t>
            </a:r>
            <a:r>
              <a:rPr lang="fr-CA" sz="900" i="1" dirty="0"/>
              <a:t>et al. N </a:t>
            </a:r>
            <a:r>
              <a:rPr lang="fr-CA" sz="900" i="1" dirty="0" err="1"/>
              <a:t>Engl</a:t>
            </a:r>
            <a:r>
              <a:rPr lang="fr-CA" sz="900" i="1" dirty="0"/>
              <a:t> J Med </a:t>
            </a:r>
            <a:r>
              <a:rPr lang="fr-CA" sz="900" dirty="0"/>
              <a:t>2018; 379:2097-2107 </a:t>
            </a:r>
          </a:p>
        </p:txBody>
      </p:sp>
      <p:grpSp>
        <p:nvGrpSpPr>
          <p:cNvPr id="6" name="Group 5">
            <a:extLst>
              <a:ext uri="{FF2B5EF4-FFF2-40B4-BE49-F238E27FC236}">
                <a16:creationId xmlns:a16="http://schemas.microsoft.com/office/drawing/2014/main" id="{C1AA6884-0117-AE40-9D44-B429C02804EE}"/>
              </a:ext>
            </a:extLst>
          </p:cNvPr>
          <p:cNvGrpSpPr/>
          <p:nvPr/>
        </p:nvGrpSpPr>
        <p:grpSpPr>
          <a:xfrm>
            <a:off x="6136287" y="231717"/>
            <a:ext cx="1658203" cy="504968"/>
            <a:chOff x="7390263" y="143301"/>
            <a:chExt cx="1658203" cy="504968"/>
          </a:xfrm>
        </p:grpSpPr>
        <p:sp>
          <p:nvSpPr>
            <p:cNvPr id="7" name="Rectangle 6">
              <a:extLst>
                <a:ext uri="{FF2B5EF4-FFF2-40B4-BE49-F238E27FC236}">
                  <a16:creationId xmlns:a16="http://schemas.microsoft.com/office/drawing/2014/main" id="{306C8985-AD38-9247-90E0-3F46A4568EE3}"/>
                </a:ext>
              </a:extLst>
            </p:cNvPr>
            <p:cNvSpPr/>
            <p:nvPr/>
          </p:nvSpPr>
          <p:spPr>
            <a:xfrm>
              <a:off x="7390263" y="143301"/>
              <a:ext cx="1658203" cy="50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2">
              <a:extLst>
                <a:ext uri="{FF2B5EF4-FFF2-40B4-BE49-F238E27FC236}">
                  <a16:creationId xmlns:a16="http://schemas.microsoft.com/office/drawing/2014/main" id="{FE3C8445-B6A6-F640-AD9D-9FF888790084}"/>
                </a:ext>
              </a:extLst>
            </p:cNvPr>
            <p:cNvPicPr>
              <a:picLocks noChangeAspect="1" noChangeArrowheads="1"/>
            </p:cNvPicPr>
            <p:nvPr/>
          </p:nvPicPr>
          <p:blipFill>
            <a:blip r:embed="rId3" cstate="print"/>
            <a:srcRect/>
            <a:stretch>
              <a:fillRect/>
            </a:stretch>
          </p:blipFill>
          <p:spPr bwMode="auto">
            <a:xfrm>
              <a:off x="7495318" y="215817"/>
              <a:ext cx="1479550" cy="409575"/>
            </a:xfrm>
            <a:prstGeom prst="rect">
              <a:avLst/>
            </a:prstGeom>
            <a:noFill/>
            <a:ln>
              <a:noFill/>
            </a:ln>
            <a:effectLst/>
          </p:spPr>
        </p:pic>
      </p:grpSp>
      <p:sp>
        <p:nvSpPr>
          <p:cNvPr id="11" name="Speech Bubble: Oval 10">
            <a:extLst>
              <a:ext uri="{FF2B5EF4-FFF2-40B4-BE49-F238E27FC236}">
                <a16:creationId xmlns:a16="http://schemas.microsoft.com/office/drawing/2014/main" id="{242C9D88-6765-4DEF-BF67-D66BEF023FC0}"/>
              </a:ext>
            </a:extLst>
          </p:cNvPr>
          <p:cNvSpPr/>
          <p:nvPr/>
        </p:nvSpPr>
        <p:spPr>
          <a:xfrm>
            <a:off x="7957750" y="33446"/>
            <a:ext cx="1089929" cy="879551"/>
          </a:xfrm>
          <a:prstGeom prst="wedgeEllipse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1D2FD150-3A5B-4327-8AD6-432C9DF0BC53}"/>
              </a:ext>
            </a:extLst>
          </p:cNvPr>
          <p:cNvSpPr txBox="1"/>
          <p:nvPr/>
        </p:nvSpPr>
        <p:spPr>
          <a:xfrm>
            <a:off x="8044246" y="123600"/>
            <a:ext cx="1003433" cy="646331"/>
          </a:xfrm>
          <a:prstGeom prst="rect">
            <a:avLst/>
          </a:prstGeom>
          <a:noFill/>
        </p:spPr>
        <p:txBody>
          <a:bodyPr wrap="square" rtlCol="0">
            <a:spAutoFit/>
          </a:bodyPr>
          <a:lstStyle/>
          <a:p>
            <a:pPr algn="ctr"/>
            <a:r>
              <a:rPr lang="fr-CA" sz="3600" dirty="0">
                <a:solidFill>
                  <a:schemeClr val="bg1"/>
                </a:solidFill>
                <a:latin typeface="AR JULIAN" panose="02000000000000000000" pitchFamily="2" charset="0"/>
              </a:rPr>
              <a:t>D</a:t>
            </a:r>
            <a:endParaRPr lang="en-CA" sz="3600" dirty="0">
              <a:solidFill>
                <a:schemeClr val="bg1"/>
              </a:solidFill>
              <a:latin typeface="AR JULIAN" panose="02000000000000000000" pitchFamily="2" charset="0"/>
            </a:endParaRPr>
          </a:p>
        </p:txBody>
      </p:sp>
    </p:spTree>
    <p:extLst>
      <p:ext uri="{BB962C8B-B14F-4D97-AF65-F5344CB8AC3E}">
        <p14:creationId xmlns:p14="http://schemas.microsoft.com/office/powerpoint/2010/main" val="6739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2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 calcmode="lin" valueType="num">
                                      <p:cBhvr additive="base">
                                        <p:cTn id="11"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500"/>
                                  </p:stCondLst>
                                  <p:childTnLst>
                                    <p:set>
                                      <p:cBhvr>
                                        <p:cTn id="16" dur="1" fill="hold">
                                          <p:stCondLst>
                                            <p:cond delay="0"/>
                                          </p:stCondLst>
                                        </p:cTn>
                                        <p:tgtEl>
                                          <p:spTgt spid="10243">
                                            <p:txEl>
                                              <p:pRg st="2" end="2"/>
                                            </p:txEl>
                                          </p:spTgt>
                                        </p:tgtEl>
                                        <p:attrNameLst>
                                          <p:attrName>style.visibility</p:attrName>
                                        </p:attrNameLst>
                                      </p:cBhvr>
                                      <p:to>
                                        <p:strVal val="visible"/>
                                      </p:to>
                                    </p:set>
                                    <p:anim calcmode="lin" valueType="num">
                                      <p:cBhvr additive="base">
                                        <p:cTn id="17"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500"/>
                                  </p:stCondLst>
                                  <p:childTnLst>
                                    <p:set>
                                      <p:cBhvr>
                                        <p:cTn id="20" dur="1" fill="hold">
                                          <p:stCondLst>
                                            <p:cond delay="0"/>
                                          </p:stCondLst>
                                        </p:cTn>
                                        <p:tgtEl>
                                          <p:spTgt spid="10243">
                                            <p:txEl>
                                              <p:pRg st="3" end="3"/>
                                            </p:txEl>
                                          </p:spTgt>
                                        </p:tgtEl>
                                        <p:attrNameLst>
                                          <p:attrName>style.visibility</p:attrName>
                                        </p:attrNameLst>
                                      </p:cBhvr>
                                      <p:to>
                                        <p:strVal val="visible"/>
                                      </p:to>
                                    </p:set>
                                    <p:anim calcmode="lin" valueType="num">
                                      <p:cBhvr additive="base">
                                        <p:cTn id="21"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500"/>
                                  </p:stCondLst>
                                  <p:childTnLst>
                                    <p:set>
                                      <p:cBhvr>
                                        <p:cTn id="26" dur="1" fill="hold">
                                          <p:stCondLst>
                                            <p:cond delay="0"/>
                                          </p:stCondLst>
                                        </p:cTn>
                                        <p:tgtEl>
                                          <p:spTgt spid="10243">
                                            <p:txEl>
                                              <p:pRg st="4" end="4"/>
                                            </p:txEl>
                                          </p:spTgt>
                                        </p:tgtEl>
                                        <p:attrNameLst>
                                          <p:attrName>style.visibility</p:attrName>
                                        </p:attrNameLst>
                                      </p:cBhvr>
                                      <p:to>
                                        <p:strVal val="visible"/>
                                      </p:to>
                                    </p:set>
                                    <p:anim calcmode="lin" valueType="num">
                                      <p:cBhvr additive="base">
                                        <p:cTn id="27"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4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10243">
                                            <p:txEl>
                                              <p:pRg st="5" end="5"/>
                                            </p:txEl>
                                          </p:spTgt>
                                        </p:tgtEl>
                                        <p:attrNameLst>
                                          <p:attrName>style.visibility</p:attrName>
                                        </p:attrNameLst>
                                      </p:cBhvr>
                                      <p:to>
                                        <p:strVal val="visible"/>
                                      </p:to>
                                    </p:set>
                                    <p:anim calcmode="lin" valueType="num">
                                      <p:cBhvr additive="base">
                                        <p:cTn id="31"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10243">
                                            <p:txEl>
                                              <p:pRg st="6" end="6"/>
                                            </p:txEl>
                                          </p:spTgt>
                                        </p:tgtEl>
                                        <p:attrNameLst>
                                          <p:attrName>style.visibility</p:attrName>
                                        </p:attrNameLst>
                                      </p:cBhvr>
                                      <p:to>
                                        <p:strVal val="visible"/>
                                      </p:to>
                                    </p:set>
                                    <p:anim calcmode="lin" valueType="num">
                                      <p:cBhvr additive="base">
                                        <p:cTn id="35"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24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10243">
                                            <p:txEl>
                                              <p:pRg st="7" end="7"/>
                                            </p:txEl>
                                          </p:spTgt>
                                        </p:tgtEl>
                                        <p:attrNameLst>
                                          <p:attrName>style.visibility</p:attrName>
                                        </p:attrNameLst>
                                      </p:cBhvr>
                                      <p:to>
                                        <p:strVal val="visible"/>
                                      </p:to>
                                    </p:set>
                                    <p:anim calcmode="lin" valueType="num">
                                      <p:cBhvr additive="base">
                                        <p:cTn id="39"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2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P spid="11" grpId="0" animBg="1"/>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43552" y="259047"/>
            <a:ext cx="8256896" cy="539958"/>
          </a:xfrm>
          <a:effectLst>
            <a:outerShdw blurRad="50800" dist="38100" dir="2700000" algn="tl" rotWithShape="0">
              <a:prstClr val="black">
                <a:alpha val="70000"/>
              </a:prstClr>
            </a:outerShdw>
          </a:effectLst>
        </p:spPr>
        <p:txBody>
          <a:bodyPr vert="horz" lIns="0" tIns="45720" rIns="91440" bIns="45720" rtlCol="0" anchor="ctr">
            <a:normAutofit/>
          </a:bodyPr>
          <a:lstStyle/>
          <a:p>
            <a:r>
              <a:rPr lang="en-GB" sz="3000" dirty="0" err="1"/>
              <a:t>Mes</a:t>
            </a:r>
            <a:r>
              <a:rPr lang="en-GB" sz="3000" dirty="0"/>
              <a:t> </a:t>
            </a:r>
            <a:r>
              <a:rPr lang="en-GB" sz="3000" dirty="0" err="1"/>
              <a:t>bonnes</a:t>
            </a:r>
            <a:r>
              <a:rPr lang="en-GB" sz="3000" dirty="0"/>
              <a:t> intentions</a:t>
            </a:r>
          </a:p>
        </p:txBody>
      </p:sp>
      <p:sp>
        <p:nvSpPr>
          <p:cNvPr id="5" name="ZoneTexte 4">
            <a:extLst>
              <a:ext uri="{FF2B5EF4-FFF2-40B4-BE49-F238E27FC236}">
                <a16:creationId xmlns:a16="http://schemas.microsoft.com/office/drawing/2014/main" id="{BCC2939C-FC40-9240-B331-7509DA220540}"/>
              </a:ext>
            </a:extLst>
          </p:cNvPr>
          <p:cNvSpPr txBox="1"/>
          <p:nvPr/>
        </p:nvSpPr>
        <p:spPr>
          <a:xfrm>
            <a:off x="443552" y="1245922"/>
            <a:ext cx="7913639" cy="3770263"/>
          </a:xfrm>
          <a:prstGeom prst="rect">
            <a:avLst/>
          </a:prstGeom>
          <a:noFill/>
        </p:spPr>
        <p:txBody>
          <a:bodyPr wrap="square" lIns="0" rtlCol="0">
            <a:spAutoFit/>
          </a:bodyPr>
          <a:lstStyle/>
          <a:p>
            <a:pPr marL="285750" indent="-285750">
              <a:spcBef>
                <a:spcPts val="1800"/>
              </a:spcBef>
              <a:buBlip>
                <a:blip r:embed="rId3"/>
              </a:buBlip>
            </a:pPr>
            <a:r>
              <a:rPr lang="fr-CA" sz="2200" b="1" dirty="0">
                <a:solidFill>
                  <a:schemeClr val="tx2"/>
                </a:solidFill>
              </a:rPr>
              <a:t>J’utilise l’âge CV pour sélectionner le facteur de risque sur lequel agir &amp; comme source de motivation</a:t>
            </a:r>
          </a:p>
          <a:p>
            <a:pPr marL="285750" indent="-285750">
              <a:spcBef>
                <a:spcPts val="1800"/>
              </a:spcBef>
              <a:buBlip>
                <a:blip r:embed="rId3"/>
              </a:buBlip>
            </a:pPr>
            <a:r>
              <a:rPr lang="fr-CA" sz="2200" b="1" dirty="0">
                <a:solidFill>
                  <a:schemeClr val="tx2"/>
                </a:solidFill>
              </a:rPr>
              <a:t>Je cherche, je trouve et je traite les patients avec une hypercholestérolémie familiale</a:t>
            </a:r>
          </a:p>
          <a:p>
            <a:pPr marL="285750" indent="-285750">
              <a:spcBef>
                <a:spcPts val="1800"/>
              </a:spcBef>
              <a:buBlip>
                <a:blip r:embed="rId3"/>
              </a:buBlip>
            </a:pPr>
            <a:r>
              <a:rPr lang="fr-CA" sz="2200" b="1" dirty="0">
                <a:solidFill>
                  <a:schemeClr val="tx2"/>
                </a:solidFill>
              </a:rPr>
              <a:t>J’agis lorsque je ne suis pas sous le seuil de C-LDL, c’est bien et je l’atteins parce que c’est au patient que ça fait du bien</a:t>
            </a:r>
          </a:p>
          <a:p>
            <a:pPr marL="285750" indent="-285750">
              <a:spcBef>
                <a:spcPts val="1800"/>
              </a:spcBef>
              <a:buBlip>
                <a:blip r:embed="rId3"/>
              </a:buBlip>
            </a:pPr>
            <a:r>
              <a:rPr lang="fr-CA" sz="2200" b="1" dirty="0">
                <a:solidFill>
                  <a:schemeClr val="tx2"/>
                </a:solidFill>
              </a:rPr>
              <a:t>J’inclus les inhibiteurs de PCSK9 dans mon arsenal thérapeutique parce qu’ils sont efficaces et sécuritaires</a:t>
            </a:r>
          </a:p>
          <a:p>
            <a:pPr marL="285750" indent="-285750">
              <a:buFont typeface="Wingdings" pitchFamily="2" charset="2"/>
              <a:buChar char="Ø"/>
            </a:pPr>
            <a:endParaRPr lang="fr-FR" b="1" dirty="0"/>
          </a:p>
        </p:txBody>
      </p:sp>
      <p:sp>
        <p:nvSpPr>
          <p:cNvPr id="6" name="Speech Bubble: Oval 5">
            <a:extLst>
              <a:ext uri="{FF2B5EF4-FFF2-40B4-BE49-F238E27FC236}">
                <a16:creationId xmlns:a16="http://schemas.microsoft.com/office/drawing/2014/main" id="{5723BC95-1CFA-4999-970F-F6B23CF4CF2E}"/>
              </a:ext>
            </a:extLst>
          </p:cNvPr>
          <p:cNvSpPr/>
          <p:nvPr/>
        </p:nvSpPr>
        <p:spPr>
          <a:xfrm>
            <a:off x="7957750" y="33446"/>
            <a:ext cx="1089929" cy="879551"/>
          </a:xfrm>
          <a:prstGeom prst="wedgeEllipse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7B716CF9-E509-4505-B97F-87BF4F2C23F3}"/>
              </a:ext>
            </a:extLst>
          </p:cNvPr>
          <p:cNvSpPr txBox="1"/>
          <p:nvPr/>
        </p:nvSpPr>
        <p:spPr>
          <a:xfrm>
            <a:off x="8044246" y="123600"/>
            <a:ext cx="1003433" cy="646331"/>
          </a:xfrm>
          <a:prstGeom prst="rect">
            <a:avLst/>
          </a:prstGeom>
          <a:noFill/>
        </p:spPr>
        <p:txBody>
          <a:bodyPr wrap="square" rtlCol="0">
            <a:spAutoFit/>
          </a:bodyPr>
          <a:lstStyle/>
          <a:p>
            <a:pPr algn="ctr"/>
            <a:r>
              <a:rPr lang="fr-CA" sz="3600" dirty="0">
                <a:solidFill>
                  <a:schemeClr val="bg1"/>
                </a:solidFill>
                <a:latin typeface="AR JULIAN" panose="02000000000000000000" pitchFamily="2" charset="0"/>
              </a:rPr>
              <a:t>D</a:t>
            </a:r>
            <a:endParaRPr lang="en-CA" sz="3600" dirty="0">
              <a:solidFill>
                <a:schemeClr val="bg1"/>
              </a:solidFill>
              <a:latin typeface="AR JULIAN" panose="02000000000000000000" pitchFamily="2" charset="0"/>
            </a:endParaRPr>
          </a:p>
        </p:txBody>
      </p:sp>
    </p:spTree>
    <p:extLst>
      <p:ext uri="{BB962C8B-B14F-4D97-AF65-F5344CB8AC3E}">
        <p14:creationId xmlns:p14="http://schemas.microsoft.com/office/powerpoint/2010/main" val="391934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1C6938F-5A89-D94C-8FD1-5630A8B59947}"/>
              </a:ext>
            </a:extLst>
          </p:cNvPr>
          <p:cNvPicPr>
            <a:picLocks noChangeAspect="1"/>
          </p:cNvPicPr>
          <p:nvPr/>
        </p:nvPicPr>
        <p:blipFill>
          <a:blip r:embed="rId3"/>
          <a:stretch>
            <a:fillRect/>
          </a:stretch>
        </p:blipFill>
        <p:spPr>
          <a:xfrm>
            <a:off x="5460331" y="245248"/>
            <a:ext cx="3628586" cy="4683565"/>
          </a:xfrm>
          <a:prstGeom prst="rect">
            <a:avLst/>
          </a:prstGeom>
          <a:effectLst/>
        </p:spPr>
      </p:pic>
      <p:sp>
        <p:nvSpPr>
          <p:cNvPr id="15" name="ZoneTexte 14">
            <a:extLst>
              <a:ext uri="{FF2B5EF4-FFF2-40B4-BE49-F238E27FC236}">
                <a16:creationId xmlns:a16="http://schemas.microsoft.com/office/drawing/2014/main" id="{BA1D188F-6661-8241-A358-B47472FE745A}"/>
              </a:ext>
            </a:extLst>
          </p:cNvPr>
          <p:cNvSpPr txBox="1"/>
          <p:nvPr/>
        </p:nvSpPr>
        <p:spPr>
          <a:xfrm>
            <a:off x="457200" y="80681"/>
            <a:ext cx="4182035" cy="833719"/>
          </a:xfrm>
          <a:prstGeom prst="rect">
            <a:avLst/>
          </a:prstGeom>
          <a:noFill/>
        </p:spPr>
        <p:txBody>
          <a:bodyPr wrap="square" lIns="0" rIns="0" rtlCol="0" anchor="ctr" anchorCtr="0">
            <a:noAutofit/>
          </a:bodyPr>
          <a:lstStyle/>
          <a:p>
            <a:pPr>
              <a:lnSpc>
                <a:spcPct val="80000"/>
              </a:lnSpc>
            </a:pPr>
            <a:r>
              <a:rPr lang="fr-FR" sz="3000" b="1" dirty="0">
                <a:solidFill>
                  <a:schemeClr val="bg1"/>
                </a:solidFill>
              </a:rPr>
              <a:t>RAMQ/</a:t>
            </a:r>
          </a:p>
          <a:p>
            <a:pPr>
              <a:lnSpc>
                <a:spcPct val="80000"/>
              </a:lnSpc>
            </a:pPr>
            <a:r>
              <a:rPr lang="fr-FR" sz="3000" b="1" dirty="0" err="1">
                <a:solidFill>
                  <a:schemeClr val="bg1"/>
                </a:solidFill>
              </a:rPr>
              <a:t>HFHe</a:t>
            </a:r>
            <a:endParaRPr lang="fr-FR" sz="3000" b="1" dirty="0">
              <a:solidFill>
                <a:schemeClr val="bg1"/>
              </a:solidFill>
            </a:endParaRPr>
          </a:p>
        </p:txBody>
      </p:sp>
      <p:grpSp>
        <p:nvGrpSpPr>
          <p:cNvPr id="2" name="Group 1">
            <a:extLst>
              <a:ext uri="{FF2B5EF4-FFF2-40B4-BE49-F238E27FC236}">
                <a16:creationId xmlns:a16="http://schemas.microsoft.com/office/drawing/2014/main" id="{AC2DEA61-6D93-F446-8C18-10A6A4D4A18A}"/>
              </a:ext>
            </a:extLst>
          </p:cNvPr>
          <p:cNvGrpSpPr/>
          <p:nvPr/>
        </p:nvGrpSpPr>
        <p:grpSpPr>
          <a:xfrm>
            <a:off x="1714500" y="245248"/>
            <a:ext cx="3727833" cy="4683565"/>
            <a:chOff x="1052741" y="0"/>
            <a:chExt cx="4016970" cy="5143500"/>
          </a:xfrm>
        </p:grpSpPr>
        <p:pic>
          <p:nvPicPr>
            <p:cNvPr id="10" name="Image 9">
              <a:extLst>
                <a:ext uri="{FF2B5EF4-FFF2-40B4-BE49-F238E27FC236}">
                  <a16:creationId xmlns:a16="http://schemas.microsoft.com/office/drawing/2014/main" id="{264D028A-631F-A349-A80B-D458ABC10B9A}"/>
                </a:ext>
              </a:extLst>
            </p:cNvPr>
            <p:cNvPicPr>
              <a:picLocks noChangeAspect="1"/>
            </p:cNvPicPr>
            <p:nvPr/>
          </p:nvPicPr>
          <p:blipFill>
            <a:blip r:embed="rId4"/>
            <a:stretch>
              <a:fillRect/>
            </a:stretch>
          </p:blipFill>
          <p:spPr>
            <a:xfrm>
              <a:off x="1052741" y="0"/>
              <a:ext cx="4016970" cy="5143500"/>
            </a:xfrm>
            <a:prstGeom prst="rect">
              <a:avLst/>
            </a:prstGeom>
          </p:spPr>
        </p:pic>
        <p:sp>
          <p:nvSpPr>
            <p:cNvPr id="16" name="Rectangle 15">
              <a:extLst>
                <a:ext uri="{FF2B5EF4-FFF2-40B4-BE49-F238E27FC236}">
                  <a16:creationId xmlns:a16="http://schemas.microsoft.com/office/drawing/2014/main" id="{36FBF6E7-F0A6-9D43-8016-2CBF3A20161C}"/>
                </a:ext>
              </a:extLst>
            </p:cNvPr>
            <p:cNvSpPr/>
            <p:nvPr/>
          </p:nvSpPr>
          <p:spPr>
            <a:xfrm>
              <a:off x="2426110" y="298654"/>
              <a:ext cx="1943099" cy="99551"/>
            </a:xfrm>
            <a:prstGeom prst="rect">
              <a:avLst/>
            </a:prstGeom>
            <a:noFill/>
            <a:ln w="28575">
              <a:solidFill>
                <a:srgbClr val="CD0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276826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BF98A8D-E4F6-7A4C-B6D7-1BACF9FCBD60}"/>
              </a:ext>
            </a:extLst>
          </p:cNvPr>
          <p:cNvSpPr>
            <a:spLocks noGrp="1"/>
          </p:cNvSpPr>
          <p:nvPr>
            <p:ph type="body" sz="quarter" idx="13"/>
          </p:nvPr>
        </p:nvSpPr>
        <p:spPr/>
        <p:txBody>
          <a:bodyPr lIns="0" rIns="0" anchor="ctr" anchorCtr="0"/>
          <a:lstStyle/>
          <a:p>
            <a:endParaRPr lang="fr-FR" sz="900" b="0" dirty="0"/>
          </a:p>
        </p:txBody>
      </p:sp>
      <p:sp>
        <p:nvSpPr>
          <p:cNvPr id="7" name="ZoneTexte 6">
            <a:extLst>
              <a:ext uri="{FF2B5EF4-FFF2-40B4-BE49-F238E27FC236}">
                <a16:creationId xmlns:a16="http://schemas.microsoft.com/office/drawing/2014/main" id="{71601C77-2D30-A740-A2F3-311843FDC5D4}"/>
              </a:ext>
            </a:extLst>
          </p:cNvPr>
          <p:cNvSpPr txBox="1"/>
          <p:nvPr/>
        </p:nvSpPr>
        <p:spPr>
          <a:xfrm>
            <a:off x="461607" y="3780554"/>
            <a:ext cx="8220788" cy="415498"/>
          </a:xfrm>
          <a:prstGeom prst="rect">
            <a:avLst/>
          </a:prstGeom>
          <a:noFill/>
        </p:spPr>
        <p:txBody>
          <a:bodyPr wrap="none" lIns="0" rIns="0" rtlCol="0" anchor="ctr" anchorCtr="0">
            <a:noAutofit/>
          </a:bodyPr>
          <a:lstStyle/>
          <a:p>
            <a:pPr algn="ctr"/>
            <a:r>
              <a:rPr lang="fr-CA" sz="2100" b="1" dirty="0">
                <a:solidFill>
                  <a:schemeClr val="tx2"/>
                </a:solidFill>
              </a:rPr>
              <a:t>Icosapent </a:t>
            </a:r>
            <a:r>
              <a:rPr lang="fr-CA" sz="2100" b="1" dirty="0" err="1">
                <a:solidFill>
                  <a:schemeClr val="tx2"/>
                </a:solidFill>
              </a:rPr>
              <a:t>éthyl</a:t>
            </a:r>
            <a:r>
              <a:rPr lang="fr-CA" sz="2100" b="1" dirty="0">
                <a:solidFill>
                  <a:schemeClr val="tx2"/>
                </a:solidFill>
              </a:rPr>
              <a:t> = huile de poisson purifiée (acide </a:t>
            </a:r>
            <a:r>
              <a:rPr lang="fr-CA" sz="2100" b="1" dirty="0" err="1">
                <a:solidFill>
                  <a:schemeClr val="tx2"/>
                </a:solidFill>
              </a:rPr>
              <a:t>eicosapentaénoïque</a:t>
            </a:r>
            <a:r>
              <a:rPr lang="fr-CA" sz="2100" b="1" dirty="0">
                <a:solidFill>
                  <a:schemeClr val="tx2"/>
                </a:solidFill>
              </a:rPr>
              <a:t>, EPA)</a:t>
            </a:r>
            <a:endParaRPr lang="fr-FR" sz="2100" b="1" dirty="0">
              <a:solidFill>
                <a:schemeClr val="tx2"/>
              </a:solidFill>
            </a:endParaRPr>
          </a:p>
        </p:txBody>
      </p:sp>
      <p:grpSp>
        <p:nvGrpSpPr>
          <p:cNvPr id="6" name="Group 5">
            <a:extLst>
              <a:ext uri="{FF2B5EF4-FFF2-40B4-BE49-F238E27FC236}">
                <a16:creationId xmlns:a16="http://schemas.microsoft.com/office/drawing/2014/main" id="{A1E75E5B-E375-974C-A49A-DA79F8382D10}"/>
              </a:ext>
            </a:extLst>
          </p:cNvPr>
          <p:cNvGrpSpPr/>
          <p:nvPr/>
        </p:nvGrpSpPr>
        <p:grpSpPr>
          <a:xfrm>
            <a:off x="2815343" y="453283"/>
            <a:ext cx="3532109" cy="1621177"/>
            <a:chOff x="7493852" y="171093"/>
            <a:chExt cx="1426191" cy="654597"/>
          </a:xfrm>
        </p:grpSpPr>
        <p:sp>
          <p:nvSpPr>
            <p:cNvPr id="8" name="Rectangle 7">
              <a:extLst>
                <a:ext uri="{FF2B5EF4-FFF2-40B4-BE49-F238E27FC236}">
                  <a16:creationId xmlns:a16="http://schemas.microsoft.com/office/drawing/2014/main" id="{BDCBADA8-B062-D94A-80F7-B5B6F27F95D3}"/>
                </a:ext>
              </a:extLst>
            </p:cNvPr>
            <p:cNvSpPr/>
            <p:nvPr/>
          </p:nvSpPr>
          <p:spPr>
            <a:xfrm>
              <a:off x="7493852" y="171093"/>
              <a:ext cx="1426191" cy="654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Image 7">
              <a:extLst>
                <a:ext uri="{FF2B5EF4-FFF2-40B4-BE49-F238E27FC236}">
                  <a16:creationId xmlns:a16="http://schemas.microsoft.com/office/drawing/2014/main" id="{FEFF3629-B01A-0240-A691-7AA5C9479A43}"/>
                </a:ext>
              </a:extLst>
            </p:cNvPr>
            <p:cNvPicPr>
              <a:picLocks noChangeAspect="1"/>
            </p:cNvPicPr>
            <p:nvPr/>
          </p:nvPicPr>
          <p:blipFill>
            <a:blip r:embed="rId3"/>
            <a:stretch>
              <a:fillRect/>
            </a:stretch>
          </p:blipFill>
          <p:spPr>
            <a:xfrm>
              <a:off x="7583495" y="260611"/>
              <a:ext cx="1246907" cy="518451"/>
            </a:xfrm>
            <a:prstGeom prst="rect">
              <a:avLst/>
            </a:prstGeom>
          </p:spPr>
        </p:pic>
      </p:grpSp>
      <p:sp>
        <p:nvSpPr>
          <p:cNvPr id="2" name="TextBox 1">
            <a:extLst>
              <a:ext uri="{FF2B5EF4-FFF2-40B4-BE49-F238E27FC236}">
                <a16:creationId xmlns:a16="http://schemas.microsoft.com/office/drawing/2014/main" id="{E6C0EBBE-F30C-FE45-B141-24FF88D845EC}"/>
              </a:ext>
            </a:extLst>
          </p:cNvPr>
          <p:cNvSpPr txBox="1"/>
          <p:nvPr/>
        </p:nvSpPr>
        <p:spPr>
          <a:xfrm>
            <a:off x="457200" y="2424511"/>
            <a:ext cx="8229600" cy="1200329"/>
          </a:xfrm>
          <a:prstGeom prst="rect">
            <a:avLst/>
          </a:prstGeom>
          <a:noFill/>
        </p:spPr>
        <p:txBody>
          <a:bodyPr wrap="square" lIns="0" rIns="0" rtlCol="0" anchor="ctr" anchorCtr="0">
            <a:noAutofit/>
          </a:bodyPr>
          <a:lstStyle/>
          <a:p>
            <a:pPr algn="ctr">
              <a:lnSpc>
                <a:spcPct val="90000"/>
              </a:lnSpc>
            </a:pPr>
            <a:r>
              <a:rPr lang="fr-CA" sz="4000" b="1" dirty="0">
                <a:solidFill>
                  <a:srgbClr val="034566"/>
                </a:solidFill>
              </a:rPr>
              <a:t>Redu</a:t>
            </a:r>
            <a:r>
              <a:rPr lang="fr-CA" sz="4000" b="1" dirty="0">
                <a:solidFill>
                  <a:srgbClr val="7B7B7B"/>
                </a:solidFill>
              </a:rPr>
              <a:t>ction</a:t>
            </a:r>
            <a:r>
              <a:rPr lang="fr-CA" sz="4000" b="1" dirty="0">
                <a:solidFill>
                  <a:schemeClr val="accent2"/>
                </a:solidFill>
              </a:rPr>
              <a:t> </a:t>
            </a:r>
            <a:r>
              <a:rPr lang="fr-CA" sz="4000" b="1" dirty="0">
                <a:solidFill>
                  <a:srgbClr val="7B7B7B"/>
                </a:solidFill>
              </a:rPr>
              <a:t>of</a:t>
            </a:r>
            <a:r>
              <a:rPr lang="fr-CA" sz="4000" b="1" dirty="0">
                <a:solidFill>
                  <a:schemeClr val="accent2"/>
                </a:solidFill>
              </a:rPr>
              <a:t> </a:t>
            </a:r>
            <a:r>
              <a:rPr lang="fr-CA" sz="4000" b="1" dirty="0" err="1">
                <a:solidFill>
                  <a:srgbClr val="034566"/>
                </a:solidFill>
              </a:rPr>
              <a:t>C</a:t>
            </a:r>
            <a:r>
              <a:rPr lang="fr-CA" sz="4000" b="1" dirty="0" err="1">
                <a:solidFill>
                  <a:srgbClr val="7B7B7B"/>
                </a:solidFill>
              </a:rPr>
              <a:t>ardiovascular</a:t>
            </a:r>
            <a:r>
              <a:rPr lang="fr-CA" sz="4000" b="1" dirty="0"/>
              <a:t> </a:t>
            </a:r>
            <a:r>
              <a:rPr lang="fr-CA" sz="4000" b="1" dirty="0" err="1">
                <a:solidFill>
                  <a:srgbClr val="034566"/>
                </a:solidFill>
              </a:rPr>
              <a:t>E</a:t>
            </a:r>
            <a:r>
              <a:rPr lang="fr-CA" sz="4000" b="1" dirty="0" err="1">
                <a:solidFill>
                  <a:srgbClr val="7B7B7B"/>
                </a:solidFill>
              </a:rPr>
              <a:t>vents</a:t>
            </a:r>
            <a:r>
              <a:rPr lang="fr-CA" sz="4000" b="1" dirty="0">
                <a:solidFill>
                  <a:schemeClr val="tx2"/>
                </a:solidFill>
              </a:rPr>
              <a:t> </a:t>
            </a:r>
            <a:br>
              <a:rPr lang="fr-CA" sz="4000" b="1" dirty="0"/>
            </a:br>
            <a:r>
              <a:rPr lang="fr-CA" sz="4000" b="1" dirty="0" err="1">
                <a:solidFill>
                  <a:srgbClr val="7B7B7B"/>
                </a:solidFill>
              </a:rPr>
              <a:t>with</a:t>
            </a:r>
            <a:r>
              <a:rPr lang="fr-CA" sz="4000" b="1" dirty="0">
                <a:solidFill>
                  <a:srgbClr val="7B7B7B"/>
                </a:solidFill>
              </a:rPr>
              <a:t> </a:t>
            </a:r>
            <a:r>
              <a:rPr lang="fr-CA" sz="4000" b="1" dirty="0" err="1">
                <a:solidFill>
                  <a:srgbClr val="7B7B7B"/>
                </a:solidFill>
              </a:rPr>
              <a:t>Icosapent</a:t>
            </a:r>
            <a:r>
              <a:rPr lang="fr-CA" sz="4000" b="1" dirty="0">
                <a:solidFill>
                  <a:srgbClr val="7B7B7B"/>
                </a:solidFill>
              </a:rPr>
              <a:t> </a:t>
            </a:r>
            <a:r>
              <a:rPr lang="fr-CA" sz="4000" b="1" dirty="0" err="1">
                <a:solidFill>
                  <a:srgbClr val="7B7B7B"/>
                </a:solidFill>
              </a:rPr>
              <a:t>Ethyl</a:t>
            </a:r>
            <a:r>
              <a:rPr lang="fr-CA" sz="4000" b="1" dirty="0">
                <a:solidFill>
                  <a:srgbClr val="595959"/>
                </a:solidFill>
              </a:rPr>
              <a:t>–</a:t>
            </a:r>
            <a:r>
              <a:rPr lang="fr-CA" sz="4000" b="1" dirty="0">
                <a:solidFill>
                  <a:srgbClr val="034566"/>
                </a:solidFill>
              </a:rPr>
              <a:t>I</a:t>
            </a:r>
            <a:r>
              <a:rPr lang="fr-CA" sz="4000" b="1" dirty="0">
                <a:solidFill>
                  <a:srgbClr val="7B7B7B"/>
                </a:solidFill>
              </a:rPr>
              <a:t>ntervention</a:t>
            </a:r>
            <a:r>
              <a:rPr lang="fr-CA" sz="4000" b="1" dirty="0">
                <a:solidFill>
                  <a:srgbClr val="595959"/>
                </a:solidFill>
              </a:rPr>
              <a:t> </a:t>
            </a:r>
            <a:r>
              <a:rPr lang="fr-CA" sz="4000" b="1" dirty="0">
                <a:solidFill>
                  <a:srgbClr val="034566"/>
                </a:solidFill>
              </a:rPr>
              <a:t>T</a:t>
            </a:r>
            <a:r>
              <a:rPr lang="fr-CA" sz="4000" b="1" dirty="0">
                <a:solidFill>
                  <a:srgbClr val="7B7B7B"/>
                </a:solidFill>
              </a:rPr>
              <a:t>rial</a:t>
            </a:r>
            <a:endParaRPr sz="4000" b="1" dirty="0">
              <a:solidFill>
                <a:srgbClr val="7B7B7B"/>
              </a:solidFill>
            </a:endParaRPr>
          </a:p>
        </p:txBody>
      </p:sp>
    </p:spTree>
    <p:extLst>
      <p:ext uri="{BB962C8B-B14F-4D97-AF65-F5344CB8AC3E}">
        <p14:creationId xmlns:p14="http://schemas.microsoft.com/office/powerpoint/2010/main" val="28379881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1" y="249775"/>
            <a:ext cx="6639635" cy="522247"/>
          </a:xfrm>
          <a:effectLst>
            <a:outerShdw blurRad="50800" dist="38100" dir="2700000" algn="tl" rotWithShape="0">
              <a:prstClr val="black">
                <a:alpha val="70000"/>
              </a:prstClr>
            </a:outerShdw>
          </a:effectLst>
        </p:spPr>
        <p:txBody>
          <a:bodyPr vert="horz" lIns="0" tIns="45720" rIns="0" bIns="45720" rtlCol="0" anchor="ctr">
            <a:normAutofit/>
          </a:bodyPr>
          <a:lstStyle/>
          <a:p>
            <a:r>
              <a:rPr lang="fr-CA" sz="3000" dirty="0"/>
              <a:t>Plan de l’essai</a:t>
            </a:r>
          </a:p>
        </p:txBody>
      </p:sp>
      <p:sp>
        <p:nvSpPr>
          <p:cNvPr id="13" name="Text Box 45"/>
          <p:cNvSpPr txBox="1">
            <a:spLocks noChangeArrowheads="1"/>
          </p:cNvSpPr>
          <p:nvPr/>
        </p:nvSpPr>
        <p:spPr bwMode="auto">
          <a:xfrm rot="5400000">
            <a:off x="3650306" y="3412117"/>
            <a:ext cx="225029" cy="2428087"/>
          </a:xfrm>
          <a:prstGeom prst="rect">
            <a:avLst/>
          </a:prstGeom>
          <a:solidFill>
            <a:schemeClr val="accent4">
              <a:lumMod val="60000"/>
              <a:lumOff val="40000"/>
              <a:alpha val="50000"/>
            </a:schemeClr>
          </a:solidFill>
          <a:ln w="9525">
            <a:noFill/>
            <a:miter lim="800000"/>
            <a:headEnd/>
            <a:tailEnd/>
          </a:ln>
          <a:effectLst/>
        </p:spPr>
        <p:txBody>
          <a:bodyPr vert="vert270" anchor="ctr" anchorCtr="1"/>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50000"/>
              </a:spcBef>
              <a:defRPr/>
            </a:pPr>
            <a:r>
              <a:rPr lang="fr-CA" sz="1100" b="1" dirty="0">
                <a:solidFill>
                  <a:srgbClr val="000000"/>
                </a:solidFill>
                <a:latin typeface="+mn-lt"/>
              </a:rPr>
              <a:t>Suivi médian de 4,5 ans</a:t>
            </a:r>
            <a:endParaRPr lang="fr-CA" sz="1100" dirty="0">
              <a:solidFill>
                <a:srgbClr val="000000"/>
              </a:solidFill>
              <a:latin typeface="+mn-lt"/>
            </a:endParaRPr>
          </a:p>
        </p:txBody>
      </p:sp>
      <p:sp>
        <p:nvSpPr>
          <p:cNvPr id="14" name="Rectangle 125"/>
          <p:cNvSpPr>
            <a:spLocks noChangeArrowheads="1"/>
          </p:cNvSpPr>
          <p:nvPr/>
        </p:nvSpPr>
        <p:spPr bwMode="auto">
          <a:xfrm>
            <a:off x="457202" y="2149259"/>
            <a:ext cx="6639629" cy="481347"/>
          </a:xfrm>
          <a:prstGeom prst="rect">
            <a:avLst/>
          </a:prstGeom>
          <a:solidFill>
            <a:schemeClr val="accent4">
              <a:lumMod val="60000"/>
              <a:lumOff val="40000"/>
              <a:alpha val="50195"/>
            </a:schemeClr>
          </a:solidFill>
          <a:ln w="9525">
            <a:noFill/>
            <a:miter lim="800000"/>
            <a:headEnd/>
            <a:tailEnd/>
          </a:ln>
          <a:effectLst/>
        </p:spPr>
        <p:txBody>
          <a:bodyPr tIns="0" bIns="0" anchor="ctr" anchorCtr="1"/>
          <a:lstStyle/>
          <a:p>
            <a:pPr algn="ctr" fontAlgn="base">
              <a:spcBef>
                <a:spcPct val="0"/>
              </a:spcBef>
              <a:spcAft>
                <a:spcPct val="0"/>
              </a:spcAft>
            </a:pPr>
            <a:r>
              <a:rPr lang="fr-CA" sz="1400" b="1" dirty="0">
                <a:solidFill>
                  <a:srgbClr val="000000"/>
                </a:solidFill>
              </a:rPr>
              <a:t>Traitement stable ( 4 sem.) par statines (± </a:t>
            </a:r>
            <a:r>
              <a:rPr lang="fr-CA" sz="1400" b="1" dirty="0" err="1">
                <a:solidFill>
                  <a:srgbClr val="000000"/>
                </a:solidFill>
              </a:rPr>
              <a:t>ézétimibe</a:t>
            </a:r>
            <a:r>
              <a:rPr lang="fr-CA" sz="1400" b="1" dirty="0">
                <a:solidFill>
                  <a:srgbClr val="000000"/>
                </a:solidFill>
              </a:rPr>
              <a:t>) et C-LDL entre 1,0 et 2,6 </a:t>
            </a:r>
            <a:r>
              <a:rPr lang="fr-CA" sz="1400" b="1" dirty="0" err="1">
                <a:solidFill>
                  <a:srgbClr val="000000"/>
                </a:solidFill>
              </a:rPr>
              <a:t>mmol</a:t>
            </a:r>
            <a:r>
              <a:rPr lang="fr-CA" sz="1400" b="1" dirty="0">
                <a:solidFill>
                  <a:srgbClr val="000000"/>
                </a:solidFill>
              </a:rPr>
              <a:t>/L</a:t>
            </a:r>
          </a:p>
          <a:p>
            <a:pPr algn="ctr" fontAlgn="base">
              <a:spcBef>
                <a:spcPct val="0"/>
              </a:spcBef>
              <a:spcAft>
                <a:spcPct val="0"/>
              </a:spcAft>
            </a:pPr>
            <a:r>
              <a:rPr lang="fr-CA" sz="1400" b="1" dirty="0">
                <a:solidFill>
                  <a:srgbClr val="000000"/>
                </a:solidFill>
              </a:rPr>
              <a:t>TG entre 1,5 et 5,6 </a:t>
            </a:r>
            <a:r>
              <a:rPr lang="fr-CA" sz="1400" b="1" dirty="0" err="1">
                <a:solidFill>
                  <a:srgbClr val="000000"/>
                </a:solidFill>
              </a:rPr>
              <a:t>mmol</a:t>
            </a:r>
            <a:r>
              <a:rPr lang="fr-CA" sz="1400" b="1" dirty="0">
                <a:solidFill>
                  <a:srgbClr val="000000"/>
                </a:solidFill>
              </a:rPr>
              <a:t>/L</a:t>
            </a:r>
          </a:p>
        </p:txBody>
      </p:sp>
      <p:sp>
        <p:nvSpPr>
          <p:cNvPr id="43" name="Rectangle 125"/>
          <p:cNvSpPr>
            <a:spLocks noChangeArrowheads="1"/>
          </p:cNvSpPr>
          <p:nvPr/>
        </p:nvSpPr>
        <p:spPr bwMode="auto">
          <a:xfrm>
            <a:off x="457201" y="1168065"/>
            <a:ext cx="7106770" cy="647781"/>
          </a:xfrm>
          <a:prstGeom prst="rect">
            <a:avLst/>
          </a:prstGeom>
          <a:solidFill>
            <a:schemeClr val="accent4"/>
          </a:solidFill>
          <a:ln w="1651" cap="rnd">
            <a:noFill/>
            <a:round/>
            <a:headEnd/>
            <a:tailEnd/>
          </a:ln>
          <a:effectLst/>
        </p:spPr>
        <p:txBody>
          <a:bodyPr lIns="34290" rIns="34290" anchor="ctr" anchorCtr="1"/>
          <a:lstStyle/>
          <a:p>
            <a:pPr algn="ctr" fontAlgn="base">
              <a:lnSpc>
                <a:spcPct val="90000"/>
              </a:lnSpc>
              <a:spcBef>
                <a:spcPts val="300"/>
              </a:spcBef>
              <a:spcAft>
                <a:spcPct val="0"/>
              </a:spcAft>
            </a:pPr>
            <a:r>
              <a:rPr lang="fr-CA" sz="1400" b="1" dirty="0">
                <a:solidFill>
                  <a:schemeClr val="bg1"/>
                </a:solidFill>
              </a:rPr>
              <a:t>~ 8000 patients </a:t>
            </a:r>
            <a:r>
              <a:rPr lang="en-CA" sz="1400" b="1" dirty="0" err="1">
                <a:solidFill>
                  <a:schemeClr val="bg1"/>
                </a:solidFill>
              </a:rPr>
              <a:t>Âge</a:t>
            </a:r>
            <a:r>
              <a:rPr lang="en-CA" sz="1400" b="1" dirty="0">
                <a:solidFill>
                  <a:schemeClr val="bg1"/>
                </a:solidFill>
              </a:rPr>
              <a:t> ≥ 45 </a:t>
            </a:r>
            <a:r>
              <a:rPr lang="en-CA" sz="1400" b="1" dirty="0" err="1">
                <a:solidFill>
                  <a:schemeClr val="bg1"/>
                </a:solidFill>
              </a:rPr>
              <a:t>ans</a:t>
            </a:r>
            <a:r>
              <a:rPr lang="en-CA" sz="1400" b="1" dirty="0">
                <a:solidFill>
                  <a:schemeClr val="bg1"/>
                </a:solidFill>
              </a:rPr>
              <a:t> avec MCV </a:t>
            </a:r>
            <a:r>
              <a:rPr lang="en-CA" sz="1400" b="1" dirty="0" err="1">
                <a:solidFill>
                  <a:schemeClr val="bg1"/>
                </a:solidFill>
              </a:rPr>
              <a:t>établie</a:t>
            </a:r>
            <a:r>
              <a:rPr lang="en-CA" sz="1400" b="1" dirty="0">
                <a:solidFill>
                  <a:schemeClr val="bg1"/>
                </a:solidFill>
              </a:rPr>
              <a:t> </a:t>
            </a:r>
            <a:r>
              <a:rPr lang="en-CA" sz="1400" dirty="0">
                <a:solidFill>
                  <a:schemeClr val="bg1"/>
                </a:solidFill>
              </a:rPr>
              <a:t>(</a:t>
            </a:r>
            <a:r>
              <a:rPr lang="en-CA" sz="1400" dirty="0" err="1">
                <a:solidFill>
                  <a:schemeClr val="bg1"/>
                </a:solidFill>
              </a:rPr>
              <a:t>cohorte</a:t>
            </a:r>
            <a:r>
              <a:rPr lang="en-CA" sz="1400" dirty="0">
                <a:solidFill>
                  <a:schemeClr val="bg1"/>
                </a:solidFill>
              </a:rPr>
              <a:t> de </a:t>
            </a:r>
            <a:r>
              <a:rPr lang="en-CA" sz="1400" dirty="0" err="1">
                <a:solidFill>
                  <a:schemeClr val="bg1"/>
                </a:solidFill>
              </a:rPr>
              <a:t>prévention</a:t>
            </a:r>
            <a:r>
              <a:rPr lang="en-CA" sz="1400" dirty="0">
                <a:solidFill>
                  <a:schemeClr val="bg1"/>
                </a:solidFill>
              </a:rPr>
              <a:t> </a:t>
            </a:r>
            <a:r>
              <a:rPr lang="en-CA" sz="1400" dirty="0" err="1">
                <a:solidFill>
                  <a:schemeClr val="bg1"/>
                </a:solidFill>
              </a:rPr>
              <a:t>secondaire</a:t>
            </a:r>
            <a:r>
              <a:rPr lang="en-CA" sz="1400" dirty="0">
                <a:solidFill>
                  <a:schemeClr val="bg1"/>
                </a:solidFill>
              </a:rPr>
              <a:t> 70,7%) </a:t>
            </a:r>
            <a:r>
              <a:rPr lang="en-CA" sz="1400" dirty="0" err="1">
                <a:solidFill>
                  <a:schemeClr val="bg1"/>
                </a:solidFill>
              </a:rPr>
              <a:t>ou</a:t>
            </a:r>
            <a:r>
              <a:rPr lang="en-CA" sz="1400" dirty="0">
                <a:solidFill>
                  <a:schemeClr val="bg1"/>
                </a:solidFill>
              </a:rPr>
              <a:t> </a:t>
            </a:r>
          </a:p>
          <a:p>
            <a:pPr algn="ctr" fontAlgn="base">
              <a:lnSpc>
                <a:spcPct val="90000"/>
              </a:lnSpc>
              <a:spcBef>
                <a:spcPts val="300"/>
              </a:spcBef>
              <a:spcAft>
                <a:spcPct val="0"/>
              </a:spcAft>
            </a:pPr>
            <a:r>
              <a:rPr lang="en-CA" sz="1400" b="1" dirty="0">
                <a:solidFill>
                  <a:schemeClr val="bg1"/>
                </a:solidFill>
              </a:rPr>
              <a:t>50 </a:t>
            </a:r>
            <a:r>
              <a:rPr lang="en-CA" sz="1400" b="1" dirty="0" err="1">
                <a:solidFill>
                  <a:schemeClr val="bg1"/>
                </a:solidFill>
              </a:rPr>
              <a:t>ans</a:t>
            </a:r>
            <a:r>
              <a:rPr lang="en-CA" sz="1400" b="1" dirty="0">
                <a:solidFill>
                  <a:schemeClr val="bg1"/>
                </a:solidFill>
              </a:rPr>
              <a:t> avec un DM et </a:t>
            </a:r>
            <a:r>
              <a:rPr lang="en-CA" sz="1400" b="1" u="sng" dirty="0">
                <a:solidFill>
                  <a:schemeClr val="bg1"/>
                </a:solidFill>
              </a:rPr>
              <a:t>&gt;</a:t>
            </a:r>
            <a:r>
              <a:rPr lang="en-CA" sz="1400" b="1" dirty="0">
                <a:solidFill>
                  <a:schemeClr val="bg1"/>
                </a:solidFill>
              </a:rPr>
              <a:t> 1 </a:t>
            </a:r>
            <a:r>
              <a:rPr lang="en-CA" sz="1400" b="1" dirty="0" err="1">
                <a:solidFill>
                  <a:schemeClr val="bg1"/>
                </a:solidFill>
              </a:rPr>
              <a:t>facteur</a:t>
            </a:r>
            <a:r>
              <a:rPr lang="en-CA" sz="1400" b="1" dirty="0">
                <a:solidFill>
                  <a:schemeClr val="bg1"/>
                </a:solidFill>
              </a:rPr>
              <a:t> de </a:t>
            </a:r>
            <a:r>
              <a:rPr lang="en-CA" sz="1400" b="1" dirty="0" err="1">
                <a:solidFill>
                  <a:schemeClr val="bg1"/>
                </a:solidFill>
              </a:rPr>
              <a:t>risque</a:t>
            </a:r>
            <a:r>
              <a:rPr lang="en-CA" sz="1400" b="1" dirty="0">
                <a:solidFill>
                  <a:schemeClr val="bg1"/>
                </a:solidFill>
              </a:rPr>
              <a:t> supp. pour MCV </a:t>
            </a:r>
            <a:r>
              <a:rPr lang="en-CA" sz="1400" dirty="0">
                <a:solidFill>
                  <a:schemeClr val="bg1"/>
                </a:solidFill>
              </a:rPr>
              <a:t>(</a:t>
            </a:r>
            <a:r>
              <a:rPr lang="en-CA" sz="1400" dirty="0" err="1">
                <a:solidFill>
                  <a:schemeClr val="bg1"/>
                </a:solidFill>
              </a:rPr>
              <a:t>cohorte</a:t>
            </a:r>
            <a:r>
              <a:rPr lang="en-CA" sz="1400" dirty="0">
                <a:solidFill>
                  <a:schemeClr val="bg1"/>
                </a:solidFill>
              </a:rPr>
              <a:t> de </a:t>
            </a:r>
            <a:r>
              <a:rPr lang="en-CA" sz="1400" dirty="0" err="1">
                <a:solidFill>
                  <a:schemeClr val="bg1"/>
                </a:solidFill>
              </a:rPr>
              <a:t>prévention</a:t>
            </a:r>
            <a:r>
              <a:rPr lang="en-CA" sz="1400" dirty="0">
                <a:solidFill>
                  <a:schemeClr val="bg1"/>
                </a:solidFill>
              </a:rPr>
              <a:t> </a:t>
            </a:r>
            <a:r>
              <a:rPr lang="en-CA" sz="1400" dirty="0" err="1">
                <a:solidFill>
                  <a:schemeClr val="bg1"/>
                </a:solidFill>
              </a:rPr>
              <a:t>primaire</a:t>
            </a:r>
            <a:r>
              <a:rPr lang="en-CA" sz="1400" dirty="0">
                <a:solidFill>
                  <a:schemeClr val="bg1"/>
                </a:solidFill>
              </a:rPr>
              <a:t>) </a:t>
            </a:r>
            <a:endParaRPr lang="fr-CA" sz="1400" dirty="0">
              <a:solidFill>
                <a:schemeClr val="bg1"/>
              </a:solidFill>
            </a:endParaRPr>
          </a:p>
        </p:txBody>
      </p:sp>
      <p:sp>
        <p:nvSpPr>
          <p:cNvPr id="82" name="Text Box 7"/>
          <p:cNvSpPr txBox="1">
            <a:spLocks noChangeArrowheads="1"/>
          </p:cNvSpPr>
          <p:nvPr/>
        </p:nvSpPr>
        <p:spPr bwMode="auto">
          <a:xfrm>
            <a:off x="2597684" y="2735489"/>
            <a:ext cx="2193301" cy="403057"/>
          </a:xfrm>
          <a:prstGeom prst="rect">
            <a:avLst/>
          </a:prstGeom>
          <a:noFill/>
          <a:ln w="9525">
            <a:noFill/>
            <a:miter lim="800000"/>
            <a:headEnd/>
            <a:tailEnd/>
          </a:ln>
          <a:scene3d>
            <a:camera prst="orthographicFront"/>
            <a:lightRig rig="threePt" dir="t"/>
          </a:scene3d>
          <a:sp3d>
            <a:bevelT/>
          </a:sp3d>
        </p:spPr>
        <p:txBody>
          <a:bodyPr wrap="square" lIns="0" tIns="0" rIns="0" bIns="0" anchor="ctr" anchorCtr="0">
            <a:noAutofit/>
          </a:bodyPr>
          <a:lstStyle/>
          <a:p>
            <a:pPr algn="ctr" fontAlgn="base">
              <a:spcBef>
                <a:spcPct val="0"/>
              </a:spcBef>
              <a:spcAft>
                <a:spcPct val="0"/>
              </a:spcAft>
            </a:pPr>
            <a:r>
              <a:rPr lang="fr-CA" sz="1200" b="1" dirty="0">
                <a:solidFill>
                  <a:schemeClr val="tx2"/>
                </a:solidFill>
              </a:rPr>
              <a:t>RÉPARTITION      ALÉATOIRE</a:t>
            </a:r>
          </a:p>
          <a:p>
            <a:pPr algn="ctr" fontAlgn="base">
              <a:spcBef>
                <a:spcPts val="600"/>
              </a:spcBef>
              <a:spcAft>
                <a:spcPct val="0"/>
              </a:spcAft>
            </a:pPr>
            <a:r>
              <a:rPr lang="fr-CA" sz="1200" b="1" dirty="0">
                <a:solidFill>
                  <a:schemeClr val="tx2"/>
                </a:solidFill>
              </a:rPr>
              <a:t>DOUBLE INSU</a:t>
            </a:r>
          </a:p>
        </p:txBody>
      </p:sp>
      <p:sp>
        <p:nvSpPr>
          <p:cNvPr id="8" name="Rectangle 7">
            <a:extLst>
              <a:ext uri="{FF2B5EF4-FFF2-40B4-BE49-F238E27FC236}">
                <a16:creationId xmlns:a16="http://schemas.microsoft.com/office/drawing/2014/main" id="{A9C2A8B1-2978-374C-9897-9B1C18C79DCB}"/>
              </a:ext>
            </a:extLst>
          </p:cNvPr>
          <p:cNvSpPr/>
          <p:nvPr/>
        </p:nvSpPr>
        <p:spPr>
          <a:xfrm>
            <a:off x="6509906" y="3051995"/>
            <a:ext cx="2382473" cy="129326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fr-CA" sz="1200" b="1" u="sng" dirty="0">
                <a:solidFill>
                  <a:schemeClr val="bg1"/>
                </a:solidFill>
              </a:rPr>
              <a:t>Paramètre d’évaluation principal</a:t>
            </a:r>
            <a:r>
              <a:rPr lang="fr-CA" sz="1200" b="1" dirty="0">
                <a:solidFill>
                  <a:schemeClr val="bg1"/>
                </a:solidFill>
              </a:rPr>
              <a:t> : </a:t>
            </a:r>
          </a:p>
          <a:p>
            <a:pPr algn="ctr" eaLnBrk="0" fontAlgn="base" hangingPunct="0">
              <a:spcBef>
                <a:spcPct val="0"/>
              </a:spcBef>
              <a:spcAft>
                <a:spcPct val="0"/>
              </a:spcAft>
            </a:pPr>
            <a:r>
              <a:rPr lang="fr-CA" sz="1200" dirty="0">
                <a:solidFill>
                  <a:schemeClr val="bg1"/>
                </a:solidFill>
              </a:rPr>
              <a:t>Décès CV, IM, AVC, hospitalisation pour angine instable ou revascularisation coronarienne</a:t>
            </a:r>
          </a:p>
          <a:p>
            <a:pPr algn="ctr" eaLnBrk="0" fontAlgn="base" hangingPunct="0">
              <a:spcBef>
                <a:spcPct val="0"/>
              </a:spcBef>
              <a:spcAft>
                <a:spcPct val="0"/>
              </a:spcAft>
            </a:pPr>
            <a:r>
              <a:rPr lang="fr-CA" sz="1200" b="1" u="sng" dirty="0">
                <a:solidFill>
                  <a:schemeClr val="bg1"/>
                </a:solidFill>
              </a:rPr>
              <a:t>Paramètre secondaire</a:t>
            </a:r>
            <a:r>
              <a:rPr lang="fr-CA" sz="1200" b="1" dirty="0">
                <a:solidFill>
                  <a:schemeClr val="bg1"/>
                </a:solidFill>
              </a:rPr>
              <a:t> : </a:t>
            </a:r>
          </a:p>
          <a:p>
            <a:pPr algn="ctr" eaLnBrk="0" fontAlgn="base" hangingPunct="0">
              <a:spcBef>
                <a:spcPct val="0"/>
              </a:spcBef>
              <a:spcAft>
                <a:spcPct val="0"/>
              </a:spcAft>
            </a:pPr>
            <a:r>
              <a:rPr lang="fr-CA" sz="1200" dirty="0">
                <a:solidFill>
                  <a:schemeClr val="bg1"/>
                </a:solidFill>
              </a:rPr>
              <a:t>Décès CV, IM, AVC</a:t>
            </a:r>
          </a:p>
        </p:txBody>
      </p:sp>
      <p:sp>
        <p:nvSpPr>
          <p:cNvPr id="51" name="ZoneTexte 50">
            <a:extLst>
              <a:ext uri="{FF2B5EF4-FFF2-40B4-BE49-F238E27FC236}">
                <a16:creationId xmlns:a16="http://schemas.microsoft.com/office/drawing/2014/main" id="{17590E42-7236-474F-8D1D-AF26CDBEB98F}"/>
              </a:ext>
            </a:extLst>
          </p:cNvPr>
          <p:cNvSpPr txBox="1"/>
          <p:nvPr/>
        </p:nvSpPr>
        <p:spPr>
          <a:xfrm>
            <a:off x="457201" y="4839371"/>
            <a:ext cx="3563470" cy="225029"/>
          </a:xfrm>
          <a:prstGeom prst="rect">
            <a:avLst/>
          </a:prstGeom>
          <a:noFill/>
        </p:spPr>
        <p:txBody>
          <a:bodyPr wrap="square" lIns="0" tIns="0" rIns="0" bIns="0" rtlCol="0" anchor="ctr" anchorCtr="0">
            <a:noAutofit/>
          </a:bodyPr>
          <a:lstStyle/>
          <a:p>
            <a:r>
              <a:rPr lang="fr-FR" sz="900" dirty="0"/>
              <a:t>Bhatt DL, et al. </a:t>
            </a:r>
            <a:r>
              <a:rPr lang="fr-FR" sz="900" i="1" dirty="0"/>
              <a:t>N </a:t>
            </a:r>
            <a:r>
              <a:rPr lang="fr-FR" sz="900" i="1" dirty="0" err="1"/>
              <a:t>Engl</a:t>
            </a:r>
            <a:r>
              <a:rPr lang="fr-FR" sz="900" i="1" dirty="0"/>
              <a:t> J Med</a:t>
            </a:r>
            <a:r>
              <a:rPr lang="fr-FR" sz="900" dirty="0"/>
              <a:t> 2019;380(1):11-22</a:t>
            </a:r>
            <a:endParaRPr lang="en-US" sz="900" dirty="0"/>
          </a:p>
        </p:txBody>
      </p:sp>
      <p:grpSp>
        <p:nvGrpSpPr>
          <p:cNvPr id="17" name="Group 16">
            <a:extLst>
              <a:ext uri="{FF2B5EF4-FFF2-40B4-BE49-F238E27FC236}">
                <a16:creationId xmlns:a16="http://schemas.microsoft.com/office/drawing/2014/main" id="{4D260B10-0F99-9840-886B-A60F0CB92F59}"/>
              </a:ext>
            </a:extLst>
          </p:cNvPr>
          <p:cNvGrpSpPr/>
          <p:nvPr/>
        </p:nvGrpSpPr>
        <p:grpSpPr>
          <a:xfrm>
            <a:off x="7287905" y="171093"/>
            <a:ext cx="1426191" cy="654597"/>
            <a:chOff x="7493852" y="171093"/>
            <a:chExt cx="1426191" cy="654597"/>
          </a:xfrm>
        </p:grpSpPr>
        <p:sp>
          <p:nvSpPr>
            <p:cNvPr id="18" name="Rectangle 17">
              <a:extLst>
                <a:ext uri="{FF2B5EF4-FFF2-40B4-BE49-F238E27FC236}">
                  <a16:creationId xmlns:a16="http://schemas.microsoft.com/office/drawing/2014/main" id="{FF65D625-C45D-184E-A3E9-8E042F66BA2C}"/>
                </a:ext>
              </a:extLst>
            </p:cNvPr>
            <p:cNvSpPr/>
            <p:nvPr/>
          </p:nvSpPr>
          <p:spPr>
            <a:xfrm>
              <a:off x="7493852" y="171093"/>
              <a:ext cx="1426191" cy="654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9" name="Image 7">
              <a:extLst>
                <a:ext uri="{FF2B5EF4-FFF2-40B4-BE49-F238E27FC236}">
                  <a16:creationId xmlns:a16="http://schemas.microsoft.com/office/drawing/2014/main" id="{3F3807FC-5CD0-8941-8994-7B0160A8FA87}"/>
                </a:ext>
              </a:extLst>
            </p:cNvPr>
            <p:cNvPicPr>
              <a:picLocks noChangeAspect="1"/>
            </p:cNvPicPr>
            <p:nvPr/>
          </p:nvPicPr>
          <p:blipFill>
            <a:blip r:embed="rId3"/>
            <a:stretch>
              <a:fillRect/>
            </a:stretch>
          </p:blipFill>
          <p:spPr>
            <a:xfrm>
              <a:off x="7583495" y="260611"/>
              <a:ext cx="1246907" cy="518451"/>
            </a:xfrm>
            <a:prstGeom prst="rect">
              <a:avLst/>
            </a:prstGeom>
          </p:spPr>
        </p:pic>
      </p:grpSp>
      <p:cxnSp>
        <p:nvCxnSpPr>
          <p:cNvPr id="21" name="Connecteur en angle 14">
            <a:extLst>
              <a:ext uri="{FF2B5EF4-FFF2-40B4-BE49-F238E27FC236}">
                <a16:creationId xmlns:a16="http://schemas.microsoft.com/office/drawing/2014/main" id="{33B14684-B322-AF4F-9668-C1C1A54C9F6A}"/>
              </a:ext>
            </a:extLst>
          </p:cNvPr>
          <p:cNvCxnSpPr>
            <a:cxnSpLocks/>
          </p:cNvCxnSpPr>
          <p:nvPr/>
        </p:nvCxnSpPr>
        <p:spPr>
          <a:xfrm rot="5400000">
            <a:off x="2679461" y="2278766"/>
            <a:ext cx="731520" cy="1435200"/>
          </a:xfrm>
          <a:prstGeom prst="bentConnector3">
            <a:avLst>
              <a:gd name="adj1" fmla="val 3859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Connecteur en angle 22">
            <a:extLst>
              <a:ext uri="{FF2B5EF4-FFF2-40B4-BE49-F238E27FC236}">
                <a16:creationId xmlns:a16="http://schemas.microsoft.com/office/drawing/2014/main" id="{7F9B4070-348F-2549-B5CF-9663A552024B}"/>
              </a:ext>
            </a:extLst>
          </p:cNvPr>
          <p:cNvCxnSpPr>
            <a:cxnSpLocks/>
          </p:cNvCxnSpPr>
          <p:nvPr/>
        </p:nvCxnSpPr>
        <p:spPr>
          <a:xfrm rot="16200000" flipH="1">
            <a:off x="4159198" y="2247828"/>
            <a:ext cx="731520" cy="1524274"/>
          </a:xfrm>
          <a:prstGeom prst="bentConnector3">
            <a:avLst>
              <a:gd name="adj1" fmla="val 37058"/>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7">
            <a:extLst>
              <a:ext uri="{FF2B5EF4-FFF2-40B4-BE49-F238E27FC236}">
                <a16:creationId xmlns:a16="http://schemas.microsoft.com/office/drawing/2014/main" id="{34264E6F-7810-584E-8CDE-5F367F6B3C25}"/>
              </a:ext>
            </a:extLst>
          </p:cNvPr>
          <p:cNvCxnSpPr>
            <a:cxnSpLocks/>
          </p:cNvCxnSpPr>
          <p:nvPr/>
        </p:nvCxnSpPr>
        <p:spPr>
          <a:xfrm>
            <a:off x="3770554" y="1815846"/>
            <a:ext cx="0" cy="3129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Connecteur en angle 14">
            <a:extLst>
              <a:ext uri="{FF2B5EF4-FFF2-40B4-BE49-F238E27FC236}">
                <a16:creationId xmlns:a16="http://schemas.microsoft.com/office/drawing/2014/main" id="{ED131256-4881-7E43-A1AE-2EFA072D65E8}"/>
              </a:ext>
            </a:extLst>
          </p:cNvPr>
          <p:cNvCxnSpPr>
            <a:cxnSpLocks/>
          </p:cNvCxnSpPr>
          <p:nvPr/>
        </p:nvCxnSpPr>
        <p:spPr>
          <a:xfrm rot="16200000" flipH="1">
            <a:off x="2770901" y="3492182"/>
            <a:ext cx="548640" cy="1435200"/>
          </a:xfrm>
          <a:prstGeom prst="bentConnector3">
            <a:avLst>
              <a:gd name="adj1" fmla="val 3859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en angle 22">
            <a:extLst>
              <a:ext uri="{FF2B5EF4-FFF2-40B4-BE49-F238E27FC236}">
                <a16:creationId xmlns:a16="http://schemas.microsoft.com/office/drawing/2014/main" id="{F313BA13-6704-C941-95C9-D72C081FE3BA}"/>
              </a:ext>
            </a:extLst>
          </p:cNvPr>
          <p:cNvCxnSpPr>
            <a:cxnSpLocks/>
          </p:cNvCxnSpPr>
          <p:nvPr/>
        </p:nvCxnSpPr>
        <p:spPr>
          <a:xfrm rot="5400000">
            <a:off x="4250638" y="3452327"/>
            <a:ext cx="548640" cy="1524274"/>
          </a:xfrm>
          <a:prstGeom prst="bentConnector3">
            <a:avLst>
              <a:gd name="adj1" fmla="val 37058"/>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 Box 139"/>
          <p:cNvSpPr txBox="1">
            <a:spLocks noChangeArrowheads="1"/>
          </p:cNvSpPr>
          <p:nvPr/>
        </p:nvSpPr>
        <p:spPr bwMode="auto">
          <a:xfrm>
            <a:off x="1367403" y="3381743"/>
            <a:ext cx="1920436" cy="569210"/>
          </a:xfrm>
          <a:prstGeom prst="rect">
            <a:avLst/>
          </a:prstGeom>
          <a:solidFill>
            <a:schemeClr val="accent3"/>
          </a:solidFill>
          <a:ln w="9525">
            <a:noFill/>
            <a:miter lim="800000"/>
            <a:headEnd/>
            <a:tailEnd/>
          </a:ln>
          <a:effectLst/>
        </p:spPr>
        <p:txBody>
          <a:bodyPr lIns="27432" rIns="27432" anchor="ctr" anchorCtr="1"/>
          <a:lstStyle/>
          <a:p>
            <a:pPr algn="ctr" fontAlgn="base">
              <a:spcBef>
                <a:spcPct val="0"/>
              </a:spcBef>
              <a:spcAft>
                <a:spcPct val="0"/>
              </a:spcAft>
            </a:pPr>
            <a:r>
              <a:rPr lang="fr-CA" sz="1400" b="1" dirty="0" err="1">
                <a:solidFill>
                  <a:schemeClr val="bg1"/>
                </a:solidFill>
              </a:rPr>
              <a:t>icosapent</a:t>
            </a:r>
            <a:r>
              <a:rPr lang="fr-CA" sz="1400" b="1" dirty="0">
                <a:solidFill>
                  <a:schemeClr val="bg1"/>
                </a:solidFill>
              </a:rPr>
              <a:t> </a:t>
            </a:r>
            <a:r>
              <a:rPr lang="fr-CA" sz="1400" b="1" dirty="0" err="1">
                <a:solidFill>
                  <a:schemeClr val="bg1"/>
                </a:solidFill>
              </a:rPr>
              <a:t>éthyl</a:t>
            </a:r>
            <a:r>
              <a:rPr lang="fr-CA" sz="1400" b="1" dirty="0">
                <a:solidFill>
                  <a:schemeClr val="bg1"/>
                </a:solidFill>
              </a:rPr>
              <a:t> 4g / jour</a:t>
            </a:r>
          </a:p>
          <a:p>
            <a:pPr algn="ctr" fontAlgn="base">
              <a:spcBef>
                <a:spcPct val="0"/>
              </a:spcBef>
              <a:spcAft>
                <a:spcPct val="0"/>
              </a:spcAft>
            </a:pPr>
            <a:r>
              <a:rPr lang="fr-CA" sz="1400" dirty="0">
                <a:solidFill>
                  <a:schemeClr val="bg1"/>
                </a:solidFill>
              </a:rPr>
              <a:t>(2g </a:t>
            </a:r>
            <a:r>
              <a:rPr lang="fr-CA" sz="1400" dirty="0" err="1">
                <a:solidFill>
                  <a:schemeClr val="bg1"/>
                </a:solidFill>
              </a:rPr>
              <a:t>bid</a:t>
            </a:r>
            <a:r>
              <a:rPr lang="fr-CA" sz="1400" dirty="0">
                <a:solidFill>
                  <a:schemeClr val="bg1"/>
                </a:solidFill>
              </a:rPr>
              <a:t>)</a:t>
            </a:r>
          </a:p>
        </p:txBody>
      </p:sp>
      <p:sp>
        <p:nvSpPr>
          <p:cNvPr id="7" name="Text Box 139"/>
          <p:cNvSpPr txBox="1">
            <a:spLocks noChangeArrowheads="1"/>
          </p:cNvSpPr>
          <p:nvPr/>
        </p:nvSpPr>
        <p:spPr bwMode="auto">
          <a:xfrm>
            <a:off x="4238360" y="3381743"/>
            <a:ext cx="2094461" cy="569210"/>
          </a:xfrm>
          <a:prstGeom prst="rect">
            <a:avLst/>
          </a:prstGeom>
          <a:solidFill>
            <a:schemeClr val="tx1"/>
          </a:solidFill>
          <a:ln w="9525">
            <a:noFill/>
            <a:miter lim="800000"/>
            <a:headEnd/>
            <a:tailEnd/>
          </a:ln>
          <a:effectLst/>
        </p:spPr>
        <p:txBody>
          <a:bodyPr lIns="27432" rIns="27432" anchor="ctr" anchorCtr="1"/>
          <a:lstStyle/>
          <a:p>
            <a:pPr algn="ctr" fontAlgn="base">
              <a:spcBef>
                <a:spcPct val="0"/>
              </a:spcBef>
              <a:spcAft>
                <a:spcPct val="0"/>
              </a:spcAft>
            </a:pPr>
            <a:r>
              <a:rPr lang="fr-CA" sz="1400" b="1" dirty="0">
                <a:solidFill>
                  <a:srgbClr val="FFFFFF"/>
                </a:solidFill>
              </a:rPr>
              <a:t>Placebo</a:t>
            </a:r>
          </a:p>
        </p:txBody>
      </p:sp>
    </p:spTree>
    <p:extLst>
      <p:ext uri="{BB962C8B-B14F-4D97-AF65-F5344CB8AC3E}">
        <p14:creationId xmlns:p14="http://schemas.microsoft.com/office/powerpoint/2010/main" val="239004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2E4774A-4740-0A4C-B3D1-AEC7AEDA92BB}"/>
              </a:ext>
            </a:extLst>
          </p:cNvPr>
          <p:cNvSpPr>
            <a:spLocks noGrp="1"/>
          </p:cNvSpPr>
          <p:nvPr>
            <p:ph type="title"/>
          </p:nvPr>
        </p:nvSpPr>
        <p:spPr>
          <a:effectLst>
            <a:outerShdw blurRad="50800" dist="38100" dir="2700000" algn="tl" rotWithShape="0">
              <a:prstClr val="black">
                <a:alpha val="70000"/>
              </a:prstClr>
            </a:outerShdw>
          </a:effectLst>
        </p:spPr>
        <p:txBody>
          <a:bodyPr vert="horz" lIns="0" tIns="45720" rIns="91440" bIns="45720" rtlCol="0" anchor="ctr">
            <a:noAutofit/>
          </a:bodyPr>
          <a:lstStyle/>
          <a:p>
            <a:r>
              <a:rPr lang="fr-CA" sz="3000" dirty="0"/>
              <a:t>Paramètre d’évaluation principal</a:t>
            </a:r>
            <a:endParaRPr lang="fr-FR" sz="3000" dirty="0"/>
          </a:p>
        </p:txBody>
      </p:sp>
      <p:sp>
        <p:nvSpPr>
          <p:cNvPr id="21" name="ZoneTexte 20">
            <a:extLst>
              <a:ext uri="{FF2B5EF4-FFF2-40B4-BE49-F238E27FC236}">
                <a16:creationId xmlns:a16="http://schemas.microsoft.com/office/drawing/2014/main" id="{3B6B07F9-B9C2-7647-9AAB-949F775D7403}"/>
              </a:ext>
            </a:extLst>
          </p:cNvPr>
          <p:cNvSpPr txBox="1"/>
          <p:nvPr/>
        </p:nvSpPr>
        <p:spPr>
          <a:xfrm>
            <a:off x="437102" y="4818122"/>
            <a:ext cx="2754422" cy="230832"/>
          </a:xfrm>
          <a:prstGeom prst="rect">
            <a:avLst/>
          </a:prstGeom>
          <a:noFill/>
        </p:spPr>
        <p:txBody>
          <a:bodyPr wrap="square" lIns="0" rIns="0" rtlCol="0" anchor="ctr" anchorCtr="0">
            <a:spAutoFit/>
          </a:bodyPr>
          <a:lstStyle/>
          <a:p>
            <a:r>
              <a:rPr lang="fr-FR" sz="900" dirty="0"/>
              <a:t>Bhatt DL, et al. </a:t>
            </a:r>
            <a:r>
              <a:rPr lang="fr-FR" sz="900" i="1" dirty="0"/>
              <a:t>N </a:t>
            </a:r>
            <a:r>
              <a:rPr lang="fr-FR" sz="900" i="1" dirty="0" err="1"/>
              <a:t>Engl</a:t>
            </a:r>
            <a:r>
              <a:rPr lang="fr-FR" sz="900" i="1" dirty="0"/>
              <a:t> J Med</a:t>
            </a:r>
            <a:r>
              <a:rPr lang="fr-FR" sz="900" dirty="0"/>
              <a:t> 2019;380(1):11-22</a:t>
            </a:r>
            <a:endParaRPr lang="en-US" sz="900" dirty="0"/>
          </a:p>
        </p:txBody>
      </p:sp>
      <p:grpSp>
        <p:nvGrpSpPr>
          <p:cNvPr id="11" name="Group 10">
            <a:extLst>
              <a:ext uri="{FF2B5EF4-FFF2-40B4-BE49-F238E27FC236}">
                <a16:creationId xmlns:a16="http://schemas.microsoft.com/office/drawing/2014/main" id="{7BB8ED78-CF41-734F-9681-A5AC134D85F9}"/>
              </a:ext>
            </a:extLst>
          </p:cNvPr>
          <p:cNvGrpSpPr/>
          <p:nvPr/>
        </p:nvGrpSpPr>
        <p:grpSpPr>
          <a:xfrm>
            <a:off x="7287905" y="171093"/>
            <a:ext cx="1426191" cy="654597"/>
            <a:chOff x="7493852" y="171093"/>
            <a:chExt cx="1426191" cy="654597"/>
          </a:xfrm>
        </p:grpSpPr>
        <p:sp>
          <p:nvSpPr>
            <p:cNvPr id="14" name="Rectangle 13">
              <a:extLst>
                <a:ext uri="{FF2B5EF4-FFF2-40B4-BE49-F238E27FC236}">
                  <a16:creationId xmlns:a16="http://schemas.microsoft.com/office/drawing/2014/main" id="{D057E189-106B-7047-A938-A233183CF337}"/>
                </a:ext>
              </a:extLst>
            </p:cNvPr>
            <p:cNvSpPr/>
            <p:nvPr/>
          </p:nvSpPr>
          <p:spPr>
            <a:xfrm>
              <a:off x="7493852" y="171093"/>
              <a:ext cx="1426191" cy="654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5" name="Image 7">
              <a:extLst>
                <a:ext uri="{FF2B5EF4-FFF2-40B4-BE49-F238E27FC236}">
                  <a16:creationId xmlns:a16="http://schemas.microsoft.com/office/drawing/2014/main" id="{15C43CB1-9DC5-9345-A265-D2A14839A128}"/>
                </a:ext>
              </a:extLst>
            </p:cNvPr>
            <p:cNvPicPr>
              <a:picLocks noChangeAspect="1"/>
            </p:cNvPicPr>
            <p:nvPr/>
          </p:nvPicPr>
          <p:blipFill>
            <a:blip r:embed="rId3"/>
            <a:stretch>
              <a:fillRect/>
            </a:stretch>
          </p:blipFill>
          <p:spPr>
            <a:xfrm>
              <a:off x="7583495" y="260611"/>
              <a:ext cx="1246907" cy="518451"/>
            </a:xfrm>
            <a:prstGeom prst="rect">
              <a:avLst/>
            </a:prstGeom>
          </p:spPr>
        </p:pic>
      </p:grpSp>
      <p:grpSp>
        <p:nvGrpSpPr>
          <p:cNvPr id="2" name="Group 1">
            <a:extLst>
              <a:ext uri="{FF2B5EF4-FFF2-40B4-BE49-F238E27FC236}">
                <a16:creationId xmlns:a16="http://schemas.microsoft.com/office/drawing/2014/main" id="{C7B80A8D-6B38-F14D-9207-23C7C5F7B512}"/>
              </a:ext>
            </a:extLst>
          </p:cNvPr>
          <p:cNvGrpSpPr/>
          <p:nvPr/>
        </p:nvGrpSpPr>
        <p:grpSpPr>
          <a:xfrm>
            <a:off x="2046272" y="1077615"/>
            <a:ext cx="4767513" cy="3780277"/>
            <a:chOff x="2046272" y="1077615"/>
            <a:chExt cx="4767513" cy="3780277"/>
          </a:xfrm>
        </p:grpSpPr>
        <p:pic>
          <p:nvPicPr>
            <p:cNvPr id="7" name="Picture 6">
              <a:extLst>
                <a:ext uri="{FF2B5EF4-FFF2-40B4-BE49-F238E27FC236}">
                  <a16:creationId xmlns:a16="http://schemas.microsoft.com/office/drawing/2014/main" id="{36029A14-D99D-F048-8863-39A15B4FFC4A}"/>
                </a:ext>
              </a:extLst>
            </p:cNvPr>
            <p:cNvPicPr>
              <a:picLocks noChangeAspect="1"/>
            </p:cNvPicPr>
            <p:nvPr/>
          </p:nvPicPr>
          <p:blipFill>
            <a:blip r:embed="rId4"/>
            <a:srcRect/>
            <a:stretch/>
          </p:blipFill>
          <p:spPr>
            <a:xfrm>
              <a:off x="2914885" y="1185573"/>
              <a:ext cx="3898900" cy="3175000"/>
            </a:xfrm>
            <a:prstGeom prst="rect">
              <a:avLst/>
            </a:prstGeom>
          </p:spPr>
        </p:pic>
        <p:sp>
          <p:nvSpPr>
            <p:cNvPr id="12" name="Text Box 27">
              <a:extLst>
                <a:ext uri="{FF2B5EF4-FFF2-40B4-BE49-F238E27FC236}">
                  <a16:creationId xmlns:a16="http://schemas.microsoft.com/office/drawing/2014/main" id="{45E39D55-6087-B34F-9041-EB4D57C46CF3}"/>
                </a:ext>
              </a:extLst>
            </p:cNvPr>
            <p:cNvSpPr txBox="1">
              <a:spLocks noChangeArrowheads="1"/>
            </p:cNvSpPr>
            <p:nvPr/>
          </p:nvSpPr>
          <p:spPr bwMode="auto">
            <a:xfrm>
              <a:off x="3234708" y="4580893"/>
              <a:ext cx="3196004" cy="276999"/>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fr-CA" sz="1200" b="1" dirty="0">
                  <a:solidFill>
                    <a:schemeClr val="tx2"/>
                  </a:solidFill>
                </a:rPr>
                <a:t>Années écoulées depuis la répartition aléatoire</a:t>
              </a:r>
            </a:p>
          </p:txBody>
        </p:sp>
        <p:sp>
          <p:nvSpPr>
            <p:cNvPr id="6" name="Text Box 27">
              <a:extLst>
                <a:ext uri="{FF2B5EF4-FFF2-40B4-BE49-F238E27FC236}">
                  <a16:creationId xmlns:a16="http://schemas.microsoft.com/office/drawing/2014/main" id="{BC64AB9E-7C1B-CB41-AD37-52B679DD96FD}"/>
                </a:ext>
              </a:extLst>
            </p:cNvPr>
            <p:cNvSpPr txBox="1">
              <a:spLocks noChangeArrowheads="1"/>
            </p:cNvSpPr>
            <p:nvPr/>
          </p:nvSpPr>
          <p:spPr bwMode="auto">
            <a:xfrm rot="16200000">
              <a:off x="613055" y="2553299"/>
              <a:ext cx="3328100" cy="461665"/>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fr-CA" sz="1200" b="1" dirty="0">
                  <a:solidFill>
                    <a:schemeClr val="tx2"/>
                  </a:solidFill>
                </a:rPr>
                <a:t>Décès CV, IM, AVC, hosp. pour angine instable ou revascularisation coronarienne (%)</a:t>
              </a:r>
              <a:endParaRPr lang="fr-CA" sz="1200" b="1" dirty="0">
                <a:solidFill>
                  <a:schemeClr val="tx2"/>
                </a:solidFill>
                <a:cs typeface="Arial" pitchFamily="34" charset="0"/>
              </a:endParaRPr>
            </a:p>
          </p:txBody>
        </p:sp>
        <p:sp>
          <p:nvSpPr>
            <p:cNvPr id="13" name="TextBox 24">
              <a:extLst>
                <a:ext uri="{FF2B5EF4-FFF2-40B4-BE49-F238E27FC236}">
                  <a16:creationId xmlns:a16="http://schemas.microsoft.com/office/drawing/2014/main" id="{14673B73-F542-2F42-BC8D-37891604F840}"/>
                </a:ext>
              </a:extLst>
            </p:cNvPr>
            <p:cNvSpPr txBox="1"/>
            <p:nvPr/>
          </p:nvSpPr>
          <p:spPr>
            <a:xfrm>
              <a:off x="3025892" y="1120081"/>
              <a:ext cx="2722084" cy="646331"/>
            </a:xfrm>
            <a:prstGeom prst="rect">
              <a:avLst/>
            </a:prstGeom>
            <a:noFill/>
          </p:spPr>
          <p:txBody>
            <a:bodyPr wrap="square" rtlCol="0">
              <a:spAutoFit/>
            </a:bodyPr>
            <a:lstStyle/>
            <a:p>
              <a:pPr algn="ctr" fontAlgn="base">
                <a:spcBef>
                  <a:spcPct val="0"/>
                </a:spcBef>
                <a:spcAft>
                  <a:spcPct val="0"/>
                </a:spcAft>
              </a:pPr>
              <a:r>
                <a:rPr lang="fr-CA" sz="1200" b="1" dirty="0">
                  <a:solidFill>
                    <a:schemeClr val="tx2"/>
                  </a:solidFill>
                </a:rPr>
                <a:t>Rapport des risques instantanés : 0,75</a:t>
              </a:r>
            </a:p>
            <a:p>
              <a:pPr algn="ctr" fontAlgn="base">
                <a:spcBef>
                  <a:spcPct val="0"/>
                </a:spcBef>
                <a:spcAft>
                  <a:spcPct val="0"/>
                </a:spcAft>
              </a:pPr>
              <a:r>
                <a:rPr lang="fr-CA" sz="1200" b="1" dirty="0">
                  <a:solidFill>
                    <a:schemeClr val="tx2"/>
                  </a:solidFill>
                </a:rPr>
                <a:t>(IC à 95 % : 0,68-0,83)</a:t>
              </a:r>
            </a:p>
            <a:p>
              <a:pPr algn="ctr" fontAlgn="base">
                <a:spcBef>
                  <a:spcPct val="0"/>
                </a:spcBef>
                <a:spcAft>
                  <a:spcPct val="0"/>
                </a:spcAft>
              </a:pPr>
              <a:r>
                <a:rPr lang="fr-CA" sz="1200" b="1" i="1" dirty="0">
                  <a:solidFill>
                    <a:schemeClr val="tx2"/>
                  </a:solidFill>
                </a:rPr>
                <a:t>p</a:t>
              </a:r>
              <a:r>
                <a:rPr lang="fr-CA" sz="1200" b="1" dirty="0">
                  <a:solidFill>
                    <a:schemeClr val="tx2"/>
                  </a:solidFill>
                </a:rPr>
                <a:t> &lt; 0,001</a:t>
              </a:r>
            </a:p>
          </p:txBody>
        </p:sp>
        <p:sp>
          <p:nvSpPr>
            <p:cNvPr id="4" name="ZoneTexte 3">
              <a:extLst>
                <a:ext uri="{FF2B5EF4-FFF2-40B4-BE49-F238E27FC236}">
                  <a16:creationId xmlns:a16="http://schemas.microsoft.com/office/drawing/2014/main" id="{47B7E7F5-DC9C-144A-AA8B-6B54FFF6317D}"/>
                </a:ext>
              </a:extLst>
            </p:cNvPr>
            <p:cNvSpPr txBox="1"/>
            <p:nvPr/>
          </p:nvSpPr>
          <p:spPr>
            <a:xfrm>
              <a:off x="5702896" y="1237129"/>
              <a:ext cx="638316" cy="307777"/>
            </a:xfrm>
            <a:prstGeom prst="rect">
              <a:avLst/>
            </a:prstGeom>
            <a:noFill/>
          </p:spPr>
          <p:txBody>
            <a:bodyPr wrap="none" rtlCol="0">
              <a:spAutoFit/>
            </a:bodyPr>
            <a:lstStyle/>
            <a:p>
              <a:r>
                <a:rPr lang="fr-FR" sz="1400" b="1" dirty="0"/>
                <a:t>22.0%</a:t>
              </a:r>
            </a:p>
          </p:txBody>
        </p:sp>
        <p:sp>
          <p:nvSpPr>
            <p:cNvPr id="22" name="ZoneTexte 21">
              <a:extLst>
                <a:ext uri="{FF2B5EF4-FFF2-40B4-BE49-F238E27FC236}">
                  <a16:creationId xmlns:a16="http://schemas.microsoft.com/office/drawing/2014/main" id="{E4F71428-9E27-8A4E-81FC-21797ACB0F6B}"/>
                </a:ext>
              </a:extLst>
            </p:cNvPr>
            <p:cNvSpPr txBox="1"/>
            <p:nvPr/>
          </p:nvSpPr>
          <p:spPr>
            <a:xfrm>
              <a:off x="6027420" y="2465296"/>
              <a:ext cx="638316" cy="307777"/>
            </a:xfrm>
            <a:prstGeom prst="rect">
              <a:avLst/>
            </a:prstGeom>
            <a:noFill/>
          </p:spPr>
          <p:txBody>
            <a:bodyPr wrap="none" rtlCol="0">
              <a:spAutoFit/>
            </a:bodyPr>
            <a:lstStyle/>
            <a:p>
              <a:r>
                <a:rPr lang="fr-FR" sz="1400" b="1" dirty="0">
                  <a:solidFill>
                    <a:schemeClr val="accent3"/>
                  </a:solidFill>
                </a:rPr>
                <a:t>17.2%</a:t>
              </a:r>
            </a:p>
          </p:txBody>
        </p:sp>
        <p:sp>
          <p:nvSpPr>
            <p:cNvPr id="16" name="Rectangle 15">
              <a:extLst>
                <a:ext uri="{FF2B5EF4-FFF2-40B4-BE49-F238E27FC236}">
                  <a16:creationId xmlns:a16="http://schemas.microsoft.com/office/drawing/2014/main" id="{B93ABB1E-92AB-074B-A62F-C2C605C17B75}"/>
                </a:ext>
              </a:extLst>
            </p:cNvPr>
            <p:cNvSpPr/>
            <p:nvPr/>
          </p:nvSpPr>
          <p:spPr>
            <a:xfrm>
              <a:off x="4242588" y="2201246"/>
              <a:ext cx="771365" cy="307777"/>
            </a:xfrm>
            <a:prstGeom prst="rect">
              <a:avLst/>
            </a:prstGeom>
          </p:spPr>
          <p:txBody>
            <a:bodyPr wrap="none">
              <a:spAutoFit/>
            </a:bodyPr>
            <a:lstStyle/>
            <a:p>
              <a:pPr fontAlgn="base">
                <a:spcBef>
                  <a:spcPct val="0"/>
                </a:spcBef>
                <a:spcAft>
                  <a:spcPct val="0"/>
                </a:spcAft>
              </a:pPr>
              <a:r>
                <a:rPr lang="fr-CA" sz="1400" b="1" dirty="0"/>
                <a:t>Placebo</a:t>
              </a:r>
              <a:endParaRPr lang="fr-CA" sz="1400" dirty="0"/>
            </a:p>
          </p:txBody>
        </p:sp>
        <p:sp>
          <p:nvSpPr>
            <p:cNvPr id="17" name="Rectangle 16">
              <a:extLst>
                <a:ext uri="{FF2B5EF4-FFF2-40B4-BE49-F238E27FC236}">
                  <a16:creationId xmlns:a16="http://schemas.microsoft.com/office/drawing/2014/main" id="{11DF54BC-90AB-1B45-B405-A07FC9D139DE}"/>
                </a:ext>
              </a:extLst>
            </p:cNvPr>
            <p:cNvSpPr/>
            <p:nvPr/>
          </p:nvSpPr>
          <p:spPr>
            <a:xfrm>
              <a:off x="5035923" y="3052644"/>
              <a:ext cx="1317540" cy="307777"/>
            </a:xfrm>
            <a:prstGeom prst="rect">
              <a:avLst/>
            </a:prstGeom>
          </p:spPr>
          <p:txBody>
            <a:bodyPr wrap="none">
              <a:spAutoFit/>
            </a:bodyPr>
            <a:lstStyle/>
            <a:p>
              <a:pPr fontAlgn="base">
                <a:spcBef>
                  <a:spcPct val="0"/>
                </a:spcBef>
                <a:spcAft>
                  <a:spcPct val="0"/>
                </a:spcAft>
              </a:pPr>
              <a:r>
                <a:rPr lang="fr-CA" sz="1400" b="1" dirty="0" err="1">
                  <a:solidFill>
                    <a:schemeClr val="accent3"/>
                  </a:solidFill>
                </a:rPr>
                <a:t>Icosapent</a:t>
              </a:r>
              <a:r>
                <a:rPr lang="fr-CA" sz="1400" b="1" dirty="0">
                  <a:solidFill>
                    <a:schemeClr val="accent3"/>
                  </a:solidFill>
                </a:rPr>
                <a:t> </a:t>
              </a:r>
              <a:r>
                <a:rPr lang="fr-CA" sz="1400" b="1" dirty="0" err="1">
                  <a:solidFill>
                    <a:schemeClr val="accent3"/>
                  </a:solidFill>
                </a:rPr>
                <a:t>Ethyl</a:t>
              </a:r>
              <a:endParaRPr lang="fr-CA" sz="1400" dirty="0">
                <a:solidFill>
                  <a:schemeClr val="accent3"/>
                </a:solidFill>
              </a:endParaRPr>
            </a:p>
          </p:txBody>
        </p:sp>
        <p:sp>
          <p:nvSpPr>
            <p:cNvPr id="18" name="TextBox 17">
              <a:extLst>
                <a:ext uri="{FF2B5EF4-FFF2-40B4-BE49-F238E27FC236}">
                  <a16:creationId xmlns:a16="http://schemas.microsoft.com/office/drawing/2014/main" id="{12AB2AC2-5C5C-5542-9C7F-66449CB71D1D}"/>
                </a:ext>
              </a:extLst>
            </p:cNvPr>
            <p:cNvSpPr txBox="1"/>
            <p:nvPr/>
          </p:nvSpPr>
          <p:spPr>
            <a:xfrm>
              <a:off x="2617065" y="4136821"/>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0</a:t>
              </a:r>
              <a:endParaRPr sz="1200" dirty="0">
                <a:solidFill>
                  <a:schemeClr val="tx2"/>
                </a:solidFill>
              </a:endParaRPr>
            </a:p>
          </p:txBody>
        </p:sp>
        <p:sp>
          <p:nvSpPr>
            <p:cNvPr id="19" name="TextBox 18">
              <a:extLst>
                <a:ext uri="{FF2B5EF4-FFF2-40B4-BE49-F238E27FC236}">
                  <a16:creationId xmlns:a16="http://schemas.microsoft.com/office/drawing/2014/main" id="{5CE031C9-1268-A54F-843D-78388A2EABF0}"/>
                </a:ext>
              </a:extLst>
            </p:cNvPr>
            <p:cNvSpPr txBox="1"/>
            <p:nvPr/>
          </p:nvSpPr>
          <p:spPr>
            <a:xfrm>
              <a:off x="2831815" y="4321698"/>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0</a:t>
              </a:r>
              <a:endParaRPr sz="1200" dirty="0">
                <a:solidFill>
                  <a:schemeClr val="tx2"/>
                </a:solidFill>
              </a:endParaRPr>
            </a:p>
          </p:txBody>
        </p:sp>
        <p:sp>
          <p:nvSpPr>
            <p:cNvPr id="20" name="TextBox 19">
              <a:extLst>
                <a:ext uri="{FF2B5EF4-FFF2-40B4-BE49-F238E27FC236}">
                  <a16:creationId xmlns:a16="http://schemas.microsoft.com/office/drawing/2014/main" id="{71EC5C32-5D93-9347-9E02-3023D30F80C7}"/>
                </a:ext>
              </a:extLst>
            </p:cNvPr>
            <p:cNvSpPr txBox="1"/>
            <p:nvPr/>
          </p:nvSpPr>
          <p:spPr>
            <a:xfrm>
              <a:off x="3483997" y="4321698"/>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1</a:t>
              </a:r>
              <a:endParaRPr sz="1200" dirty="0">
                <a:solidFill>
                  <a:schemeClr val="tx2"/>
                </a:solidFill>
              </a:endParaRPr>
            </a:p>
          </p:txBody>
        </p:sp>
        <p:sp>
          <p:nvSpPr>
            <p:cNvPr id="23" name="TextBox 22">
              <a:extLst>
                <a:ext uri="{FF2B5EF4-FFF2-40B4-BE49-F238E27FC236}">
                  <a16:creationId xmlns:a16="http://schemas.microsoft.com/office/drawing/2014/main" id="{9125FA94-2FD2-0C49-8276-A8EFCCF9371D}"/>
                </a:ext>
              </a:extLst>
            </p:cNvPr>
            <p:cNvSpPr txBox="1"/>
            <p:nvPr/>
          </p:nvSpPr>
          <p:spPr>
            <a:xfrm>
              <a:off x="4122732" y="4321698"/>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2</a:t>
              </a:r>
              <a:endParaRPr sz="1200" dirty="0">
                <a:solidFill>
                  <a:schemeClr val="tx2"/>
                </a:solidFill>
              </a:endParaRPr>
            </a:p>
          </p:txBody>
        </p:sp>
        <p:sp>
          <p:nvSpPr>
            <p:cNvPr id="24" name="TextBox 23">
              <a:extLst>
                <a:ext uri="{FF2B5EF4-FFF2-40B4-BE49-F238E27FC236}">
                  <a16:creationId xmlns:a16="http://schemas.microsoft.com/office/drawing/2014/main" id="{6819FDEC-0DC8-6F45-8547-EEF268317E09}"/>
                </a:ext>
              </a:extLst>
            </p:cNvPr>
            <p:cNvSpPr txBox="1"/>
            <p:nvPr/>
          </p:nvSpPr>
          <p:spPr>
            <a:xfrm>
              <a:off x="4761466" y="4321698"/>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3</a:t>
              </a:r>
              <a:endParaRPr sz="1200" dirty="0">
                <a:solidFill>
                  <a:schemeClr val="tx2"/>
                </a:solidFill>
              </a:endParaRPr>
            </a:p>
          </p:txBody>
        </p:sp>
        <p:sp>
          <p:nvSpPr>
            <p:cNvPr id="25" name="TextBox 24">
              <a:extLst>
                <a:ext uri="{FF2B5EF4-FFF2-40B4-BE49-F238E27FC236}">
                  <a16:creationId xmlns:a16="http://schemas.microsoft.com/office/drawing/2014/main" id="{CBB6C4AF-08D6-234F-92CC-DFC9D3F683F3}"/>
                </a:ext>
              </a:extLst>
            </p:cNvPr>
            <p:cNvSpPr txBox="1"/>
            <p:nvPr/>
          </p:nvSpPr>
          <p:spPr>
            <a:xfrm>
              <a:off x="5393479" y="4321698"/>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4</a:t>
              </a:r>
              <a:endParaRPr sz="1200" dirty="0">
                <a:solidFill>
                  <a:schemeClr val="tx2"/>
                </a:solidFill>
              </a:endParaRPr>
            </a:p>
          </p:txBody>
        </p:sp>
        <p:sp>
          <p:nvSpPr>
            <p:cNvPr id="26" name="TextBox 25">
              <a:extLst>
                <a:ext uri="{FF2B5EF4-FFF2-40B4-BE49-F238E27FC236}">
                  <a16:creationId xmlns:a16="http://schemas.microsoft.com/office/drawing/2014/main" id="{B88CA9C8-C0DE-7A4D-8420-E6F44F955941}"/>
                </a:ext>
              </a:extLst>
            </p:cNvPr>
            <p:cNvSpPr txBox="1"/>
            <p:nvPr/>
          </p:nvSpPr>
          <p:spPr>
            <a:xfrm>
              <a:off x="6032214" y="4321698"/>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5</a:t>
              </a:r>
              <a:endParaRPr sz="1200" dirty="0">
                <a:solidFill>
                  <a:schemeClr val="tx2"/>
                </a:solidFill>
              </a:endParaRPr>
            </a:p>
          </p:txBody>
        </p:sp>
        <p:sp>
          <p:nvSpPr>
            <p:cNvPr id="27" name="TextBox 26">
              <a:extLst>
                <a:ext uri="{FF2B5EF4-FFF2-40B4-BE49-F238E27FC236}">
                  <a16:creationId xmlns:a16="http://schemas.microsoft.com/office/drawing/2014/main" id="{7C293FF1-A5C3-6743-8526-9BE66E640D80}"/>
                </a:ext>
              </a:extLst>
            </p:cNvPr>
            <p:cNvSpPr txBox="1"/>
            <p:nvPr/>
          </p:nvSpPr>
          <p:spPr>
            <a:xfrm>
              <a:off x="2617065" y="3114845"/>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10</a:t>
              </a:r>
              <a:endParaRPr sz="1200" dirty="0">
                <a:solidFill>
                  <a:schemeClr val="tx2"/>
                </a:solidFill>
              </a:endParaRPr>
            </a:p>
          </p:txBody>
        </p:sp>
        <p:sp>
          <p:nvSpPr>
            <p:cNvPr id="28" name="TextBox 27">
              <a:extLst>
                <a:ext uri="{FF2B5EF4-FFF2-40B4-BE49-F238E27FC236}">
                  <a16:creationId xmlns:a16="http://schemas.microsoft.com/office/drawing/2014/main" id="{0216CA15-1A0F-CA44-A74A-806E0B70FF7F}"/>
                </a:ext>
              </a:extLst>
            </p:cNvPr>
            <p:cNvSpPr txBox="1"/>
            <p:nvPr/>
          </p:nvSpPr>
          <p:spPr>
            <a:xfrm>
              <a:off x="2617065" y="2092868"/>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20</a:t>
              </a:r>
              <a:endParaRPr sz="1200" dirty="0">
                <a:solidFill>
                  <a:schemeClr val="tx2"/>
                </a:solidFill>
              </a:endParaRPr>
            </a:p>
          </p:txBody>
        </p:sp>
        <p:sp>
          <p:nvSpPr>
            <p:cNvPr id="29" name="TextBox 28">
              <a:extLst>
                <a:ext uri="{FF2B5EF4-FFF2-40B4-BE49-F238E27FC236}">
                  <a16:creationId xmlns:a16="http://schemas.microsoft.com/office/drawing/2014/main" id="{B0A876B9-E07E-FE46-AD18-FBE0E9CA7A4A}"/>
                </a:ext>
              </a:extLst>
            </p:cNvPr>
            <p:cNvSpPr txBox="1"/>
            <p:nvPr/>
          </p:nvSpPr>
          <p:spPr>
            <a:xfrm>
              <a:off x="2617065" y="1077615"/>
              <a:ext cx="342900" cy="295768"/>
            </a:xfrm>
            <a:prstGeom prst="rect">
              <a:avLst/>
            </a:prstGeom>
            <a:noFill/>
          </p:spPr>
          <p:txBody>
            <a:bodyPr wrap="square" lIns="0" tIns="0" rIns="0" bIns="0" rtlCol="0" anchor="ctr" anchorCtr="0">
              <a:noAutofit/>
            </a:bodyPr>
            <a:lstStyle/>
            <a:p>
              <a:pPr algn="ctr"/>
              <a:r>
                <a:rPr lang="fr-CA" sz="1200" dirty="0">
                  <a:solidFill>
                    <a:schemeClr val="tx2"/>
                  </a:solidFill>
                </a:rPr>
                <a:t>30</a:t>
              </a:r>
              <a:endParaRPr sz="1200" dirty="0">
                <a:solidFill>
                  <a:schemeClr val="tx2"/>
                </a:solidFill>
              </a:endParaRPr>
            </a:p>
          </p:txBody>
        </p:sp>
      </p:grpSp>
    </p:spTree>
    <p:extLst>
      <p:ext uri="{BB962C8B-B14F-4D97-AF65-F5344CB8AC3E}">
        <p14:creationId xmlns:p14="http://schemas.microsoft.com/office/powerpoint/2010/main" val="198075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45168" y="89808"/>
            <a:ext cx="6558304" cy="777699"/>
          </a:xfrm>
        </p:spPr>
        <p:txBody>
          <a:bodyPr vert="horz" lIns="0" tIns="45720" rIns="91440" bIns="45720" rtlCol="0" anchor="ctr">
            <a:normAutofit/>
          </a:bodyPr>
          <a:lstStyle/>
          <a:p>
            <a:r>
              <a:rPr lang="fr-CA" dirty="0">
                <a:latin typeface="+mn-lt"/>
              </a:rPr>
              <a:t>Objectifs d’apprentissage</a:t>
            </a:r>
          </a:p>
        </p:txBody>
      </p:sp>
      <p:sp>
        <p:nvSpPr>
          <p:cNvPr id="3" name="Content Placeholder 2"/>
          <p:cNvSpPr>
            <a:spLocks noGrp="1"/>
          </p:cNvSpPr>
          <p:nvPr>
            <p:ph idx="1"/>
            <p:custDataLst>
              <p:tags r:id="rId2"/>
            </p:custDataLst>
          </p:nvPr>
        </p:nvSpPr>
        <p:spPr>
          <a:xfrm>
            <a:off x="444652" y="1215011"/>
            <a:ext cx="8254695" cy="3980906"/>
          </a:xfrm>
        </p:spPr>
        <p:txBody>
          <a:bodyPr vert="horz" lIns="0" tIns="45720" rIns="91440" bIns="45720" rtlCol="0">
            <a:noAutofit/>
          </a:bodyPr>
          <a:lstStyle/>
          <a:p>
            <a:pPr>
              <a:spcBef>
                <a:spcPts val="1350"/>
              </a:spcBef>
            </a:pPr>
            <a:r>
              <a:rPr lang="en-CA" sz="2000" dirty="0" err="1">
                <a:solidFill>
                  <a:schemeClr val="tx2"/>
                </a:solidFill>
              </a:rPr>
              <a:t>Expliquer</a:t>
            </a:r>
            <a:r>
              <a:rPr lang="en-CA" sz="2000" dirty="0">
                <a:solidFill>
                  <a:schemeClr val="tx2"/>
                </a:solidFill>
              </a:rPr>
              <a:t> </a:t>
            </a:r>
            <a:r>
              <a:rPr lang="fr-CA" sz="2000" dirty="0">
                <a:solidFill>
                  <a:schemeClr val="tx2"/>
                </a:solidFill>
              </a:rPr>
              <a:t>la relation entre le taux de C-LDL et le risque de maladie CV </a:t>
            </a:r>
            <a:r>
              <a:rPr lang="fr-CA" sz="2000" dirty="0" err="1">
                <a:solidFill>
                  <a:schemeClr val="tx2"/>
                </a:solidFill>
              </a:rPr>
              <a:t>athérosclérotique</a:t>
            </a:r>
            <a:endParaRPr lang="fr-CA" sz="2000" dirty="0">
              <a:solidFill>
                <a:schemeClr val="tx2"/>
              </a:solidFill>
            </a:endParaRPr>
          </a:p>
          <a:p>
            <a:pPr>
              <a:spcBef>
                <a:spcPts val="1350"/>
              </a:spcBef>
            </a:pPr>
            <a:r>
              <a:rPr lang="en-CA" sz="2000" dirty="0" err="1">
                <a:solidFill>
                  <a:schemeClr val="tx2"/>
                </a:solidFill>
              </a:rPr>
              <a:t>Déterminer</a:t>
            </a:r>
            <a:r>
              <a:rPr lang="en-CA" sz="2000" dirty="0">
                <a:solidFill>
                  <a:schemeClr val="tx2"/>
                </a:solidFill>
              </a:rPr>
              <a:t> </a:t>
            </a:r>
            <a:r>
              <a:rPr lang="fr-CA" sz="2000" dirty="0">
                <a:solidFill>
                  <a:schemeClr val="tx2"/>
                </a:solidFill>
              </a:rPr>
              <a:t>quels patients en prévention primaire et secondaire pourraient bénéficier d’une baisse additionnelle de leur taux de C-LDL, en incluant des changements des habitudes de vie</a:t>
            </a:r>
          </a:p>
          <a:p>
            <a:pPr>
              <a:spcBef>
                <a:spcPts val="1350"/>
              </a:spcBef>
            </a:pPr>
            <a:r>
              <a:rPr lang="en-CA" sz="2000" dirty="0">
                <a:solidFill>
                  <a:schemeClr val="tx2"/>
                </a:solidFill>
              </a:rPr>
              <a:t>Identifier et </a:t>
            </a:r>
            <a:r>
              <a:rPr lang="en-CA" sz="2000" dirty="0" err="1">
                <a:solidFill>
                  <a:schemeClr val="tx2"/>
                </a:solidFill>
              </a:rPr>
              <a:t>traiter</a:t>
            </a:r>
            <a:r>
              <a:rPr lang="en-CA" sz="2000" dirty="0">
                <a:solidFill>
                  <a:schemeClr val="tx2"/>
                </a:solidFill>
              </a:rPr>
              <a:t> les patients avec </a:t>
            </a:r>
            <a:r>
              <a:rPr lang="en-CA" sz="2000" dirty="0" err="1">
                <a:solidFill>
                  <a:schemeClr val="tx2"/>
                </a:solidFill>
              </a:rPr>
              <a:t>hypercholestérolémie</a:t>
            </a:r>
            <a:r>
              <a:rPr lang="en-CA" sz="2000" dirty="0">
                <a:solidFill>
                  <a:schemeClr val="tx2"/>
                </a:solidFill>
              </a:rPr>
              <a:t> </a:t>
            </a:r>
            <a:r>
              <a:rPr lang="en-CA" sz="2000" dirty="0" err="1">
                <a:solidFill>
                  <a:schemeClr val="tx2"/>
                </a:solidFill>
              </a:rPr>
              <a:t>familiale</a:t>
            </a:r>
            <a:endParaRPr lang="en-CA" sz="2000" dirty="0">
              <a:solidFill>
                <a:schemeClr val="tx2"/>
              </a:solidFill>
            </a:endParaRPr>
          </a:p>
          <a:p>
            <a:pPr>
              <a:spcBef>
                <a:spcPts val="1350"/>
              </a:spcBef>
            </a:pPr>
            <a:r>
              <a:rPr lang="en-CA" sz="2000" dirty="0" err="1">
                <a:solidFill>
                  <a:schemeClr val="tx2"/>
                </a:solidFill>
              </a:rPr>
              <a:t>Décrire</a:t>
            </a:r>
            <a:r>
              <a:rPr lang="en-CA" sz="2000" dirty="0">
                <a:solidFill>
                  <a:schemeClr val="tx2"/>
                </a:solidFill>
              </a:rPr>
              <a:t> </a:t>
            </a:r>
            <a:r>
              <a:rPr lang="fr-CA" sz="2000" dirty="0">
                <a:solidFill>
                  <a:schemeClr val="tx2"/>
                </a:solidFill>
              </a:rPr>
              <a:t>le mode d’action des nouvelles classes </a:t>
            </a:r>
            <a:r>
              <a:rPr lang="fr-CA" sz="2000" dirty="0" err="1">
                <a:solidFill>
                  <a:schemeClr val="tx2"/>
                </a:solidFill>
              </a:rPr>
              <a:t>hypolipidémiantes</a:t>
            </a:r>
            <a:r>
              <a:rPr lang="fr-CA" sz="2000" dirty="0">
                <a:solidFill>
                  <a:schemeClr val="tx2"/>
                </a:solidFill>
              </a:rPr>
              <a:t> et situer leur place dans l’arsenal thérapeutique</a:t>
            </a:r>
          </a:p>
          <a:p>
            <a:pPr>
              <a:spcBef>
                <a:spcPts val="1350"/>
              </a:spcBef>
            </a:pPr>
            <a:r>
              <a:rPr lang="fr-CA" sz="2000" dirty="0">
                <a:solidFill>
                  <a:schemeClr val="tx2"/>
                </a:solidFill>
              </a:rPr>
              <a:t>Interpréter les résultats des nouvelles études cliniques en considérant la sécurité et l’innocuité de très faibles niveaux de C-LDL</a:t>
            </a:r>
          </a:p>
          <a:p>
            <a:pPr>
              <a:spcBef>
                <a:spcPts val="1350"/>
              </a:spcBef>
            </a:pPr>
            <a:r>
              <a:rPr lang="fr-FR" sz="2000" dirty="0">
                <a:solidFill>
                  <a:schemeClr val="tx2"/>
                </a:solidFill>
              </a:rPr>
              <a:t>Se familiariser avec les nouvelles lignes directrices de la SCC 2021</a:t>
            </a:r>
            <a:endParaRPr lang="fr-CA" sz="2000" dirty="0">
              <a:solidFill>
                <a:schemeClr val="tx2"/>
              </a:solidFill>
            </a:endParaRPr>
          </a:p>
        </p:txBody>
      </p:sp>
    </p:spTree>
    <p:extLst>
      <p:ext uri="{BB962C8B-B14F-4D97-AF65-F5344CB8AC3E}">
        <p14:creationId xmlns:p14="http://schemas.microsoft.com/office/powerpoint/2010/main" val="410641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98602E-04F4-3C43-8B48-13784B2E4911}"/>
              </a:ext>
            </a:extLst>
          </p:cNvPr>
          <p:cNvSpPr>
            <a:spLocks noGrp="1"/>
          </p:cNvSpPr>
          <p:nvPr>
            <p:ph type="title"/>
          </p:nvPr>
        </p:nvSpPr>
        <p:spPr>
          <a:xfrm>
            <a:off x="429904" y="273844"/>
            <a:ext cx="8085446" cy="426372"/>
          </a:xfrm>
          <a:effectLst>
            <a:outerShdw blurRad="50800" dist="38100" dir="2700000" algn="tl" rotWithShape="0">
              <a:prstClr val="black">
                <a:alpha val="70000"/>
              </a:prstClr>
            </a:outerShdw>
          </a:effectLst>
        </p:spPr>
        <p:txBody>
          <a:bodyPr vert="horz" lIns="0" tIns="45720" rIns="0" bIns="45720" rtlCol="0" anchor="ctr">
            <a:noAutofit/>
          </a:bodyPr>
          <a:lstStyle/>
          <a:p>
            <a:r>
              <a:rPr lang="fr-FR" dirty="0"/>
              <a:t>Analyse hiérarchique</a:t>
            </a:r>
          </a:p>
        </p:txBody>
      </p:sp>
      <p:sp>
        <p:nvSpPr>
          <p:cNvPr id="6" name="ZoneTexte 5">
            <a:extLst>
              <a:ext uri="{FF2B5EF4-FFF2-40B4-BE49-F238E27FC236}">
                <a16:creationId xmlns:a16="http://schemas.microsoft.com/office/drawing/2014/main" id="{F12ED1A4-26BA-6E4F-AD04-1E9DD4B9D758}"/>
              </a:ext>
            </a:extLst>
          </p:cNvPr>
          <p:cNvSpPr txBox="1"/>
          <p:nvPr/>
        </p:nvSpPr>
        <p:spPr>
          <a:xfrm>
            <a:off x="429904" y="4638703"/>
            <a:ext cx="2199320" cy="230832"/>
          </a:xfrm>
          <a:prstGeom prst="rect">
            <a:avLst/>
          </a:prstGeom>
          <a:noFill/>
        </p:spPr>
        <p:txBody>
          <a:bodyPr wrap="none" lIns="0" rIns="0" rtlCol="0">
            <a:spAutoFit/>
          </a:bodyPr>
          <a:lstStyle/>
          <a:p>
            <a:r>
              <a:rPr lang="fr-FR" sz="900" dirty="0"/>
              <a:t>Bhatt DL, et al. </a:t>
            </a:r>
            <a:r>
              <a:rPr lang="fr-FR" sz="900" i="1" dirty="0"/>
              <a:t>N </a:t>
            </a:r>
            <a:r>
              <a:rPr lang="fr-FR" sz="900" i="1" dirty="0" err="1"/>
              <a:t>Engl</a:t>
            </a:r>
            <a:r>
              <a:rPr lang="fr-FR" sz="900" i="1" dirty="0"/>
              <a:t> J Med</a:t>
            </a:r>
            <a:r>
              <a:rPr lang="fr-FR" sz="900" dirty="0"/>
              <a:t> 2019;380(1):11-22</a:t>
            </a:r>
            <a:endParaRPr lang="en-US" sz="900" dirty="0"/>
          </a:p>
        </p:txBody>
      </p:sp>
      <p:grpSp>
        <p:nvGrpSpPr>
          <p:cNvPr id="8" name="Group 7">
            <a:extLst>
              <a:ext uri="{FF2B5EF4-FFF2-40B4-BE49-F238E27FC236}">
                <a16:creationId xmlns:a16="http://schemas.microsoft.com/office/drawing/2014/main" id="{1A6242D1-BCA4-1E43-95E3-A94963425DF3}"/>
              </a:ext>
            </a:extLst>
          </p:cNvPr>
          <p:cNvGrpSpPr/>
          <p:nvPr/>
        </p:nvGrpSpPr>
        <p:grpSpPr>
          <a:xfrm>
            <a:off x="7287905" y="171093"/>
            <a:ext cx="1426191" cy="654597"/>
            <a:chOff x="7493852" y="171093"/>
            <a:chExt cx="1426191" cy="654597"/>
          </a:xfrm>
        </p:grpSpPr>
        <p:sp>
          <p:nvSpPr>
            <p:cNvPr id="9" name="Rectangle 8">
              <a:extLst>
                <a:ext uri="{FF2B5EF4-FFF2-40B4-BE49-F238E27FC236}">
                  <a16:creationId xmlns:a16="http://schemas.microsoft.com/office/drawing/2014/main" id="{70FFDB9B-F53E-2245-BB0C-7D2CF9E2FCDE}"/>
                </a:ext>
              </a:extLst>
            </p:cNvPr>
            <p:cNvSpPr/>
            <p:nvPr/>
          </p:nvSpPr>
          <p:spPr>
            <a:xfrm>
              <a:off x="7493852" y="171093"/>
              <a:ext cx="1426191" cy="654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Image 7">
              <a:extLst>
                <a:ext uri="{FF2B5EF4-FFF2-40B4-BE49-F238E27FC236}">
                  <a16:creationId xmlns:a16="http://schemas.microsoft.com/office/drawing/2014/main" id="{BB08949E-5617-F044-9DF2-DF44A154A45F}"/>
                </a:ext>
              </a:extLst>
            </p:cNvPr>
            <p:cNvPicPr>
              <a:picLocks noChangeAspect="1"/>
            </p:cNvPicPr>
            <p:nvPr/>
          </p:nvPicPr>
          <p:blipFill>
            <a:blip r:embed="rId3"/>
            <a:stretch>
              <a:fillRect/>
            </a:stretch>
          </p:blipFill>
          <p:spPr>
            <a:xfrm>
              <a:off x="7583495" y="260611"/>
              <a:ext cx="1246907" cy="518451"/>
            </a:xfrm>
            <a:prstGeom prst="rect">
              <a:avLst/>
            </a:prstGeom>
          </p:spPr>
        </p:pic>
      </p:grpSp>
      <p:graphicFrame>
        <p:nvGraphicFramePr>
          <p:cNvPr id="11" name="Tableau 10">
            <a:extLst>
              <a:ext uri="{FF2B5EF4-FFF2-40B4-BE49-F238E27FC236}">
                <a16:creationId xmlns:a16="http://schemas.microsoft.com/office/drawing/2014/main" id="{026A3003-642A-4B80-8BEE-7E47B50525C4}"/>
              </a:ext>
            </a:extLst>
          </p:cNvPr>
          <p:cNvGraphicFramePr>
            <a:graphicFrameLocks noGrp="1"/>
          </p:cNvGraphicFramePr>
          <p:nvPr>
            <p:extLst>
              <p:ext uri="{D42A27DB-BD31-4B8C-83A1-F6EECF244321}">
                <p14:modId xmlns:p14="http://schemas.microsoft.com/office/powerpoint/2010/main" val="2680039068"/>
              </p:ext>
            </p:extLst>
          </p:nvPr>
        </p:nvGraphicFramePr>
        <p:xfrm>
          <a:off x="429904" y="1469053"/>
          <a:ext cx="7913756" cy="2651760"/>
        </p:xfrm>
        <a:graphic>
          <a:graphicData uri="http://schemas.openxmlformats.org/drawingml/2006/table">
            <a:tbl>
              <a:tblPr>
                <a:tableStyleId>{5C22544A-7EE6-4342-B048-85BDC9FD1C3A}</a:tableStyleId>
              </a:tblPr>
              <a:tblGrid>
                <a:gridCol w="2299610">
                  <a:extLst>
                    <a:ext uri="{9D8B030D-6E8A-4147-A177-3AD203B41FA5}">
                      <a16:colId xmlns:a16="http://schemas.microsoft.com/office/drawing/2014/main" val="3903599871"/>
                    </a:ext>
                  </a:extLst>
                </a:gridCol>
                <a:gridCol w="1544912">
                  <a:extLst>
                    <a:ext uri="{9D8B030D-6E8A-4147-A177-3AD203B41FA5}">
                      <a16:colId xmlns:a16="http://schemas.microsoft.com/office/drawing/2014/main" val="2317612919"/>
                    </a:ext>
                  </a:extLst>
                </a:gridCol>
                <a:gridCol w="1379823">
                  <a:extLst>
                    <a:ext uri="{9D8B030D-6E8A-4147-A177-3AD203B41FA5}">
                      <a16:colId xmlns:a16="http://schemas.microsoft.com/office/drawing/2014/main" val="3520213383"/>
                    </a:ext>
                  </a:extLst>
                </a:gridCol>
                <a:gridCol w="2689411">
                  <a:extLst>
                    <a:ext uri="{9D8B030D-6E8A-4147-A177-3AD203B41FA5}">
                      <a16:colId xmlns:a16="http://schemas.microsoft.com/office/drawing/2014/main" val="2628016977"/>
                    </a:ext>
                  </a:extLst>
                </a:gridCol>
              </a:tblGrid>
              <a:tr h="223208">
                <a:tc>
                  <a:txBody>
                    <a:bodyPr/>
                    <a:lstStyle/>
                    <a:p>
                      <a:pPr algn="l" fontAlgn="t"/>
                      <a:r>
                        <a:rPr lang="fr-CA" sz="1600" b="1" u="none" strike="noStrike" dirty="0">
                          <a:solidFill>
                            <a:schemeClr val="tx2"/>
                          </a:solidFill>
                          <a:effectLst/>
                          <a:latin typeface="+mn-lt"/>
                        </a:rPr>
                        <a:t>Résultats</a:t>
                      </a:r>
                      <a:endParaRPr lang="fr-CA" sz="1600" b="1" i="0" u="none" strike="noStrike" dirty="0">
                        <a:solidFill>
                          <a:schemeClr val="tx2"/>
                        </a:solidFill>
                        <a:effectLst/>
                        <a:latin typeface="+mn-lt"/>
                      </a:endParaRPr>
                    </a:p>
                  </a:txBody>
                  <a:tcPr marR="697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t"/>
                      <a:r>
                        <a:rPr lang="fr-CA" sz="1400" b="1" u="none" strike="noStrike" dirty="0" err="1">
                          <a:solidFill>
                            <a:schemeClr val="bg1"/>
                          </a:solidFill>
                          <a:effectLst/>
                          <a:latin typeface="+mn-lt"/>
                        </a:rPr>
                        <a:t>icosapent</a:t>
                      </a:r>
                      <a:r>
                        <a:rPr lang="fr-CA" sz="1400" b="1" u="none" strike="noStrike" dirty="0">
                          <a:solidFill>
                            <a:schemeClr val="bg1"/>
                          </a:solidFill>
                          <a:effectLst/>
                          <a:latin typeface="+mn-lt"/>
                        </a:rPr>
                        <a:t> </a:t>
                      </a:r>
                      <a:r>
                        <a:rPr lang="fr-CA" sz="1400" b="1" u="none" strike="noStrike" dirty="0" err="1">
                          <a:solidFill>
                            <a:schemeClr val="bg1"/>
                          </a:solidFill>
                          <a:effectLst/>
                          <a:latin typeface="+mn-lt"/>
                        </a:rPr>
                        <a:t>Éthyl</a:t>
                      </a:r>
                      <a:endParaRPr lang="fr-CA" sz="1400" b="1" u="none" strike="noStrike" dirty="0">
                        <a:solidFill>
                          <a:schemeClr val="bg1"/>
                        </a:solidFill>
                        <a:effectLst/>
                        <a:latin typeface="+mn-lt"/>
                      </a:endParaRPr>
                    </a:p>
                    <a:p>
                      <a:pPr algn="ctr" fontAlgn="t"/>
                      <a:r>
                        <a:rPr lang="fr-CA" sz="1400" b="0" i="0" u="none" strike="noStrike" dirty="0">
                          <a:solidFill>
                            <a:schemeClr val="bg1"/>
                          </a:solidFill>
                          <a:effectLst/>
                          <a:latin typeface="+mn-lt"/>
                        </a:rPr>
                        <a:t>(n=4089)</a:t>
                      </a:r>
                    </a:p>
                  </a:txBody>
                  <a:tcPr marL="6975"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fontAlgn="t"/>
                      <a:r>
                        <a:rPr lang="fr-CA" sz="1400" b="1" u="none" strike="noStrike" dirty="0">
                          <a:solidFill>
                            <a:schemeClr val="bg1"/>
                          </a:solidFill>
                          <a:effectLst/>
                          <a:latin typeface="+mn-lt"/>
                        </a:rPr>
                        <a:t>Placebo</a:t>
                      </a:r>
                    </a:p>
                    <a:p>
                      <a:pPr algn="ctr" fontAlgn="t"/>
                      <a:r>
                        <a:rPr lang="fr-CA" sz="1400" b="0" i="0" u="none" strike="noStrike" dirty="0">
                          <a:solidFill>
                            <a:schemeClr val="bg1"/>
                          </a:solidFill>
                          <a:effectLst/>
                          <a:latin typeface="+mn-lt"/>
                        </a:rPr>
                        <a:t>(n=4090)</a:t>
                      </a:r>
                    </a:p>
                  </a:txBody>
                  <a:tcPr marL="6975" marR="697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t"/>
                      <a:endParaRPr lang="fr-CA" sz="1600" b="0" i="0" u="none" strike="noStrike" dirty="0">
                        <a:effectLst/>
                        <a:latin typeface="+mn-lt"/>
                      </a:endParaRPr>
                    </a:p>
                  </a:txBody>
                  <a:tcPr marL="182880" marR="6975" marT="697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855764851"/>
                  </a:ext>
                </a:extLst>
              </a:tr>
              <a:tr h="241809">
                <a:tc>
                  <a:txBody>
                    <a:bodyPr/>
                    <a:lstStyle/>
                    <a:p>
                      <a:pPr algn="l" fontAlgn="t"/>
                      <a:r>
                        <a:rPr lang="fr-CA" sz="1200" u="none" strike="noStrike" dirty="0">
                          <a:solidFill>
                            <a:schemeClr val="tx2"/>
                          </a:solidFill>
                          <a:effectLst/>
                          <a:latin typeface="+mn-lt"/>
                        </a:rPr>
                        <a:t>Paramètre d'évaluation principal</a:t>
                      </a:r>
                      <a:endParaRPr lang="fr-CA" sz="1200" b="1" i="0" u="none" strike="noStrike" dirty="0">
                        <a:solidFill>
                          <a:schemeClr val="tx2"/>
                        </a:solidFill>
                        <a:effectLst/>
                        <a:latin typeface="+mn-lt"/>
                      </a:endParaRPr>
                    </a:p>
                  </a:txBody>
                  <a:tcPr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CA" sz="1400" b="1" u="none" strike="noStrike" dirty="0">
                          <a:solidFill>
                            <a:schemeClr val="bg1"/>
                          </a:solidFill>
                          <a:effectLst/>
                          <a:latin typeface="+mn-lt"/>
                        </a:rPr>
                        <a:t>17.2%</a:t>
                      </a:r>
                      <a:endParaRPr lang="fr-CA" sz="1400" b="1" i="0" u="none" strike="noStrike" dirty="0">
                        <a:solidFill>
                          <a:schemeClr val="bg1"/>
                        </a:solidFill>
                        <a:effectLst/>
                        <a:latin typeface="+mn-lt"/>
                      </a:endParaRPr>
                    </a:p>
                  </a:txBody>
                  <a:tcPr marL="6975"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70000"/>
                      </a:schemeClr>
                    </a:solidFill>
                  </a:tcPr>
                </a:tc>
                <a:tc>
                  <a:txBody>
                    <a:bodyPr/>
                    <a:lstStyle/>
                    <a:p>
                      <a:pPr algn="ctr" fontAlgn="t"/>
                      <a:r>
                        <a:rPr lang="fr-CA" sz="1200" b="1" u="none" strike="noStrike" dirty="0">
                          <a:solidFill>
                            <a:schemeClr val="bg1"/>
                          </a:solidFill>
                          <a:effectLst/>
                          <a:latin typeface="+mn-lt"/>
                        </a:rPr>
                        <a:t>22.0%</a:t>
                      </a:r>
                      <a:endParaRPr lang="fr-CA" sz="1200" b="1" i="0" u="none" strike="noStrike" dirty="0">
                        <a:solidFill>
                          <a:schemeClr val="bg1"/>
                        </a:solidFill>
                        <a:effectLst/>
                        <a:latin typeface="+mn-lt"/>
                      </a:endParaRPr>
                    </a:p>
                  </a:txBody>
                  <a:tcPr marL="6975"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70000"/>
                      </a:schemeClr>
                    </a:solidFill>
                  </a:tcPr>
                </a:tc>
                <a:tc>
                  <a:txBody>
                    <a:bodyPr/>
                    <a:lstStyle/>
                    <a:p>
                      <a:pPr algn="l" fontAlgn="t"/>
                      <a:r>
                        <a:rPr lang="fr-CA" sz="1200" u="none" strike="noStrike" dirty="0">
                          <a:solidFill>
                            <a:schemeClr val="tx2"/>
                          </a:solidFill>
                          <a:effectLst/>
                          <a:latin typeface="+mn-lt"/>
                        </a:rPr>
                        <a:t>25% réduction HR=0.75 P&lt;0.001</a:t>
                      </a:r>
                      <a:endParaRPr lang="fr-CA" sz="1200" b="0" i="0" u="none" strike="noStrike" dirty="0">
                        <a:solidFill>
                          <a:schemeClr val="tx2"/>
                        </a:solidFill>
                        <a:effectLst/>
                        <a:latin typeface="+mn-lt"/>
                      </a:endParaRPr>
                    </a:p>
                  </a:txBody>
                  <a:tcPr marL="182880" marR="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7713385"/>
                  </a:ext>
                </a:extLst>
              </a:tr>
              <a:tr h="223208">
                <a:tc>
                  <a:txBody>
                    <a:bodyPr/>
                    <a:lstStyle/>
                    <a:p>
                      <a:pPr algn="l" fontAlgn="t"/>
                      <a:r>
                        <a:rPr lang="fr-CA" sz="1200" u="none" strike="noStrike" dirty="0">
                          <a:solidFill>
                            <a:schemeClr val="tx2"/>
                          </a:solidFill>
                          <a:effectLst/>
                          <a:latin typeface="+mn-lt"/>
                        </a:rPr>
                        <a:t>Paramètre d'évaluation secondaire</a:t>
                      </a:r>
                      <a:endParaRPr lang="fr-CA" sz="1200" b="1" i="0" u="none" strike="noStrike" dirty="0">
                        <a:solidFill>
                          <a:schemeClr val="tx2"/>
                        </a:solidFill>
                        <a:effectLst/>
                        <a:latin typeface="+mn-lt"/>
                      </a:endParaRPr>
                    </a:p>
                  </a:txBody>
                  <a:tcPr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t"/>
                      <a:r>
                        <a:rPr lang="fr-CA" sz="1400" b="1" u="none" strike="noStrike" dirty="0">
                          <a:solidFill>
                            <a:schemeClr val="bg1"/>
                          </a:solidFill>
                          <a:effectLst/>
                          <a:latin typeface="+mn-lt"/>
                        </a:rPr>
                        <a:t>11.2%</a:t>
                      </a:r>
                      <a:endParaRPr lang="fr-CA" sz="1400" b="1" i="0" u="none" strike="noStrike" dirty="0">
                        <a:solidFill>
                          <a:schemeClr val="bg1"/>
                        </a:solidFill>
                        <a:effectLst/>
                        <a:latin typeface="+mn-lt"/>
                      </a:endParaRPr>
                    </a:p>
                  </a:txBody>
                  <a:tcPr marL="6975"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fontAlgn="t"/>
                      <a:r>
                        <a:rPr lang="fr-CA" sz="1200" b="1" u="none" strike="noStrike" dirty="0">
                          <a:solidFill>
                            <a:schemeClr val="bg1"/>
                          </a:solidFill>
                          <a:effectLst/>
                          <a:latin typeface="+mn-lt"/>
                        </a:rPr>
                        <a:t>14.8%</a:t>
                      </a:r>
                      <a:endParaRPr lang="fr-CA" sz="1200" b="1" i="0" u="none" strike="noStrike" dirty="0">
                        <a:solidFill>
                          <a:schemeClr val="bg1"/>
                        </a:solidFill>
                        <a:effectLst/>
                        <a:latin typeface="+mn-lt"/>
                      </a:endParaRPr>
                    </a:p>
                  </a:txBody>
                  <a:tcPr marL="6975"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t"/>
                      <a:r>
                        <a:rPr lang="fr-CA" sz="1200" u="none" strike="noStrike" dirty="0">
                          <a:solidFill>
                            <a:schemeClr val="tx2"/>
                          </a:solidFill>
                          <a:effectLst/>
                          <a:latin typeface="+mn-lt"/>
                        </a:rPr>
                        <a:t>26% réduction HR=0.74 P&lt;0.001</a:t>
                      </a:r>
                      <a:endParaRPr lang="fr-CA" sz="1200" b="0" i="0" u="none" strike="noStrike" dirty="0">
                        <a:solidFill>
                          <a:schemeClr val="tx2"/>
                        </a:solidFill>
                        <a:effectLst/>
                        <a:latin typeface="+mn-lt"/>
                      </a:endParaRPr>
                    </a:p>
                  </a:txBody>
                  <a:tcPr marL="182880" marR="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68383926"/>
                  </a:ext>
                </a:extLst>
              </a:tr>
              <a:tr h="223208">
                <a:tc>
                  <a:txBody>
                    <a:bodyPr/>
                    <a:lstStyle/>
                    <a:p>
                      <a:pPr algn="l" fontAlgn="t"/>
                      <a:r>
                        <a:rPr lang="fr-CA" sz="1200" u="none" strike="noStrike" dirty="0">
                          <a:solidFill>
                            <a:schemeClr val="tx2"/>
                          </a:solidFill>
                          <a:effectLst/>
                          <a:latin typeface="+mn-lt"/>
                        </a:rPr>
                        <a:t>Revascularisation coronarienne</a:t>
                      </a:r>
                      <a:endParaRPr lang="fr-CA" sz="1200" b="1" i="0" u="none" strike="noStrike" dirty="0">
                        <a:solidFill>
                          <a:schemeClr val="tx2"/>
                        </a:solidFill>
                        <a:effectLst/>
                        <a:latin typeface="+mn-lt"/>
                      </a:endParaRPr>
                    </a:p>
                  </a:txBody>
                  <a:tcPr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CA" sz="1400" b="1" u="none" strike="noStrike" dirty="0">
                          <a:solidFill>
                            <a:schemeClr val="bg1"/>
                          </a:solidFill>
                          <a:effectLst/>
                          <a:latin typeface="+mn-lt"/>
                        </a:rPr>
                        <a:t>5.3%</a:t>
                      </a:r>
                      <a:endParaRPr lang="fr-CA" sz="1400" b="1" i="0" u="none" strike="noStrike" dirty="0">
                        <a:solidFill>
                          <a:schemeClr val="bg1"/>
                        </a:solidFill>
                        <a:effectLst/>
                        <a:latin typeface="+mn-lt"/>
                      </a:endParaRPr>
                    </a:p>
                  </a:txBody>
                  <a:tcPr marL="6975"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70000"/>
                      </a:schemeClr>
                    </a:solidFill>
                  </a:tcPr>
                </a:tc>
                <a:tc>
                  <a:txBody>
                    <a:bodyPr/>
                    <a:lstStyle/>
                    <a:p>
                      <a:pPr algn="ctr" fontAlgn="t"/>
                      <a:r>
                        <a:rPr lang="fr-CA" sz="1200" b="1" u="none" strike="noStrike" dirty="0">
                          <a:solidFill>
                            <a:schemeClr val="bg1"/>
                          </a:solidFill>
                          <a:effectLst/>
                          <a:latin typeface="+mn-lt"/>
                        </a:rPr>
                        <a:t>7.8%</a:t>
                      </a:r>
                      <a:endParaRPr lang="fr-CA" sz="1200" b="1" i="0" u="none" strike="noStrike" dirty="0">
                        <a:solidFill>
                          <a:schemeClr val="bg1"/>
                        </a:solidFill>
                        <a:effectLst/>
                        <a:latin typeface="+mn-lt"/>
                      </a:endParaRPr>
                    </a:p>
                  </a:txBody>
                  <a:tcPr marL="6975"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70000"/>
                      </a:schemeClr>
                    </a:solidFill>
                  </a:tcPr>
                </a:tc>
                <a:tc>
                  <a:txBody>
                    <a:bodyPr/>
                    <a:lstStyle/>
                    <a:p>
                      <a:pPr algn="l" fontAlgn="t"/>
                      <a:r>
                        <a:rPr lang="fr-CA" sz="1200" u="none" strike="noStrike" dirty="0">
                          <a:solidFill>
                            <a:schemeClr val="tx2"/>
                          </a:solidFill>
                          <a:effectLst/>
                          <a:latin typeface="+mn-lt"/>
                        </a:rPr>
                        <a:t>35% réduction HR=0.65; p&lt;0.001</a:t>
                      </a:r>
                      <a:endParaRPr lang="fr-CA" sz="1200" b="0" i="0" u="none" strike="noStrike" dirty="0">
                        <a:solidFill>
                          <a:schemeClr val="tx2"/>
                        </a:solidFill>
                        <a:effectLst/>
                        <a:latin typeface="+mn-lt"/>
                      </a:endParaRPr>
                    </a:p>
                  </a:txBody>
                  <a:tcPr marL="182880" marR="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5321528"/>
                  </a:ext>
                </a:extLst>
              </a:tr>
              <a:tr h="223208">
                <a:tc>
                  <a:txBody>
                    <a:bodyPr/>
                    <a:lstStyle/>
                    <a:p>
                      <a:pPr algn="l" fontAlgn="t"/>
                      <a:r>
                        <a:rPr lang="fr-CA" sz="1200" u="none" strike="noStrike" dirty="0">
                          <a:solidFill>
                            <a:schemeClr val="tx2"/>
                          </a:solidFill>
                          <a:effectLst/>
                          <a:latin typeface="+mn-lt"/>
                        </a:rPr>
                        <a:t>IM - fatal ou non fatal</a:t>
                      </a:r>
                      <a:endParaRPr lang="fr-CA" sz="1200" b="1" i="0" u="none" strike="noStrike" dirty="0">
                        <a:solidFill>
                          <a:schemeClr val="tx2"/>
                        </a:solidFill>
                        <a:effectLst/>
                        <a:latin typeface="+mn-lt"/>
                      </a:endParaRPr>
                    </a:p>
                  </a:txBody>
                  <a:tcPr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t"/>
                      <a:r>
                        <a:rPr lang="fr-CA" sz="1400" b="1" u="none" strike="noStrike" dirty="0">
                          <a:solidFill>
                            <a:schemeClr val="bg1"/>
                          </a:solidFill>
                          <a:effectLst/>
                          <a:latin typeface="+mn-lt"/>
                        </a:rPr>
                        <a:t>6.1%</a:t>
                      </a:r>
                      <a:endParaRPr lang="fr-CA" sz="1400" b="1" i="0" u="none" strike="noStrike" dirty="0">
                        <a:solidFill>
                          <a:schemeClr val="bg1"/>
                        </a:solidFill>
                        <a:effectLst/>
                        <a:latin typeface="+mn-lt"/>
                      </a:endParaRPr>
                    </a:p>
                  </a:txBody>
                  <a:tcPr marL="6975"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fontAlgn="t"/>
                      <a:r>
                        <a:rPr lang="fr-CA" sz="1200" b="1" u="none" strike="noStrike" dirty="0">
                          <a:solidFill>
                            <a:schemeClr val="bg1"/>
                          </a:solidFill>
                          <a:effectLst/>
                          <a:latin typeface="+mn-lt"/>
                        </a:rPr>
                        <a:t>8.7%</a:t>
                      </a:r>
                      <a:endParaRPr lang="fr-CA" sz="1200" b="1" i="0" u="none" strike="noStrike" dirty="0">
                        <a:solidFill>
                          <a:schemeClr val="bg1"/>
                        </a:solidFill>
                        <a:effectLst/>
                        <a:latin typeface="+mn-lt"/>
                      </a:endParaRPr>
                    </a:p>
                  </a:txBody>
                  <a:tcPr marL="6975"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t"/>
                      <a:r>
                        <a:rPr lang="fr-CA" sz="1200" u="none" strike="noStrike" dirty="0">
                          <a:solidFill>
                            <a:schemeClr val="tx2"/>
                          </a:solidFill>
                          <a:effectLst/>
                          <a:latin typeface="+mn-lt"/>
                        </a:rPr>
                        <a:t>31% réduction HR=0.69 p&lt;0.001</a:t>
                      </a:r>
                      <a:endParaRPr lang="fr-CA" sz="1200" b="0" i="0" u="none" strike="noStrike" dirty="0">
                        <a:solidFill>
                          <a:schemeClr val="tx2"/>
                        </a:solidFill>
                        <a:effectLst/>
                        <a:latin typeface="+mn-lt"/>
                      </a:endParaRPr>
                    </a:p>
                  </a:txBody>
                  <a:tcPr marL="182880" marR="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824534462"/>
                  </a:ext>
                </a:extLst>
              </a:tr>
              <a:tr h="223208">
                <a:tc>
                  <a:txBody>
                    <a:bodyPr/>
                    <a:lstStyle/>
                    <a:p>
                      <a:pPr algn="l" fontAlgn="t"/>
                      <a:r>
                        <a:rPr lang="fr-CA" sz="1200" u="none" strike="noStrike" dirty="0">
                          <a:solidFill>
                            <a:schemeClr val="tx2"/>
                          </a:solidFill>
                          <a:effectLst/>
                          <a:latin typeface="+mn-lt"/>
                        </a:rPr>
                        <a:t>AVC - fatal ou non fatal</a:t>
                      </a:r>
                      <a:endParaRPr lang="fr-CA" sz="1200" b="1" i="0" u="none" strike="noStrike" dirty="0">
                        <a:solidFill>
                          <a:schemeClr val="tx2"/>
                        </a:solidFill>
                        <a:effectLst/>
                        <a:latin typeface="+mn-lt"/>
                      </a:endParaRPr>
                    </a:p>
                  </a:txBody>
                  <a:tcPr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CA" sz="1400" b="1" u="none" strike="noStrike" dirty="0">
                          <a:solidFill>
                            <a:schemeClr val="bg1"/>
                          </a:solidFill>
                          <a:effectLst/>
                          <a:latin typeface="+mn-lt"/>
                        </a:rPr>
                        <a:t>2.4%</a:t>
                      </a:r>
                      <a:endParaRPr lang="fr-CA" sz="1400" b="1" i="0" u="none" strike="noStrike" dirty="0">
                        <a:solidFill>
                          <a:schemeClr val="bg1"/>
                        </a:solidFill>
                        <a:effectLst/>
                        <a:latin typeface="+mn-lt"/>
                      </a:endParaRPr>
                    </a:p>
                  </a:txBody>
                  <a:tcPr marL="6975"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70000"/>
                      </a:schemeClr>
                    </a:solidFill>
                  </a:tcPr>
                </a:tc>
                <a:tc>
                  <a:txBody>
                    <a:bodyPr/>
                    <a:lstStyle/>
                    <a:p>
                      <a:pPr algn="ctr" fontAlgn="t"/>
                      <a:r>
                        <a:rPr lang="fr-CA" sz="1200" b="1" u="none" strike="noStrike" dirty="0">
                          <a:solidFill>
                            <a:schemeClr val="bg1"/>
                          </a:solidFill>
                          <a:effectLst/>
                          <a:latin typeface="+mn-lt"/>
                        </a:rPr>
                        <a:t>3.3%</a:t>
                      </a:r>
                      <a:endParaRPr lang="fr-CA" sz="1200" b="1" i="0" u="none" strike="noStrike" dirty="0">
                        <a:solidFill>
                          <a:schemeClr val="bg1"/>
                        </a:solidFill>
                        <a:effectLst/>
                        <a:latin typeface="+mn-lt"/>
                      </a:endParaRPr>
                    </a:p>
                  </a:txBody>
                  <a:tcPr marL="6975"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70000"/>
                      </a:schemeClr>
                    </a:solidFill>
                  </a:tcPr>
                </a:tc>
                <a:tc>
                  <a:txBody>
                    <a:bodyPr/>
                    <a:lstStyle/>
                    <a:p>
                      <a:pPr algn="l" fontAlgn="t"/>
                      <a:r>
                        <a:rPr lang="fr-CA" sz="1200" u="none" strike="noStrike" dirty="0">
                          <a:solidFill>
                            <a:schemeClr val="tx2"/>
                          </a:solidFill>
                          <a:effectLst/>
                          <a:latin typeface="+mn-lt"/>
                        </a:rPr>
                        <a:t>28% réduction HR=0.72 p=0.01</a:t>
                      </a:r>
                      <a:endParaRPr lang="fr-CA" sz="1200" b="0" i="0" u="none" strike="noStrike" dirty="0">
                        <a:solidFill>
                          <a:schemeClr val="tx2"/>
                        </a:solidFill>
                        <a:effectLst/>
                        <a:latin typeface="+mn-lt"/>
                      </a:endParaRPr>
                    </a:p>
                  </a:txBody>
                  <a:tcPr marL="182880" marR="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45484907"/>
                  </a:ext>
                </a:extLst>
              </a:tr>
              <a:tr h="223208">
                <a:tc>
                  <a:txBody>
                    <a:bodyPr/>
                    <a:lstStyle/>
                    <a:p>
                      <a:pPr algn="l" fontAlgn="t"/>
                      <a:r>
                        <a:rPr lang="fr-CA" sz="1200" u="none" strike="noStrike" dirty="0">
                          <a:solidFill>
                            <a:schemeClr val="tx2"/>
                          </a:solidFill>
                          <a:effectLst/>
                          <a:latin typeface="+mn-lt"/>
                        </a:rPr>
                        <a:t>Mortalité CV </a:t>
                      </a:r>
                      <a:endParaRPr lang="fr-CA" sz="1200" b="1" i="0" u="none" strike="noStrike" dirty="0">
                        <a:solidFill>
                          <a:schemeClr val="tx2"/>
                        </a:solidFill>
                        <a:effectLst/>
                        <a:latin typeface="+mn-lt"/>
                      </a:endParaRPr>
                    </a:p>
                  </a:txBody>
                  <a:tcPr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685800" rtl="0" eaLnBrk="1" fontAlgn="t" latinLnBrk="0" hangingPunct="1"/>
                      <a:r>
                        <a:rPr lang="fr-CA" sz="1400" b="1" u="none" strike="noStrike" kern="1200" dirty="0">
                          <a:solidFill>
                            <a:schemeClr val="bg1"/>
                          </a:solidFill>
                          <a:effectLst/>
                          <a:latin typeface="+mn-lt"/>
                          <a:ea typeface="+mn-ea"/>
                          <a:cs typeface="+mn-cs"/>
                        </a:rPr>
                        <a:t>4.3%</a:t>
                      </a:r>
                    </a:p>
                  </a:txBody>
                  <a:tcPr marL="6975"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fontAlgn="t"/>
                      <a:r>
                        <a:rPr lang="fr-CA" sz="1200" b="1" u="none" strike="noStrike" dirty="0">
                          <a:solidFill>
                            <a:schemeClr val="bg1"/>
                          </a:solidFill>
                          <a:effectLst/>
                          <a:latin typeface="+mn-lt"/>
                        </a:rPr>
                        <a:t>5.2%</a:t>
                      </a:r>
                      <a:endParaRPr lang="fr-CA" sz="1200" b="1" i="0" u="none" strike="noStrike" dirty="0">
                        <a:solidFill>
                          <a:schemeClr val="bg1"/>
                        </a:solidFill>
                        <a:effectLst/>
                        <a:latin typeface="+mn-lt"/>
                      </a:endParaRPr>
                    </a:p>
                  </a:txBody>
                  <a:tcPr marL="6975"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t"/>
                      <a:r>
                        <a:rPr lang="fr-CA" sz="1200" u="none" strike="noStrike" dirty="0">
                          <a:solidFill>
                            <a:schemeClr val="tx2"/>
                          </a:solidFill>
                          <a:effectLst/>
                          <a:latin typeface="+mn-lt"/>
                        </a:rPr>
                        <a:t>20% réduction HR=0.80 p=0.03</a:t>
                      </a:r>
                      <a:endParaRPr lang="fr-CA" sz="1200" b="0" i="0" u="none" strike="noStrike" dirty="0">
                        <a:solidFill>
                          <a:schemeClr val="tx2"/>
                        </a:solidFill>
                        <a:effectLst/>
                        <a:latin typeface="+mn-lt"/>
                      </a:endParaRPr>
                    </a:p>
                  </a:txBody>
                  <a:tcPr marL="182880" marR="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53383943"/>
                  </a:ext>
                </a:extLst>
              </a:tr>
              <a:tr h="153600">
                <a:tc>
                  <a:txBody>
                    <a:bodyPr/>
                    <a:lstStyle/>
                    <a:p>
                      <a:pPr algn="l" fontAlgn="t"/>
                      <a:r>
                        <a:rPr lang="fr-CA" sz="1200" b="1" u="none" strike="noStrike" dirty="0">
                          <a:solidFill>
                            <a:schemeClr val="tx2"/>
                          </a:solidFill>
                          <a:effectLst/>
                          <a:latin typeface="+mn-lt"/>
                        </a:rPr>
                        <a:t>Mortalité totale</a:t>
                      </a:r>
                      <a:endParaRPr lang="fr-CA" sz="1200" b="1" i="0" u="none" strike="noStrike" dirty="0">
                        <a:solidFill>
                          <a:schemeClr val="tx2"/>
                        </a:solidFill>
                        <a:effectLst/>
                        <a:latin typeface="+mn-lt"/>
                      </a:endParaRPr>
                    </a:p>
                  </a:txBody>
                  <a:tcPr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CA" sz="1400" b="1" u="none" strike="noStrike" kern="1200" dirty="0">
                          <a:solidFill>
                            <a:schemeClr val="tx1"/>
                          </a:solidFill>
                          <a:effectLst/>
                          <a:latin typeface="+mn-lt"/>
                          <a:ea typeface="+mn-ea"/>
                          <a:cs typeface="+mn-cs"/>
                        </a:rPr>
                        <a:t>6.7</a:t>
                      </a:r>
                      <a:r>
                        <a:rPr lang="fr-CA" sz="1400" b="1" u="none" strike="noStrike" dirty="0">
                          <a:solidFill>
                            <a:schemeClr val="tx1"/>
                          </a:solidFill>
                          <a:effectLst/>
                          <a:latin typeface="+mn-lt"/>
                        </a:rPr>
                        <a:t>%</a:t>
                      </a:r>
                      <a:endParaRPr lang="fr-CA" sz="1400" b="1" i="0" u="none" strike="noStrike" dirty="0">
                        <a:solidFill>
                          <a:schemeClr val="tx1"/>
                        </a:solidFill>
                        <a:effectLst/>
                        <a:latin typeface="+mn-lt"/>
                      </a:endParaRPr>
                    </a:p>
                  </a:txBody>
                  <a:tcPr marL="6975"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tc>
                  <a:txBody>
                    <a:bodyPr/>
                    <a:lstStyle/>
                    <a:p>
                      <a:pPr algn="ctr" fontAlgn="t"/>
                      <a:r>
                        <a:rPr lang="fr-CA" sz="1200" b="1" u="none" strike="noStrike" dirty="0">
                          <a:solidFill>
                            <a:schemeClr val="tx1"/>
                          </a:solidFill>
                          <a:effectLst/>
                          <a:latin typeface="+mn-lt"/>
                        </a:rPr>
                        <a:t>7.6%</a:t>
                      </a:r>
                      <a:endParaRPr lang="fr-CA" sz="1200" b="1" i="0" u="none" strike="noStrike" dirty="0">
                        <a:solidFill>
                          <a:schemeClr val="tx1"/>
                        </a:solidFill>
                        <a:effectLst/>
                        <a:latin typeface="+mn-lt"/>
                      </a:endParaRPr>
                    </a:p>
                  </a:txBody>
                  <a:tcPr marL="6975" marR="697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l" fontAlgn="t"/>
                      <a:r>
                        <a:rPr lang="fr-CA" sz="1200" b="1" u="none" strike="noStrike" dirty="0">
                          <a:solidFill>
                            <a:schemeClr val="tx2"/>
                          </a:solidFill>
                          <a:effectLst/>
                          <a:latin typeface="+mn-lt"/>
                        </a:rPr>
                        <a:t>13% réduction HR=0.87 p=0.09</a:t>
                      </a:r>
                      <a:endParaRPr lang="fr-CA" sz="1200" b="1" i="0" u="none" strike="noStrike" dirty="0">
                        <a:solidFill>
                          <a:schemeClr val="tx2"/>
                        </a:solidFill>
                        <a:effectLst/>
                        <a:latin typeface="+mn-lt"/>
                      </a:endParaRPr>
                    </a:p>
                  </a:txBody>
                  <a:tcPr marL="182880" marR="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41782188"/>
                  </a:ext>
                </a:extLst>
              </a:tr>
            </a:tbl>
          </a:graphicData>
        </a:graphic>
      </p:graphicFrame>
    </p:spTree>
    <p:extLst>
      <p:ext uri="{BB962C8B-B14F-4D97-AF65-F5344CB8AC3E}">
        <p14:creationId xmlns:p14="http://schemas.microsoft.com/office/powerpoint/2010/main" val="1398717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29904" y="243103"/>
            <a:ext cx="6441744" cy="528920"/>
          </a:xfrm>
          <a:effectLst>
            <a:outerShdw blurRad="50800" dist="38100" dir="2700000" algn="tl" rotWithShape="0">
              <a:prstClr val="black">
                <a:alpha val="70000"/>
              </a:prstClr>
            </a:outerShdw>
          </a:effectLst>
        </p:spPr>
        <p:txBody>
          <a:bodyPr vert="horz" lIns="0" tIns="45720" rIns="0" bIns="45720" rtlCol="0" anchor="ctr">
            <a:noAutofit/>
          </a:bodyPr>
          <a:lstStyle/>
          <a:p>
            <a:r>
              <a:rPr lang="fr-CA" dirty="0"/>
              <a:t>Résumé pour l’</a:t>
            </a:r>
            <a:r>
              <a:rPr lang="fr-CA" dirty="0" err="1"/>
              <a:t>icosapent</a:t>
            </a:r>
            <a:r>
              <a:rPr lang="fr-CA" dirty="0"/>
              <a:t> </a:t>
            </a:r>
            <a:r>
              <a:rPr lang="fr-CA" dirty="0" err="1"/>
              <a:t>éthyl</a:t>
            </a:r>
            <a:endParaRPr lang="fr-CA" dirty="0"/>
          </a:p>
        </p:txBody>
      </p:sp>
      <p:sp>
        <p:nvSpPr>
          <p:cNvPr id="9" name="ZoneTexte 8">
            <a:extLst>
              <a:ext uri="{FF2B5EF4-FFF2-40B4-BE49-F238E27FC236}">
                <a16:creationId xmlns:a16="http://schemas.microsoft.com/office/drawing/2014/main" id="{1E568242-ED82-3B4B-8B38-7E66E5759FAA}"/>
              </a:ext>
            </a:extLst>
          </p:cNvPr>
          <p:cNvSpPr txBox="1"/>
          <p:nvPr/>
        </p:nvSpPr>
        <p:spPr>
          <a:xfrm>
            <a:off x="429904" y="4673291"/>
            <a:ext cx="2690160" cy="246221"/>
          </a:xfrm>
          <a:prstGeom prst="rect">
            <a:avLst/>
          </a:prstGeom>
          <a:noFill/>
        </p:spPr>
        <p:txBody>
          <a:bodyPr wrap="none" lIns="0" rIns="0" rtlCol="0" anchor="ctr" anchorCtr="0">
            <a:noAutofit/>
          </a:bodyPr>
          <a:lstStyle/>
          <a:p>
            <a:r>
              <a:rPr lang="fr-FR" sz="900" dirty="0"/>
              <a:t>Bhatt DL, et al. </a:t>
            </a:r>
            <a:r>
              <a:rPr lang="fr-FR" sz="900" i="1" dirty="0"/>
              <a:t>N </a:t>
            </a:r>
            <a:r>
              <a:rPr lang="fr-FR" sz="900" i="1" dirty="0" err="1"/>
              <a:t>Engl</a:t>
            </a:r>
            <a:r>
              <a:rPr lang="fr-FR" sz="900" i="1" dirty="0"/>
              <a:t> J Med</a:t>
            </a:r>
            <a:r>
              <a:rPr lang="fr-FR" sz="900" dirty="0"/>
              <a:t> 2019;380(1):11-22</a:t>
            </a:r>
            <a:endParaRPr lang="en-US" sz="900" dirty="0"/>
          </a:p>
        </p:txBody>
      </p:sp>
      <p:sp>
        <p:nvSpPr>
          <p:cNvPr id="3" name="Espace réservé du contenu 2">
            <a:extLst>
              <a:ext uri="{FF2B5EF4-FFF2-40B4-BE49-F238E27FC236}">
                <a16:creationId xmlns:a16="http://schemas.microsoft.com/office/drawing/2014/main" id="{FEE2942F-7813-EC4E-BE07-252725388413}"/>
              </a:ext>
            </a:extLst>
          </p:cNvPr>
          <p:cNvSpPr>
            <a:spLocks noGrp="1"/>
          </p:cNvSpPr>
          <p:nvPr>
            <p:ph idx="1"/>
          </p:nvPr>
        </p:nvSpPr>
        <p:spPr>
          <a:xfrm>
            <a:off x="429905" y="1250884"/>
            <a:ext cx="8326820" cy="3390564"/>
          </a:xfrm>
        </p:spPr>
        <p:txBody>
          <a:bodyPr>
            <a:normAutofit/>
          </a:bodyPr>
          <a:lstStyle/>
          <a:p>
            <a:r>
              <a:rPr lang="fr-FR" sz="1800" dirty="0">
                <a:solidFill>
                  <a:schemeClr val="tx2"/>
                </a:solidFill>
                <a:latin typeface="+mn-lt"/>
              </a:rPr>
              <a:t>Par rapport au placebo, l'administration d'</a:t>
            </a:r>
            <a:r>
              <a:rPr lang="fr-FR" sz="1800" dirty="0" err="1">
                <a:solidFill>
                  <a:schemeClr val="tx2"/>
                </a:solidFill>
                <a:latin typeface="+mn-lt"/>
              </a:rPr>
              <a:t>icosapent</a:t>
            </a:r>
            <a:r>
              <a:rPr lang="fr-FR" sz="1800" dirty="0">
                <a:solidFill>
                  <a:schemeClr val="tx2"/>
                </a:solidFill>
                <a:latin typeface="+mn-lt"/>
              </a:rPr>
              <a:t> </a:t>
            </a:r>
            <a:r>
              <a:rPr lang="fr-FR" sz="1800" dirty="0" err="1">
                <a:solidFill>
                  <a:schemeClr val="tx2"/>
                </a:solidFill>
                <a:latin typeface="+mn-lt"/>
              </a:rPr>
              <a:t>éthyl</a:t>
            </a:r>
            <a:r>
              <a:rPr lang="fr-FR" sz="1800" dirty="0">
                <a:solidFill>
                  <a:schemeClr val="tx2"/>
                </a:solidFill>
                <a:latin typeface="+mn-lt"/>
              </a:rPr>
              <a:t> à 4 g/jour a permis de réduire de 25% les événements CV importants, notamment:</a:t>
            </a:r>
          </a:p>
          <a:p>
            <a:pPr lvl="1"/>
            <a:r>
              <a:rPr lang="fr-FR" dirty="0">
                <a:solidFill>
                  <a:schemeClr val="tx2"/>
                </a:solidFill>
                <a:latin typeface="+mn-lt"/>
              </a:rPr>
              <a:t>Réduction de 20% des décès dus à des causes cardiovasculaires</a:t>
            </a:r>
          </a:p>
          <a:p>
            <a:pPr lvl="1"/>
            <a:r>
              <a:rPr lang="fr-FR" dirty="0">
                <a:solidFill>
                  <a:schemeClr val="tx2"/>
                </a:solidFill>
                <a:latin typeface="+mn-lt"/>
              </a:rPr>
              <a:t>Réduction de 31% de la crise cardiaque</a:t>
            </a:r>
          </a:p>
          <a:p>
            <a:pPr lvl="1"/>
            <a:r>
              <a:rPr lang="fr-FR" dirty="0">
                <a:solidFill>
                  <a:schemeClr val="tx2"/>
                </a:solidFill>
                <a:latin typeface="+mn-lt"/>
              </a:rPr>
              <a:t>Réduction de 28% des accidents vasculaires cérébraux</a:t>
            </a:r>
          </a:p>
          <a:p>
            <a:pPr lvl="1"/>
            <a:endParaRPr lang="fr-FR" dirty="0">
              <a:solidFill>
                <a:schemeClr val="tx2"/>
              </a:solidFill>
              <a:latin typeface="+mn-lt"/>
            </a:endParaRPr>
          </a:p>
          <a:p>
            <a:r>
              <a:rPr lang="fr-FR" sz="1800" dirty="0">
                <a:solidFill>
                  <a:schemeClr val="tx2"/>
                </a:solidFill>
                <a:latin typeface="+mn-lt"/>
              </a:rPr>
              <a:t>Faible taux d'effets indésirables, notamment:</a:t>
            </a:r>
          </a:p>
          <a:p>
            <a:pPr lvl="1"/>
            <a:r>
              <a:rPr lang="fr-FR" dirty="0">
                <a:solidFill>
                  <a:schemeClr val="tx2"/>
                </a:solidFill>
                <a:latin typeface="+mn-lt"/>
              </a:rPr>
              <a:t>Augmentation faible mais </a:t>
            </a:r>
            <a:r>
              <a:rPr lang="fr-FR" dirty="0">
                <a:solidFill>
                  <a:schemeClr val="tx2"/>
                </a:solidFill>
              </a:rPr>
              <a:t>significative (5,3% vs 3,9%) de </a:t>
            </a:r>
            <a:r>
              <a:rPr lang="fr-FR" dirty="0">
                <a:solidFill>
                  <a:schemeClr val="tx2"/>
                </a:solidFill>
                <a:latin typeface="+mn-lt"/>
              </a:rPr>
              <a:t>la fibrillation / flutter auriculaire</a:t>
            </a:r>
          </a:p>
          <a:p>
            <a:pPr lvl="1"/>
            <a:r>
              <a:rPr lang="fr-FR" dirty="0">
                <a:solidFill>
                  <a:schemeClr val="tx2"/>
                </a:solidFill>
                <a:latin typeface="+mn-lt"/>
              </a:rPr>
              <a:t>Augmentation non significative sur le plan statistique des saignements graves</a:t>
            </a:r>
          </a:p>
        </p:txBody>
      </p:sp>
      <p:grpSp>
        <p:nvGrpSpPr>
          <p:cNvPr id="4" name="Group 3">
            <a:extLst>
              <a:ext uri="{FF2B5EF4-FFF2-40B4-BE49-F238E27FC236}">
                <a16:creationId xmlns:a16="http://schemas.microsoft.com/office/drawing/2014/main" id="{57192524-EE2C-0243-B78D-B8FD98B89484}"/>
              </a:ext>
            </a:extLst>
          </p:cNvPr>
          <p:cNvGrpSpPr/>
          <p:nvPr/>
        </p:nvGrpSpPr>
        <p:grpSpPr>
          <a:xfrm>
            <a:off x="6460002" y="174753"/>
            <a:ext cx="1426191" cy="654597"/>
            <a:chOff x="7493852" y="171093"/>
            <a:chExt cx="1426191" cy="654597"/>
          </a:xfrm>
        </p:grpSpPr>
        <p:sp>
          <p:nvSpPr>
            <p:cNvPr id="2" name="Rectangle 1">
              <a:extLst>
                <a:ext uri="{FF2B5EF4-FFF2-40B4-BE49-F238E27FC236}">
                  <a16:creationId xmlns:a16="http://schemas.microsoft.com/office/drawing/2014/main" id="{6FEC9315-AC0E-D446-BA8F-D17151ECC698}"/>
                </a:ext>
              </a:extLst>
            </p:cNvPr>
            <p:cNvSpPr/>
            <p:nvPr/>
          </p:nvSpPr>
          <p:spPr>
            <a:xfrm>
              <a:off x="7493852" y="171093"/>
              <a:ext cx="1426191" cy="654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Image 7">
              <a:extLst>
                <a:ext uri="{FF2B5EF4-FFF2-40B4-BE49-F238E27FC236}">
                  <a16:creationId xmlns:a16="http://schemas.microsoft.com/office/drawing/2014/main" id="{0B753AE9-B2C5-A44F-9926-EC5CF27200C9}"/>
                </a:ext>
              </a:extLst>
            </p:cNvPr>
            <p:cNvPicPr>
              <a:picLocks noChangeAspect="1"/>
            </p:cNvPicPr>
            <p:nvPr/>
          </p:nvPicPr>
          <p:blipFill>
            <a:blip r:embed="rId3"/>
            <a:stretch>
              <a:fillRect/>
            </a:stretch>
          </p:blipFill>
          <p:spPr>
            <a:xfrm>
              <a:off x="7583495" y="260611"/>
              <a:ext cx="1246907" cy="518451"/>
            </a:xfrm>
            <a:prstGeom prst="rect">
              <a:avLst/>
            </a:prstGeom>
          </p:spPr>
        </p:pic>
      </p:grpSp>
      <p:sp>
        <p:nvSpPr>
          <p:cNvPr id="10" name="Speech Bubble: Oval 9">
            <a:extLst>
              <a:ext uri="{FF2B5EF4-FFF2-40B4-BE49-F238E27FC236}">
                <a16:creationId xmlns:a16="http://schemas.microsoft.com/office/drawing/2014/main" id="{DE6B1FDC-05FE-4BCA-AA79-CC79107CF992}"/>
              </a:ext>
            </a:extLst>
          </p:cNvPr>
          <p:cNvSpPr/>
          <p:nvPr/>
        </p:nvSpPr>
        <p:spPr>
          <a:xfrm>
            <a:off x="7957750" y="33446"/>
            <a:ext cx="1089929" cy="879551"/>
          </a:xfrm>
          <a:prstGeom prst="wedgeEllipse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87C3AAA9-D05E-48DC-B792-9C312E9DC69A}"/>
              </a:ext>
            </a:extLst>
          </p:cNvPr>
          <p:cNvSpPr txBox="1"/>
          <p:nvPr/>
        </p:nvSpPr>
        <p:spPr>
          <a:xfrm>
            <a:off x="8044246" y="123600"/>
            <a:ext cx="1003433" cy="646331"/>
          </a:xfrm>
          <a:prstGeom prst="rect">
            <a:avLst/>
          </a:prstGeom>
          <a:noFill/>
        </p:spPr>
        <p:txBody>
          <a:bodyPr wrap="square" rtlCol="0">
            <a:spAutoFit/>
          </a:bodyPr>
          <a:lstStyle/>
          <a:p>
            <a:pPr algn="ctr"/>
            <a:r>
              <a:rPr lang="fr-CA" sz="3600" dirty="0">
                <a:solidFill>
                  <a:schemeClr val="bg1"/>
                </a:solidFill>
                <a:latin typeface="AR JULIAN" panose="02000000000000000000" pitchFamily="2" charset="0"/>
              </a:rPr>
              <a:t>D</a:t>
            </a:r>
            <a:endParaRPr lang="en-CA" sz="3600" dirty="0">
              <a:solidFill>
                <a:schemeClr val="bg1"/>
              </a:solidFill>
              <a:latin typeface="AR JULIAN" panose="02000000000000000000" pitchFamily="2" charset="0"/>
            </a:endParaRPr>
          </a:p>
        </p:txBody>
      </p:sp>
    </p:spTree>
    <p:extLst>
      <p:ext uri="{BB962C8B-B14F-4D97-AF65-F5344CB8AC3E}">
        <p14:creationId xmlns:p14="http://schemas.microsoft.com/office/powerpoint/2010/main" val="270390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A138E1-3D5E-6B4D-92EC-511B2E0E98CB}"/>
              </a:ext>
            </a:extLst>
          </p:cNvPr>
          <p:cNvSpPr>
            <a:spLocks noGrp="1"/>
          </p:cNvSpPr>
          <p:nvPr>
            <p:ph type="title"/>
          </p:nvPr>
        </p:nvSpPr>
        <p:spPr>
          <a:xfrm>
            <a:off x="436729" y="247650"/>
            <a:ext cx="7115268" cy="555029"/>
          </a:xfrm>
        </p:spPr>
        <p:txBody>
          <a:bodyPr vert="horz" lIns="0" tIns="45720" rIns="0" bIns="45720" rtlCol="0" anchor="ctr">
            <a:noAutofit/>
          </a:bodyPr>
          <a:lstStyle/>
          <a:p>
            <a:r>
              <a:rPr lang="fr-FR" dirty="0">
                <a:solidFill>
                  <a:schemeClr val="bg1"/>
                </a:solidFill>
                <a:latin typeface="+mn-lt"/>
              </a:rPr>
              <a:t>Cas clinique: prévention primaire</a:t>
            </a:r>
          </a:p>
        </p:txBody>
      </p:sp>
      <p:sp>
        <p:nvSpPr>
          <p:cNvPr id="4" name="ZoneTexte 3">
            <a:extLst>
              <a:ext uri="{FF2B5EF4-FFF2-40B4-BE49-F238E27FC236}">
                <a16:creationId xmlns:a16="http://schemas.microsoft.com/office/drawing/2014/main" id="{F485D48C-8992-2145-B5AD-C00FDF29E781}"/>
              </a:ext>
            </a:extLst>
          </p:cNvPr>
          <p:cNvSpPr txBox="1"/>
          <p:nvPr/>
        </p:nvSpPr>
        <p:spPr>
          <a:xfrm>
            <a:off x="436729" y="1131510"/>
            <a:ext cx="8398426" cy="1995418"/>
          </a:xfrm>
          <a:prstGeom prst="rect">
            <a:avLst/>
          </a:prstGeom>
          <a:noFill/>
          <a:ln w="19050">
            <a:solidFill>
              <a:schemeClr val="accent1"/>
            </a:solidFill>
          </a:ln>
        </p:spPr>
        <p:txBody>
          <a:bodyPr wrap="square" lIns="182880" rtlCol="0">
            <a:spAutoFit/>
          </a:bodyPr>
          <a:lstStyle/>
          <a:p>
            <a:r>
              <a:rPr lang="fr-FR" sz="1400" b="1" dirty="0">
                <a:solidFill>
                  <a:schemeClr val="accent2"/>
                </a:solidFill>
              </a:rPr>
              <a:t>Homme de 55 ans, très actif physiquement </a:t>
            </a:r>
            <a:r>
              <a:rPr lang="fr-FR" sz="1400" dirty="0">
                <a:solidFill>
                  <a:schemeClr val="accent2"/>
                </a:solidFill>
              </a:rPr>
              <a:t>(course, hockey, &gt; 150 minutes d’activité physique par semaine)</a:t>
            </a:r>
          </a:p>
          <a:p>
            <a:pPr>
              <a:spcBef>
                <a:spcPts val="200"/>
              </a:spcBef>
            </a:pPr>
            <a:r>
              <a:rPr lang="fr-FR" sz="1400" b="1" dirty="0">
                <a:solidFill>
                  <a:schemeClr val="accent2"/>
                </a:solidFill>
              </a:rPr>
              <a:t>Histoire familiale positive MCAS en bas âge : </a:t>
            </a:r>
            <a:r>
              <a:rPr lang="fr-FR" sz="1400" dirty="0">
                <a:solidFill>
                  <a:schemeClr val="accent2"/>
                </a:solidFill>
              </a:rPr>
              <a:t>père infarctus vers 50 ans et mère AVC vers 60 ans</a:t>
            </a:r>
          </a:p>
          <a:p>
            <a:pPr>
              <a:spcBef>
                <a:spcPts val="200"/>
              </a:spcBef>
            </a:pPr>
            <a:r>
              <a:rPr lang="en-CA" sz="1400" b="1" dirty="0" err="1">
                <a:solidFill>
                  <a:schemeClr val="accent2"/>
                </a:solidFill>
              </a:rPr>
              <a:t>Médication</a:t>
            </a:r>
            <a:r>
              <a:rPr lang="en-CA" sz="1400" b="1" dirty="0">
                <a:solidFill>
                  <a:schemeClr val="accent2"/>
                </a:solidFill>
              </a:rPr>
              <a:t> </a:t>
            </a:r>
            <a:r>
              <a:rPr lang="en-CA" sz="1400" b="1" dirty="0" err="1">
                <a:solidFill>
                  <a:schemeClr val="accent2"/>
                </a:solidFill>
              </a:rPr>
              <a:t>actuelle</a:t>
            </a:r>
            <a:r>
              <a:rPr lang="en-CA" sz="1400" b="1" dirty="0">
                <a:solidFill>
                  <a:schemeClr val="accent2"/>
                </a:solidFill>
              </a:rPr>
              <a:t> : </a:t>
            </a:r>
            <a:r>
              <a:rPr lang="en-CA" sz="1400" dirty="0">
                <a:solidFill>
                  <a:schemeClr val="accent2"/>
                </a:solidFill>
              </a:rPr>
              <a:t>nil</a:t>
            </a:r>
          </a:p>
          <a:p>
            <a:pPr>
              <a:spcBef>
                <a:spcPts val="200"/>
              </a:spcBef>
            </a:pPr>
            <a:r>
              <a:rPr lang="fr-FR" sz="1400" b="1" dirty="0">
                <a:solidFill>
                  <a:schemeClr val="accent2"/>
                </a:solidFill>
              </a:rPr>
              <a:t>Pas de tabagisme, 1-2 consommation de bière ou vin par jour, pas de cannabis ou autre drogue</a:t>
            </a:r>
          </a:p>
          <a:p>
            <a:pPr>
              <a:spcBef>
                <a:spcPts val="200"/>
              </a:spcBef>
            </a:pPr>
            <a:r>
              <a:rPr lang="en-CA" sz="1400" b="1" dirty="0">
                <a:solidFill>
                  <a:schemeClr val="accent2"/>
                </a:solidFill>
              </a:rPr>
              <a:t>Tension </a:t>
            </a:r>
            <a:r>
              <a:rPr lang="en-CA" sz="1400" b="1" dirty="0" err="1">
                <a:solidFill>
                  <a:schemeClr val="accent2"/>
                </a:solidFill>
              </a:rPr>
              <a:t>artérielle</a:t>
            </a:r>
            <a:r>
              <a:rPr lang="en-CA" sz="1400" b="1" dirty="0">
                <a:solidFill>
                  <a:schemeClr val="accent2"/>
                </a:solidFill>
              </a:rPr>
              <a:t> : </a:t>
            </a:r>
            <a:r>
              <a:rPr lang="en-CA" sz="1400" dirty="0">
                <a:solidFill>
                  <a:schemeClr val="accent2"/>
                </a:solidFill>
              </a:rPr>
              <a:t>135/80 mmHg</a:t>
            </a:r>
          </a:p>
          <a:p>
            <a:pPr>
              <a:spcBef>
                <a:spcPts val="200"/>
              </a:spcBef>
            </a:pPr>
            <a:r>
              <a:rPr lang="fr-FR" sz="1400" b="1" dirty="0">
                <a:solidFill>
                  <a:schemeClr val="accent2"/>
                </a:solidFill>
              </a:rPr>
              <a:t>Examen physique par ailleurs normal</a:t>
            </a:r>
          </a:p>
          <a:p>
            <a:pPr>
              <a:spcBef>
                <a:spcPts val="200"/>
              </a:spcBef>
            </a:pPr>
            <a:r>
              <a:rPr lang="fr-FR" sz="1400" b="1" dirty="0">
                <a:solidFill>
                  <a:schemeClr val="accent2"/>
                </a:solidFill>
              </a:rPr>
              <a:t>Tour de taille : </a:t>
            </a:r>
            <a:r>
              <a:rPr lang="fr-FR" sz="1400" dirty="0">
                <a:solidFill>
                  <a:schemeClr val="accent2"/>
                </a:solidFill>
              </a:rPr>
              <a:t>99 cm</a:t>
            </a:r>
          </a:p>
          <a:p>
            <a:pPr>
              <a:spcBef>
                <a:spcPts val="200"/>
              </a:spcBef>
            </a:pPr>
            <a:r>
              <a:rPr lang="en-CA" sz="1400" b="1" dirty="0">
                <a:solidFill>
                  <a:schemeClr val="accent2"/>
                </a:solidFill>
              </a:rPr>
              <a:t>IMC : </a:t>
            </a:r>
            <a:r>
              <a:rPr lang="en-CA" sz="1400" dirty="0">
                <a:solidFill>
                  <a:schemeClr val="accent2"/>
                </a:solidFill>
              </a:rPr>
              <a:t>26 kg/m</a:t>
            </a:r>
            <a:r>
              <a:rPr lang="en-CA" sz="1400" baseline="30000" dirty="0">
                <a:solidFill>
                  <a:schemeClr val="accent2"/>
                </a:solidFill>
              </a:rPr>
              <a:t>2</a:t>
            </a:r>
            <a:endParaRPr lang="fr-FR" sz="1200" baseline="30000" dirty="0">
              <a:solidFill>
                <a:schemeClr val="accent2"/>
              </a:solidFill>
            </a:endParaRPr>
          </a:p>
        </p:txBody>
      </p:sp>
      <p:sp>
        <p:nvSpPr>
          <p:cNvPr id="5" name="ZoneTexte 4">
            <a:extLst>
              <a:ext uri="{FF2B5EF4-FFF2-40B4-BE49-F238E27FC236}">
                <a16:creationId xmlns:a16="http://schemas.microsoft.com/office/drawing/2014/main" id="{90DCC6A5-4845-994A-B355-E0BC5985B591}"/>
              </a:ext>
            </a:extLst>
          </p:cNvPr>
          <p:cNvSpPr txBox="1"/>
          <p:nvPr/>
        </p:nvSpPr>
        <p:spPr>
          <a:xfrm>
            <a:off x="436729" y="3196382"/>
            <a:ext cx="2028119" cy="1815882"/>
          </a:xfrm>
          <a:prstGeom prst="rect">
            <a:avLst/>
          </a:prstGeom>
          <a:solidFill>
            <a:schemeClr val="accent2"/>
          </a:solidFill>
          <a:ln>
            <a:noFill/>
          </a:ln>
        </p:spPr>
        <p:txBody>
          <a:bodyPr wrap="none" rtlCol="0" anchor="t" anchorCtr="0">
            <a:noAutofit/>
          </a:bodyPr>
          <a:lstStyle/>
          <a:p>
            <a:pPr>
              <a:spcBef>
                <a:spcPts val="200"/>
              </a:spcBef>
            </a:pPr>
            <a:r>
              <a:rPr lang="fr-CA" b="1" dirty="0">
                <a:solidFill>
                  <a:schemeClr val="bg1"/>
                </a:solidFill>
              </a:rPr>
              <a:t>Bilan lipidique :</a:t>
            </a:r>
          </a:p>
          <a:p>
            <a:pPr>
              <a:spcBef>
                <a:spcPts val="200"/>
              </a:spcBef>
            </a:pPr>
            <a:r>
              <a:rPr lang="fr-CA" sz="1400" b="1" dirty="0">
                <a:solidFill>
                  <a:schemeClr val="bg1"/>
                </a:solidFill>
              </a:rPr>
              <a:t>C-Total : </a:t>
            </a:r>
            <a:r>
              <a:rPr lang="fr-CA" sz="1400" dirty="0">
                <a:solidFill>
                  <a:schemeClr val="bg1"/>
                </a:solidFill>
              </a:rPr>
              <a:t>7,06 </a:t>
            </a:r>
            <a:r>
              <a:rPr lang="fr-CA" sz="1400" dirty="0" err="1">
                <a:solidFill>
                  <a:schemeClr val="bg1"/>
                </a:solidFill>
              </a:rPr>
              <a:t>mmol</a:t>
            </a:r>
            <a:r>
              <a:rPr lang="fr-CA" sz="1400" dirty="0">
                <a:solidFill>
                  <a:schemeClr val="bg1"/>
                </a:solidFill>
              </a:rPr>
              <a:t>/L</a:t>
            </a:r>
          </a:p>
          <a:p>
            <a:pPr>
              <a:spcBef>
                <a:spcPts val="200"/>
              </a:spcBef>
            </a:pPr>
            <a:r>
              <a:rPr lang="fr-CA" sz="1400" b="1" dirty="0">
                <a:solidFill>
                  <a:schemeClr val="bg1"/>
                </a:solidFill>
              </a:rPr>
              <a:t>HDL : </a:t>
            </a:r>
            <a:r>
              <a:rPr lang="fr-CA" sz="1400" dirty="0">
                <a:solidFill>
                  <a:schemeClr val="bg1"/>
                </a:solidFill>
              </a:rPr>
              <a:t>1,37 </a:t>
            </a:r>
            <a:r>
              <a:rPr lang="fr-CA" sz="1400" dirty="0" err="1">
                <a:solidFill>
                  <a:schemeClr val="bg1"/>
                </a:solidFill>
              </a:rPr>
              <a:t>mmol</a:t>
            </a:r>
            <a:r>
              <a:rPr lang="fr-CA" sz="1400" dirty="0">
                <a:solidFill>
                  <a:schemeClr val="bg1"/>
                </a:solidFill>
              </a:rPr>
              <a:t>/L</a:t>
            </a:r>
          </a:p>
          <a:p>
            <a:pPr>
              <a:spcBef>
                <a:spcPts val="200"/>
              </a:spcBef>
            </a:pPr>
            <a:r>
              <a:rPr lang="fr-CA" sz="1400" b="1" dirty="0">
                <a:solidFill>
                  <a:schemeClr val="bg1"/>
                </a:solidFill>
              </a:rPr>
              <a:t>TG : </a:t>
            </a:r>
            <a:r>
              <a:rPr lang="fr-CA" sz="1400" dirty="0">
                <a:solidFill>
                  <a:schemeClr val="bg1"/>
                </a:solidFill>
              </a:rPr>
              <a:t>1,30 </a:t>
            </a:r>
            <a:r>
              <a:rPr lang="fr-CA" sz="1400" dirty="0" err="1">
                <a:solidFill>
                  <a:schemeClr val="bg1"/>
                </a:solidFill>
              </a:rPr>
              <a:t>mmol</a:t>
            </a:r>
            <a:r>
              <a:rPr lang="fr-CA" sz="1400" dirty="0">
                <a:solidFill>
                  <a:schemeClr val="bg1"/>
                </a:solidFill>
              </a:rPr>
              <a:t>/L</a:t>
            </a:r>
          </a:p>
          <a:p>
            <a:pPr>
              <a:spcBef>
                <a:spcPts val="200"/>
              </a:spcBef>
            </a:pPr>
            <a:r>
              <a:rPr lang="fr-CA" sz="1400" b="1" dirty="0">
                <a:solidFill>
                  <a:schemeClr val="bg1"/>
                </a:solidFill>
              </a:rPr>
              <a:t>Non HDL : </a:t>
            </a:r>
            <a:r>
              <a:rPr lang="fr-CA" sz="1400" dirty="0">
                <a:solidFill>
                  <a:schemeClr val="bg1"/>
                </a:solidFill>
              </a:rPr>
              <a:t>5,69 </a:t>
            </a:r>
            <a:r>
              <a:rPr lang="fr-CA" sz="1400" dirty="0" err="1">
                <a:solidFill>
                  <a:schemeClr val="bg1"/>
                </a:solidFill>
              </a:rPr>
              <a:t>mmol</a:t>
            </a:r>
            <a:r>
              <a:rPr lang="fr-CA" sz="1400" dirty="0">
                <a:solidFill>
                  <a:schemeClr val="bg1"/>
                </a:solidFill>
              </a:rPr>
              <a:t>/L</a:t>
            </a:r>
          </a:p>
          <a:p>
            <a:pPr>
              <a:spcBef>
                <a:spcPts val="200"/>
              </a:spcBef>
            </a:pPr>
            <a:r>
              <a:rPr lang="fr-CA" sz="1400" b="1" dirty="0">
                <a:solidFill>
                  <a:schemeClr val="bg1"/>
                </a:solidFill>
              </a:rPr>
              <a:t>LDL : </a:t>
            </a:r>
            <a:r>
              <a:rPr lang="fr-CA" sz="1400" dirty="0">
                <a:solidFill>
                  <a:schemeClr val="bg1"/>
                </a:solidFill>
              </a:rPr>
              <a:t>4,75 </a:t>
            </a:r>
            <a:r>
              <a:rPr lang="fr-CA" sz="1400" dirty="0" err="1">
                <a:solidFill>
                  <a:schemeClr val="bg1"/>
                </a:solidFill>
              </a:rPr>
              <a:t>mmol</a:t>
            </a:r>
            <a:r>
              <a:rPr lang="fr-CA" sz="1400" dirty="0">
                <a:solidFill>
                  <a:schemeClr val="bg1"/>
                </a:solidFill>
              </a:rPr>
              <a:t>/L</a:t>
            </a:r>
          </a:p>
          <a:p>
            <a:pPr>
              <a:spcBef>
                <a:spcPts val="200"/>
              </a:spcBef>
            </a:pPr>
            <a:r>
              <a:rPr lang="fr-CA" sz="1400" b="1" dirty="0" err="1">
                <a:solidFill>
                  <a:schemeClr val="bg1"/>
                </a:solidFill>
              </a:rPr>
              <a:t>ApoB</a:t>
            </a:r>
            <a:r>
              <a:rPr lang="fr-CA" sz="1400" b="1" dirty="0">
                <a:solidFill>
                  <a:schemeClr val="bg1"/>
                </a:solidFill>
              </a:rPr>
              <a:t> : </a:t>
            </a:r>
            <a:r>
              <a:rPr lang="fr-CA" sz="1400" dirty="0">
                <a:solidFill>
                  <a:schemeClr val="bg1"/>
                </a:solidFill>
              </a:rPr>
              <a:t>(il y a 5 ans : 1,34)</a:t>
            </a:r>
          </a:p>
        </p:txBody>
      </p:sp>
      <p:sp>
        <p:nvSpPr>
          <p:cNvPr id="6" name="ZoneTexte 5">
            <a:extLst>
              <a:ext uri="{FF2B5EF4-FFF2-40B4-BE49-F238E27FC236}">
                <a16:creationId xmlns:a16="http://schemas.microsoft.com/office/drawing/2014/main" id="{66FDE9CE-84C7-F14E-B9E7-F967A5A1D302}"/>
              </a:ext>
            </a:extLst>
          </p:cNvPr>
          <p:cNvSpPr txBox="1"/>
          <p:nvPr/>
        </p:nvSpPr>
        <p:spPr>
          <a:xfrm>
            <a:off x="2518348" y="3196382"/>
            <a:ext cx="2300990" cy="1815882"/>
          </a:xfrm>
          <a:prstGeom prst="rect">
            <a:avLst/>
          </a:prstGeom>
          <a:solidFill>
            <a:schemeClr val="accent2"/>
          </a:solidFill>
          <a:ln>
            <a:noFill/>
          </a:ln>
        </p:spPr>
        <p:txBody>
          <a:bodyPr wrap="square" rtlCol="0" anchor="t" anchorCtr="0">
            <a:noAutofit/>
          </a:bodyPr>
          <a:lstStyle/>
          <a:p>
            <a:pPr>
              <a:spcBef>
                <a:spcPts val="200"/>
              </a:spcBef>
            </a:pPr>
            <a:r>
              <a:rPr lang="fr-CA" sz="1400" b="1" dirty="0">
                <a:solidFill>
                  <a:schemeClr val="bg1"/>
                </a:solidFill>
              </a:rPr>
              <a:t>TSH : </a:t>
            </a:r>
            <a:r>
              <a:rPr lang="fr-CA" sz="1400" dirty="0">
                <a:solidFill>
                  <a:schemeClr val="bg1"/>
                </a:solidFill>
              </a:rPr>
              <a:t>4,6</a:t>
            </a:r>
          </a:p>
          <a:p>
            <a:pPr>
              <a:spcBef>
                <a:spcPts val="200"/>
              </a:spcBef>
            </a:pPr>
            <a:r>
              <a:rPr lang="fr-CA" sz="1400" b="1" dirty="0">
                <a:solidFill>
                  <a:schemeClr val="bg1"/>
                </a:solidFill>
              </a:rPr>
              <a:t>Anti-TPO : </a:t>
            </a:r>
            <a:r>
              <a:rPr lang="fr-CA" sz="1400" dirty="0">
                <a:solidFill>
                  <a:schemeClr val="bg1"/>
                </a:solidFill>
              </a:rPr>
              <a:t>négatif</a:t>
            </a:r>
          </a:p>
          <a:p>
            <a:pPr>
              <a:spcBef>
                <a:spcPts val="200"/>
              </a:spcBef>
            </a:pPr>
            <a:r>
              <a:rPr lang="fr-CA" sz="1400" b="1" dirty="0">
                <a:solidFill>
                  <a:schemeClr val="bg1"/>
                </a:solidFill>
              </a:rPr>
              <a:t>Créatinine : </a:t>
            </a:r>
            <a:r>
              <a:rPr lang="fr-CA" sz="1400" dirty="0">
                <a:solidFill>
                  <a:schemeClr val="bg1"/>
                </a:solidFill>
              </a:rPr>
              <a:t>106 </a:t>
            </a:r>
            <a:r>
              <a:rPr lang="fr-CA" sz="1400" dirty="0" err="1">
                <a:solidFill>
                  <a:schemeClr val="bg1"/>
                </a:solidFill>
              </a:rPr>
              <a:t>mmol</a:t>
            </a:r>
            <a:r>
              <a:rPr lang="fr-CA" sz="1400" dirty="0">
                <a:solidFill>
                  <a:schemeClr val="bg1"/>
                </a:solidFill>
              </a:rPr>
              <a:t>/L</a:t>
            </a:r>
          </a:p>
          <a:p>
            <a:pPr>
              <a:spcBef>
                <a:spcPts val="200"/>
              </a:spcBef>
            </a:pPr>
            <a:r>
              <a:rPr lang="fr-CA" sz="1400" b="1" dirty="0" err="1">
                <a:solidFill>
                  <a:schemeClr val="bg1"/>
                </a:solidFill>
              </a:rPr>
              <a:t>DFGe</a:t>
            </a:r>
            <a:r>
              <a:rPr lang="fr-CA" sz="1400" b="1" dirty="0">
                <a:solidFill>
                  <a:schemeClr val="bg1"/>
                </a:solidFill>
              </a:rPr>
              <a:t> : </a:t>
            </a:r>
            <a:r>
              <a:rPr lang="fr-CA" sz="1400" dirty="0">
                <a:solidFill>
                  <a:schemeClr val="bg1"/>
                </a:solidFill>
              </a:rPr>
              <a:t>67,7 ml/min/1,73 m2 </a:t>
            </a:r>
          </a:p>
          <a:p>
            <a:pPr>
              <a:spcBef>
                <a:spcPts val="200"/>
              </a:spcBef>
            </a:pPr>
            <a:r>
              <a:rPr lang="fr-CA" sz="1400" b="1" dirty="0">
                <a:solidFill>
                  <a:schemeClr val="bg1"/>
                </a:solidFill>
              </a:rPr>
              <a:t>Électrolytes : </a:t>
            </a:r>
            <a:r>
              <a:rPr lang="fr-CA" sz="1400" dirty="0">
                <a:solidFill>
                  <a:schemeClr val="bg1"/>
                </a:solidFill>
              </a:rPr>
              <a:t>normaux</a:t>
            </a:r>
          </a:p>
          <a:p>
            <a:pPr>
              <a:spcBef>
                <a:spcPts val="200"/>
              </a:spcBef>
            </a:pPr>
            <a:r>
              <a:rPr lang="fr-CA" sz="1400" b="1" dirty="0">
                <a:solidFill>
                  <a:schemeClr val="bg1"/>
                </a:solidFill>
              </a:rPr>
              <a:t>FSC : </a:t>
            </a:r>
            <a:r>
              <a:rPr lang="fr-CA" sz="1400" dirty="0">
                <a:solidFill>
                  <a:schemeClr val="bg1"/>
                </a:solidFill>
              </a:rPr>
              <a:t>normale</a:t>
            </a:r>
          </a:p>
        </p:txBody>
      </p:sp>
      <p:sp>
        <p:nvSpPr>
          <p:cNvPr id="7" name="ZoneTexte 6">
            <a:extLst>
              <a:ext uri="{FF2B5EF4-FFF2-40B4-BE49-F238E27FC236}">
                <a16:creationId xmlns:a16="http://schemas.microsoft.com/office/drawing/2014/main" id="{20E0C462-F10D-7247-A5A0-9422E39831CE}"/>
              </a:ext>
            </a:extLst>
          </p:cNvPr>
          <p:cNvSpPr txBox="1"/>
          <p:nvPr/>
        </p:nvSpPr>
        <p:spPr>
          <a:xfrm>
            <a:off x="4872838" y="3196382"/>
            <a:ext cx="3962318" cy="764312"/>
          </a:xfrm>
          <a:prstGeom prst="rect">
            <a:avLst/>
          </a:prstGeom>
          <a:solidFill>
            <a:schemeClr val="accent2"/>
          </a:solidFill>
          <a:ln>
            <a:noFill/>
          </a:ln>
        </p:spPr>
        <p:txBody>
          <a:bodyPr wrap="square" rtlCol="0">
            <a:noAutofit/>
          </a:bodyPr>
          <a:lstStyle/>
          <a:p>
            <a:pPr>
              <a:spcBef>
                <a:spcPts val="200"/>
              </a:spcBef>
            </a:pPr>
            <a:r>
              <a:rPr lang="fr-CA" sz="1400" b="1" dirty="0">
                <a:solidFill>
                  <a:schemeClr val="bg1"/>
                </a:solidFill>
              </a:rPr>
              <a:t>Risque cardiovasculaire sur 10 ans s’élève à 30 %, en considérant l’histoire familiale positive.</a:t>
            </a:r>
          </a:p>
          <a:p>
            <a:pPr>
              <a:spcBef>
                <a:spcPts val="200"/>
              </a:spcBef>
            </a:pPr>
            <a:r>
              <a:rPr lang="fr-CA" sz="1400" b="1" dirty="0">
                <a:solidFill>
                  <a:schemeClr val="bg1"/>
                </a:solidFill>
              </a:rPr>
              <a:t>Âge vasculaire, calculé l’année précédente  : </a:t>
            </a:r>
            <a:r>
              <a:rPr lang="fr-CA" sz="1400" dirty="0">
                <a:solidFill>
                  <a:schemeClr val="bg1"/>
                </a:solidFill>
              </a:rPr>
              <a:t>60 ans</a:t>
            </a:r>
          </a:p>
        </p:txBody>
      </p:sp>
      <p:sp>
        <p:nvSpPr>
          <p:cNvPr id="8" name="ZoneTexte 7">
            <a:extLst>
              <a:ext uri="{FF2B5EF4-FFF2-40B4-BE49-F238E27FC236}">
                <a16:creationId xmlns:a16="http://schemas.microsoft.com/office/drawing/2014/main" id="{A7CD6310-D82D-EE49-8AE9-0579AB3E3905}"/>
              </a:ext>
            </a:extLst>
          </p:cNvPr>
          <p:cNvSpPr txBox="1"/>
          <p:nvPr/>
        </p:nvSpPr>
        <p:spPr>
          <a:xfrm>
            <a:off x="4872838" y="4030148"/>
            <a:ext cx="3962317" cy="593872"/>
          </a:xfrm>
          <a:prstGeom prst="rect">
            <a:avLst/>
          </a:prstGeom>
          <a:solidFill>
            <a:schemeClr val="accent2"/>
          </a:solidFill>
          <a:ln>
            <a:noFill/>
          </a:ln>
        </p:spPr>
        <p:txBody>
          <a:bodyPr wrap="square" rtlCol="0">
            <a:noAutofit/>
          </a:bodyPr>
          <a:lstStyle/>
          <a:p>
            <a:pPr>
              <a:spcBef>
                <a:spcPts val="200"/>
              </a:spcBef>
            </a:pPr>
            <a:r>
              <a:rPr lang="fr-CA" sz="1400" b="1" dirty="0">
                <a:solidFill>
                  <a:schemeClr val="bg1"/>
                </a:solidFill>
              </a:rPr>
              <a:t>Refuse statines, car a connu beaucoup de gens </a:t>
            </a:r>
          </a:p>
          <a:p>
            <a:pPr>
              <a:spcBef>
                <a:spcPts val="200"/>
              </a:spcBef>
            </a:pPr>
            <a:r>
              <a:rPr lang="fr-CA" sz="1400" b="1" dirty="0">
                <a:solidFill>
                  <a:schemeClr val="bg1"/>
                </a:solidFill>
              </a:rPr>
              <a:t>qui avaient des effets secondaires avec les statines</a:t>
            </a:r>
            <a:endParaRPr lang="fr-FR" sz="1400" b="1" dirty="0">
              <a:solidFill>
                <a:schemeClr val="bg1"/>
              </a:solidFill>
            </a:endParaRPr>
          </a:p>
        </p:txBody>
      </p:sp>
    </p:spTree>
    <p:extLst>
      <p:ext uri="{BB962C8B-B14F-4D97-AF65-F5344CB8AC3E}">
        <p14:creationId xmlns:p14="http://schemas.microsoft.com/office/powerpoint/2010/main" val="192505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61919-737C-4B7A-9D93-5FA1F254B2D8}"/>
              </a:ext>
            </a:extLst>
          </p:cNvPr>
          <p:cNvSpPr>
            <a:spLocks noGrp="1"/>
          </p:cNvSpPr>
          <p:nvPr>
            <p:ph type="title"/>
          </p:nvPr>
        </p:nvSpPr>
        <p:spPr>
          <a:xfrm>
            <a:off x="443552" y="215956"/>
            <a:ext cx="8819762" cy="559398"/>
          </a:xfrm>
        </p:spPr>
        <p:txBody>
          <a:bodyPr>
            <a:noAutofit/>
          </a:bodyPr>
          <a:lstStyle/>
          <a:p>
            <a:pPr>
              <a:lnSpc>
                <a:spcPct val="100000"/>
              </a:lnSpc>
            </a:pPr>
            <a:r>
              <a:rPr lang="en-US" kern="0" dirty="0"/>
              <a:t>Que </a:t>
            </a:r>
            <a:r>
              <a:rPr lang="en-US" kern="0" dirty="0" err="1"/>
              <a:t>recommanderiez-vous</a:t>
            </a:r>
            <a:r>
              <a:rPr lang="en-US" kern="0" dirty="0"/>
              <a:t> à </a:t>
            </a:r>
            <a:r>
              <a:rPr lang="en-US" kern="0" dirty="0" err="1"/>
              <a:t>ce</a:t>
            </a:r>
            <a:r>
              <a:rPr lang="en-US" kern="0" dirty="0"/>
              <a:t> patient?</a:t>
            </a:r>
            <a:endParaRPr lang="fr-CA" dirty="0"/>
          </a:p>
        </p:txBody>
      </p:sp>
      <p:sp>
        <p:nvSpPr>
          <p:cNvPr id="3" name="Espace réservé du contenu 2">
            <a:extLst>
              <a:ext uri="{FF2B5EF4-FFF2-40B4-BE49-F238E27FC236}">
                <a16:creationId xmlns:a16="http://schemas.microsoft.com/office/drawing/2014/main" id="{C15293D9-0E70-4867-A133-E7ACC49B3F01}"/>
              </a:ext>
            </a:extLst>
          </p:cNvPr>
          <p:cNvSpPr>
            <a:spLocks noGrp="1"/>
          </p:cNvSpPr>
          <p:nvPr>
            <p:ph idx="1"/>
          </p:nvPr>
        </p:nvSpPr>
        <p:spPr>
          <a:xfrm>
            <a:off x="627329" y="1301499"/>
            <a:ext cx="7903485" cy="3680636"/>
          </a:xfrm>
        </p:spPr>
        <p:txBody>
          <a:bodyPr>
            <a:normAutofit/>
          </a:bodyPr>
          <a:lstStyle/>
          <a:p>
            <a:pPr marL="342900" indent="-342900">
              <a:lnSpc>
                <a:spcPct val="100000"/>
              </a:lnSpc>
              <a:spcBef>
                <a:spcPts val="2400"/>
              </a:spcBef>
              <a:buFont typeface="+mj-lt"/>
              <a:buAutoNum type="arabicPeriod"/>
            </a:pPr>
            <a:r>
              <a:rPr lang="fr-CA" sz="2400" dirty="0">
                <a:latin typeface="+mn-lt"/>
              </a:rPr>
              <a:t>Diète seulement </a:t>
            </a:r>
          </a:p>
          <a:p>
            <a:pPr marL="342900" indent="-342900">
              <a:spcBef>
                <a:spcPts val="2400"/>
              </a:spcBef>
              <a:buFont typeface="+mj-lt"/>
              <a:buAutoNum type="arabicPeriod"/>
            </a:pPr>
            <a:r>
              <a:rPr lang="fr-CA" sz="2400" dirty="0"/>
              <a:t>Renforcer les saines habitudes de vie</a:t>
            </a:r>
          </a:p>
          <a:p>
            <a:pPr marL="342900" indent="-342900">
              <a:spcBef>
                <a:spcPts val="2400"/>
              </a:spcBef>
              <a:buFont typeface="+mj-lt"/>
              <a:buAutoNum type="arabicPeriod"/>
            </a:pPr>
            <a:r>
              <a:rPr lang="fr-CA" sz="2400" dirty="0">
                <a:latin typeface="+mn-lt"/>
              </a:rPr>
              <a:t>Procéder à un test supplémentaire (ex. CAC)</a:t>
            </a:r>
          </a:p>
          <a:p>
            <a:pPr marL="342900" indent="-342900">
              <a:spcBef>
                <a:spcPts val="2400"/>
              </a:spcBef>
              <a:buFont typeface="+mj-lt"/>
              <a:buAutoNum type="arabicPeriod"/>
            </a:pPr>
            <a:r>
              <a:rPr lang="fr-CA" sz="2400" dirty="0">
                <a:latin typeface="+mn-lt"/>
              </a:rPr>
              <a:t>Introduire une statine</a:t>
            </a:r>
          </a:p>
          <a:p>
            <a:pPr marL="342900" indent="-342900">
              <a:spcBef>
                <a:spcPts val="2400"/>
              </a:spcBef>
              <a:buFont typeface="+mj-lt"/>
              <a:buAutoNum type="arabicPeriod"/>
            </a:pPr>
            <a:r>
              <a:rPr lang="fr-CA" sz="2400" dirty="0">
                <a:latin typeface="+mn-lt"/>
              </a:rPr>
              <a:t>Ne rien faire</a:t>
            </a:r>
          </a:p>
        </p:txBody>
      </p:sp>
      <p:sp>
        <p:nvSpPr>
          <p:cNvPr id="5" name="Speech Bubble: Oval 4">
            <a:extLst>
              <a:ext uri="{FF2B5EF4-FFF2-40B4-BE49-F238E27FC236}">
                <a16:creationId xmlns:a16="http://schemas.microsoft.com/office/drawing/2014/main" id="{6AB9BE0B-00D4-4076-B292-7C964E7E7D16}"/>
              </a:ext>
            </a:extLst>
          </p:cNvPr>
          <p:cNvSpPr/>
          <p:nvPr/>
        </p:nvSpPr>
        <p:spPr>
          <a:xfrm>
            <a:off x="7957750" y="33446"/>
            <a:ext cx="1089929" cy="879551"/>
          </a:xfrm>
          <a:prstGeom prst="wedgeEllipse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1B6D3339-059A-441D-B2C3-4B0444EA8CD3}"/>
              </a:ext>
            </a:extLst>
          </p:cNvPr>
          <p:cNvSpPr txBox="1"/>
          <p:nvPr/>
        </p:nvSpPr>
        <p:spPr>
          <a:xfrm>
            <a:off x="8044246" y="123600"/>
            <a:ext cx="1003433" cy="646331"/>
          </a:xfrm>
          <a:prstGeom prst="rect">
            <a:avLst/>
          </a:prstGeom>
          <a:noFill/>
        </p:spPr>
        <p:txBody>
          <a:bodyPr wrap="square" rtlCol="0">
            <a:spAutoFit/>
          </a:bodyPr>
          <a:lstStyle/>
          <a:p>
            <a:pPr algn="ctr"/>
            <a:r>
              <a:rPr lang="fr-CA" sz="3600" dirty="0">
                <a:solidFill>
                  <a:schemeClr val="bg1"/>
                </a:solidFill>
                <a:latin typeface="AR JULIAN" panose="02000000000000000000" pitchFamily="2" charset="0"/>
              </a:rPr>
              <a:t>D</a:t>
            </a:r>
            <a:endParaRPr lang="en-CA" sz="3600" dirty="0">
              <a:solidFill>
                <a:schemeClr val="bg1"/>
              </a:solidFill>
              <a:latin typeface="AR JULIAN" panose="02000000000000000000" pitchFamily="2" charset="0"/>
            </a:endParaRPr>
          </a:p>
        </p:txBody>
      </p:sp>
    </p:spTree>
    <p:extLst>
      <p:ext uri="{BB962C8B-B14F-4D97-AF65-F5344CB8AC3E}">
        <p14:creationId xmlns:p14="http://schemas.microsoft.com/office/powerpoint/2010/main" val="110359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27BEDDF-4CFE-4FA0-BB11-2C17CE19D37E}"/>
              </a:ext>
            </a:extLst>
          </p:cNvPr>
          <p:cNvSpPr>
            <a:spLocks noGrp="1"/>
          </p:cNvSpPr>
          <p:nvPr>
            <p:ph type="title"/>
          </p:nvPr>
        </p:nvSpPr>
        <p:spPr>
          <a:xfrm>
            <a:off x="443552" y="259307"/>
            <a:ext cx="8071798" cy="457200"/>
          </a:xfrm>
        </p:spPr>
        <p:txBody>
          <a:bodyPr>
            <a:normAutofit fontScale="90000"/>
          </a:bodyPr>
          <a:lstStyle/>
          <a:p>
            <a:r>
              <a:rPr lang="en-CA" altLang="en-US" sz="3000" dirty="0"/>
              <a:t>Discussion / Questions</a:t>
            </a:r>
          </a:p>
        </p:txBody>
      </p:sp>
      <p:sp>
        <p:nvSpPr>
          <p:cNvPr id="24580" name="TextBox 3">
            <a:extLst>
              <a:ext uri="{FF2B5EF4-FFF2-40B4-BE49-F238E27FC236}">
                <a16:creationId xmlns:a16="http://schemas.microsoft.com/office/drawing/2014/main" id="{29DE0221-374F-4ED4-92D8-63127A7DFEA9}"/>
              </a:ext>
            </a:extLst>
          </p:cNvPr>
          <p:cNvSpPr txBox="1">
            <a:spLocks noChangeArrowheads="1"/>
          </p:cNvSpPr>
          <p:nvPr/>
        </p:nvSpPr>
        <p:spPr bwMode="auto">
          <a:xfrm>
            <a:off x="443552" y="1378744"/>
            <a:ext cx="7825805" cy="3373231"/>
          </a:xfrm>
          <a:prstGeom prst="rect">
            <a:avLst/>
          </a:prstGeom>
          <a:noFill/>
          <a:ln w="9525">
            <a:noFill/>
            <a:miter lim="800000"/>
            <a:headEnd/>
            <a:tailEnd/>
          </a:ln>
        </p:spPr>
        <p:txBody>
          <a:bodyPr wrap="square">
            <a:spAutoFit/>
          </a:bodyPr>
          <a:lstStyle/>
          <a:p>
            <a:pPr>
              <a:spcBef>
                <a:spcPts val="3000"/>
              </a:spcBef>
              <a:defRPr/>
            </a:pPr>
            <a:r>
              <a:rPr lang="fr-CA" sz="2400" b="1" dirty="0">
                <a:cs typeface="Arial" panose="020B0604020202020204" pitchFamily="34" charset="0"/>
              </a:rPr>
              <a:t>Est-ce que votre choix d’action ou de thérapie initial s’est modifié, depuis que vous avez été exposé aux  informations scientifiques qui ont été couvertes pour ce cas? </a:t>
            </a:r>
          </a:p>
          <a:p>
            <a:pPr marL="342900">
              <a:lnSpc>
                <a:spcPct val="90000"/>
              </a:lnSpc>
              <a:spcBef>
                <a:spcPts val="3000"/>
              </a:spcBef>
              <a:defRPr/>
            </a:pPr>
            <a:r>
              <a:rPr lang="fr-CA" sz="2400" b="1" dirty="0">
                <a:solidFill>
                  <a:srgbClr val="007F50"/>
                </a:solidFill>
              </a:rPr>
              <a:t>1) Oui</a:t>
            </a:r>
          </a:p>
          <a:p>
            <a:pPr marL="342900">
              <a:lnSpc>
                <a:spcPct val="90000"/>
              </a:lnSpc>
              <a:spcBef>
                <a:spcPts val="3000"/>
              </a:spcBef>
              <a:defRPr/>
            </a:pPr>
            <a:r>
              <a:rPr lang="fr-CA" sz="2400" b="1" dirty="0">
                <a:solidFill>
                  <a:srgbClr val="CD0039"/>
                </a:solidFill>
              </a:rPr>
              <a:t>2) Non</a:t>
            </a:r>
          </a:p>
          <a:p>
            <a:pPr>
              <a:defRPr/>
            </a:pPr>
            <a:br>
              <a:rPr lang="fr-CA" sz="2400" b="1" dirty="0"/>
            </a:br>
            <a:endParaRPr lang="fr-CA" sz="2400" b="1" dirty="0"/>
          </a:p>
        </p:txBody>
      </p:sp>
      <p:sp>
        <p:nvSpPr>
          <p:cNvPr id="5" name="Speech Bubble: Oval 4">
            <a:extLst>
              <a:ext uri="{FF2B5EF4-FFF2-40B4-BE49-F238E27FC236}">
                <a16:creationId xmlns:a16="http://schemas.microsoft.com/office/drawing/2014/main" id="{5248A077-CB25-42AA-B22E-B25297C13638}"/>
              </a:ext>
            </a:extLst>
          </p:cNvPr>
          <p:cNvSpPr/>
          <p:nvPr/>
        </p:nvSpPr>
        <p:spPr>
          <a:xfrm>
            <a:off x="7957750" y="33446"/>
            <a:ext cx="1089929" cy="879551"/>
          </a:xfrm>
          <a:prstGeom prst="wedgeEllipse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EC3FF6E3-2291-41EF-B2D8-04213BAC6E6B}"/>
              </a:ext>
            </a:extLst>
          </p:cNvPr>
          <p:cNvSpPr txBox="1"/>
          <p:nvPr/>
        </p:nvSpPr>
        <p:spPr>
          <a:xfrm>
            <a:off x="8044246" y="123600"/>
            <a:ext cx="1003433" cy="646331"/>
          </a:xfrm>
          <a:prstGeom prst="rect">
            <a:avLst/>
          </a:prstGeom>
          <a:noFill/>
        </p:spPr>
        <p:txBody>
          <a:bodyPr wrap="square" rtlCol="0">
            <a:spAutoFit/>
          </a:bodyPr>
          <a:lstStyle/>
          <a:p>
            <a:pPr algn="ctr"/>
            <a:r>
              <a:rPr lang="fr-CA" sz="3600" dirty="0">
                <a:solidFill>
                  <a:schemeClr val="bg1"/>
                </a:solidFill>
                <a:latin typeface="AR JULIAN" panose="02000000000000000000" pitchFamily="2" charset="0"/>
              </a:rPr>
              <a:t>D</a:t>
            </a:r>
            <a:endParaRPr lang="en-CA" sz="3600" dirty="0">
              <a:solidFill>
                <a:schemeClr val="bg1"/>
              </a:solidFill>
              <a:latin typeface="AR JULIAN" panose="02000000000000000000" pitchFamily="2"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A138E1-3D5E-6B4D-92EC-511B2E0E98CB}"/>
              </a:ext>
            </a:extLst>
          </p:cNvPr>
          <p:cNvSpPr>
            <a:spLocks noGrp="1"/>
          </p:cNvSpPr>
          <p:nvPr>
            <p:ph type="title"/>
          </p:nvPr>
        </p:nvSpPr>
        <p:spPr>
          <a:xfrm>
            <a:off x="429904" y="199263"/>
            <a:ext cx="8537702" cy="586868"/>
          </a:xfrm>
        </p:spPr>
        <p:txBody>
          <a:bodyPr vert="horz" lIns="0" tIns="45720" rIns="91440" bIns="45720" rtlCol="0" anchor="ctr">
            <a:noAutofit/>
          </a:bodyPr>
          <a:lstStyle/>
          <a:p>
            <a:r>
              <a:rPr lang="fr-FR" dirty="0">
                <a:solidFill>
                  <a:schemeClr val="bg1"/>
                </a:solidFill>
                <a:latin typeface="+mn-lt"/>
              </a:rPr>
              <a:t>Cas clinique: prévention secondaire</a:t>
            </a:r>
          </a:p>
        </p:txBody>
      </p:sp>
      <p:sp>
        <p:nvSpPr>
          <p:cNvPr id="4" name="ZoneTexte 3">
            <a:extLst>
              <a:ext uri="{FF2B5EF4-FFF2-40B4-BE49-F238E27FC236}">
                <a16:creationId xmlns:a16="http://schemas.microsoft.com/office/drawing/2014/main" id="{F485D48C-8992-2145-B5AD-C00FDF29E781}"/>
              </a:ext>
            </a:extLst>
          </p:cNvPr>
          <p:cNvSpPr txBox="1"/>
          <p:nvPr/>
        </p:nvSpPr>
        <p:spPr>
          <a:xfrm>
            <a:off x="620454" y="1199093"/>
            <a:ext cx="7597498" cy="1600438"/>
          </a:xfrm>
          <a:prstGeom prst="rect">
            <a:avLst/>
          </a:prstGeom>
          <a:noFill/>
          <a:ln w="19050">
            <a:solidFill>
              <a:schemeClr val="accent1"/>
            </a:solidFill>
          </a:ln>
        </p:spPr>
        <p:txBody>
          <a:bodyPr wrap="square" rtlCol="0">
            <a:spAutoFit/>
          </a:bodyPr>
          <a:lstStyle/>
          <a:p>
            <a:r>
              <a:rPr lang="fr-CA" sz="1400" b="1" dirty="0">
                <a:solidFill>
                  <a:schemeClr val="accent2"/>
                </a:solidFill>
              </a:rPr>
              <a:t>Dame de 66 ans </a:t>
            </a:r>
          </a:p>
          <a:p>
            <a:r>
              <a:rPr lang="fr-CA" sz="1400" b="1" dirty="0">
                <a:solidFill>
                  <a:schemeClr val="accent2"/>
                </a:solidFill>
              </a:rPr>
              <a:t>NSTEMI et PAC x 3 il y a 8 ans </a:t>
            </a:r>
          </a:p>
          <a:p>
            <a:r>
              <a:rPr lang="fr-CA" sz="1400" b="1" dirty="0">
                <a:solidFill>
                  <a:schemeClr val="accent2"/>
                </a:solidFill>
              </a:rPr>
              <a:t>RGO</a:t>
            </a:r>
          </a:p>
          <a:p>
            <a:r>
              <a:rPr lang="fr-CA" sz="1400" b="1" dirty="0">
                <a:solidFill>
                  <a:schemeClr val="accent2"/>
                </a:solidFill>
              </a:rPr>
              <a:t>Arthrose 2 genoux </a:t>
            </a:r>
            <a:r>
              <a:rPr lang="fr-CA" sz="1400" b="1" dirty="0">
                <a:solidFill>
                  <a:schemeClr val="accent2"/>
                </a:solidFill>
                <a:sym typeface="Wingdings" pitchFamily="2" charset="2"/>
              </a:rPr>
              <a:t> </a:t>
            </a:r>
            <a:r>
              <a:rPr lang="fr-CA" sz="1400" b="1" dirty="0">
                <a:solidFill>
                  <a:schemeClr val="accent2"/>
                </a:solidFill>
              </a:rPr>
              <a:t>de moins en moins active : douleur 2 genoux </a:t>
            </a:r>
          </a:p>
          <a:p>
            <a:r>
              <a:rPr lang="fr-CA" sz="1400" b="1" dirty="0">
                <a:solidFill>
                  <a:schemeClr val="accent2"/>
                </a:solidFill>
              </a:rPr>
              <a:t>malgré acétaminophène 1 gr TID  et infiltration triamcinolone 40mg</a:t>
            </a:r>
          </a:p>
          <a:p>
            <a:endParaRPr lang="fr-CA" sz="1400" b="1" dirty="0">
              <a:solidFill>
                <a:schemeClr val="accent2"/>
              </a:solidFill>
            </a:endParaRPr>
          </a:p>
          <a:p>
            <a:r>
              <a:rPr lang="fr-CA" sz="1400" b="1" dirty="0">
                <a:solidFill>
                  <a:schemeClr val="accent2"/>
                </a:solidFill>
              </a:rPr>
              <a:t>Asymptomatique actuellement mais « bouge » peu</a:t>
            </a:r>
          </a:p>
        </p:txBody>
      </p:sp>
      <p:sp>
        <p:nvSpPr>
          <p:cNvPr id="5" name="ZoneTexte 4">
            <a:extLst>
              <a:ext uri="{FF2B5EF4-FFF2-40B4-BE49-F238E27FC236}">
                <a16:creationId xmlns:a16="http://schemas.microsoft.com/office/drawing/2014/main" id="{90DCC6A5-4845-994A-B355-E0BC5985B591}"/>
              </a:ext>
            </a:extLst>
          </p:cNvPr>
          <p:cNvSpPr txBox="1"/>
          <p:nvPr/>
        </p:nvSpPr>
        <p:spPr>
          <a:xfrm>
            <a:off x="5245188" y="2890767"/>
            <a:ext cx="2972764" cy="2053470"/>
          </a:xfrm>
          <a:prstGeom prst="rect">
            <a:avLst/>
          </a:prstGeom>
          <a:solidFill>
            <a:schemeClr val="accent2"/>
          </a:solidFill>
          <a:ln>
            <a:noFill/>
          </a:ln>
        </p:spPr>
        <p:txBody>
          <a:bodyPr wrap="square" rtlCol="0" anchor="t" anchorCtr="0">
            <a:noAutofit/>
          </a:bodyPr>
          <a:lstStyle/>
          <a:p>
            <a:pPr>
              <a:spcBef>
                <a:spcPts val="200"/>
              </a:spcBef>
            </a:pPr>
            <a:r>
              <a:rPr lang="fr-CA" sz="1350" b="1" dirty="0">
                <a:solidFill>
                  <a:schemeClr val="bg1"/>
                </a:solidFill>
              </a:rPr>
              <a:t>TA 110/70 mmHg,  pouls : </a:t>
            </a:r>
            <a:r>
              <a:rPr lang="fr-CA" sz="1350" dirty="0">
                <a:solidFill>
                  <a:schemeClr val="bg1"/>
                </a:solidFill>
              </a:rPr>
              <a:t>72 régulier </a:t>
            </a:r>
          </a:p>
          <a:p>
            <a:pPr>
              <a:spcBef>
                <a:spcPts val="200"/>
              </a:spcBef>
            </a:pPr>
            <a:r>
              <a:rPr lang="fr-CA" sz="1350" b="1" dirty="0">
                <a:solidFill>
                  <a:schemeClr val="bg1"/>
                </a:solidFill>
              </a:rPr>
              <a:t>Cou : </a:t>
            </a:r>
            <a:r>
              <a:rPr lang="fr-CA" sz="1350" dirty="0">
                <a:solidFill>
                  <a:schemeClr val="bg1"/>
                </a:solidFill>
              </a:rPr>
              <a:t>souffle bilatéral léger</a:t>
            </a:r>
          </a:p>
          <a:p>
            <a:pPr>
              <a:spcBef>
                <a:spcPts val="200"/>
              </a:spcBef>
            </a:pPr>
            <a:r>
              <a:rPr lang="fr-CA" sz="1350" b="1" dirty="0">
                <a:solidFill>
                  <a:schemeClr val="bg1"/>
                </a:solidFill>
              </a:rPr>
              <a:t>Cœur : </a:t>
            </a:r>
            <a:r>
              <a:rPr lang="fr-CA" sz="1350" dirty="0">
                <a:solidFill>
                  <a:schemeClr val="bg1"/>
                </a:solidFill>
              </a:rPr>
              <a:t>RCR souffle systolique 3/6 </a:t>
            </a:r>
          </a:p>
          <a:p>
            <a:pPr>
              <a:spcBef>
                <a:spcPts val="200"/>
              </a:spcBef>
            </a:pPr>
            <a:r>
              <a:rPr lang="fr-CA" sz="1350" dirty="0">
                <a:solidFill>
                  <a:schemeClr val="bg1"/>
                </a:solidFill>
              </a:rPr>
              <a:t>(foyer aortique et </a:t>
            </a:r>
            <a:r>
              <a:rPr lang="fr-CA" sz="1350" dirty="0" err="1">
                <a:solidFill>
                  <a:schemeClr val="bg1"/>
                </a:solidFill>
              </a:rPr>
              <a:t>parasternal</a:t>
            </a:r>
            <a:r>
              <a:rPr lang="fr-CA" sz="1350" dirty="0">
                <a:solidFill>
                  <a:schemeClr val="bg1"/>
                </a:solidFill>
              </a:rPr>
              <a:t> gauche)</a:t>
            </a:r>
          </a:p>
          <a:p>
            <a:pPr>
              <a:spcBef>
                <a:spcPts val="200"/>
              </a:spcBef>
            </a:pPr>
            <a:r>
              <a:rPr lang="fr-CA" sz="1350" b="1" dirty="0">
                <a:solidFill>
                  <a:schemeClr val="bg1"/>
                </a:solidFill>
              </a:rPr>
              <a:t>P : </a:t>
            </a:r>
            <a:r>
              <a:rPr lang="fr-CA" sz="1350" dirty="0">
                <a:solidFill>
                  <a:schemeClr val="bg1"/>
                </a:solidFill>
              </a:rPr>
              <a:t>N</a:t>
            </a:r>
          </a:p>
          <a:p>
            <a:pPr>
              <a:spcBef>
                <a:spcPts val="200"/>
              </a:spcBef>
            </a:pPr>
            <a:r>
              <a:rPr lang="fr-CA" sz="1350" b="1" dirty="0">
                <a:solidFill>
                  <a:schemeClr val="bg1"/>
                </a:solidFill>
              </a:rPr>
              <a:t>Abdomen : </a:t>
            </a:r>
            <a:r>
              <a:rPr lang="fr-CA" sz="1350" dirty="0">
                <a:solidFill>
                  <a:schemeClr val="bg1"/>
                </a:solidFill>
              </a:rPr>
              <a:t>N</a:t>
            </a:r>
          </a:p>
          <a:p>
            <a:pPr>
              <a:spcBef>
                <a:spcPts val="200"/>
              </a:spcBef>
            </a:pPr>
            <a:r>
              <a:rPr lang="fr-CA" sz="1350" b="1" dirty="0">
                <a:solidFill>
                  <a:schemeClr val="bg1"/>
                </a:solidFill>
              </a:rPr>
              <a:t>MI : </a:t>
            </a:r>
            <a:r>
              <a:rPr lang="fr-CA" sz="1350" dirty="0">
                <a:solidFill>
                  <a:schemeClr val="bg1"/>
                </a:solidFill>
              </a:rPr>
              <a:t>OMI léger 1+  pouls N</a:t>
            </a:r>
          </a:p>
        </p:txBody>
      </p:sp>
      <p:sp>
        <p:nvSpPr>
          <p:cNvPr id="6" name="ZoneTexte 5">
            <a:extLst>
              <a:ext uri="{FF2B5EF4-FFF2-40B4-BE49-F238E27FC236}">
                <a16:creationId xmlns:a16="http://schemas.microsoft.com/office/drawing/2014/main" id="{66FDE9CE-84C7-F14E-B9E7-F967A5A1D302}"/>
              </a:ext>
            </a:extLst>
          </p:cNvPr>
          <p:cNvSpPr txBox="1"/>
          <p:nvPr/>
        </p:nvSpPr>
        <p:spPr>
          <a:xfrm>
            <a:off x="620454" y="2890767"/>
            <a:ext cx="2104720" cy="2053470"/>
          </a:xfrm>
          <a:prstGeom prst="rect">
            <a:avLst/>
          </a:prstGeom>
          <a:solidFill>
            <a:schemeClr val="accent2"/>
          </a:solidFill>
          <a:ln>
            <a:noFill/>
          </a:ln>
        </p:spPr>
        <p:txBody>
          <a:bodyPr wrap="square" rtlCol="0" anchor="t" anchorCtr="0">
            <a:noAutofit/>
          </a:bodyPr>
          <a:lstStyle/>
          <a:p>
            <a:pPr>
              <a:spcBef>
                <a:spcPts val="200"/>
              </a:spcBef>
            </a:pPr>
            <a:r>
              <a:rPr lang="fr-CA" b="1" dirty="0">
                <a:solidFill>
                  <a:schemeClr val="bg1"/>
                </a:solidFill>
              </a:rPr>
              <a:t>Bilan lipidique :</a:t>
            </a:r>
          </a:p>
          <a:p>
            <a:pPr>
              <a:spcBef>
                <a:spcPts val="200"/>
              </a:spcBef>
            </a:pPr>
            <a:r>
              <a:rPr lang="fr-CA" sz="1400" b="1" dirty="0">
                <a:solidFill>
                  <a:schemeClr val="bg1"/>
                </a:solidFill>
              </a:rPr>
              <a:t>C-Total : </a:t>
            </a:r>
            <a:r>
              <a:rPr lang="fr-CA" sz="1400" dirty="0">
                <a:solidFill>
                  <a:schemeClr val="bg1"/>
                </a:solidFill>
              </a:rPr>
              <a:t>4,5 </a:t>
            </a:r>
            <a:r>
              <a:rPr lang="fr-CA" sz="1400" dirty="0" err="1">
                <a:solidFill>
                  <a:schemeClr val="bg1"/>
                </a:solidFill>
              </a:rPr>
              <a:t>mmol</a:t>
            </a:r>
            <a:r>
              <a:rPr lang="fr-CA" sz="1400" dirty="0">
                <a:solidFill>
                  <a:schemeClr val="bg1"/>
                </a:solidFill>
              </a:rPr>
              <a:t>/L</a:t>
            </a:r>
          </a:p>
          <a:p>
            <a:pPr>
              <a:spcBef>
                <a:spcPts val="200"/>
              </a:spcBef>
            </a:pPr>
            <a:r>
              <a:rPr lang="fr-CA" sz="1400" b="1" dirty="0">
                <a:solidFill>
                  <a:schemeClr val="bg1"/>
                </a:solidFill>
              </a:rPr>
              <a:t>TG : </a:t>
            </a:r>
            <a:r>
              <a:rPr lang="fr-CA" sz="1400" dirty="0">
                <a:solidFill>
                  <a:schemeClr val="bg1"/>
                </a:solidFill>
              </a:rPr>
              <a:t>1,02 </a:t>
            </a:r>
            <a:r>
              <a:rPr lang="fr-CA" sz="1400" dirty="0" err="1">
                <a:solidFill>
                  <a:schemeClr val="bg1"/>
                </a:solidFill>
              </a:rPr>
              <a:t>mmol</a:t>
            </a:r>
            <a:r>
              <a:rPr lang="fr-CA" sz="1400" dirty="0">
                <a:solidFill>
                  <a:schemeClr val="bg1"/>
                </a:solidFill>
              </a:rPr>
              <a:t>/L</a:t>
            </a:r>
          </a:p>
          <a:p>
            <a:pPr>
              <a:spcBef>
                <a:spcPts val="200"/>
              </a:spcBef>
            </a:pPr>
            <a:r>
              <a:rPr lang="fr-CA" sz="1400" b="1" dirty="0">
                <a:solidFill>
                  <a:schemeClr val="bg1"/>
                </a:solidFill>
              </a:rPr>
              <a:t>HDL : </a:t>
            </a:r>
            <a:r>
              <a:rPr lang="fr-CA" sz="1400" dirty="0">
                <a:solidFill>
                  <a:schemeClr val="bg1"/>
                </a:solidFill>
              </a:rPr>
              <a:t>1,84 </a:t>
            </a:r>
            <a:r>
              <a:rPr lang="fr-CA" sz="1400" dirty="0" err="1">
                <a:solidFill>
                  <a:schemeClr val="bg1"/>
                </a:solidFill>
              </a:rPr>
              <a:t>mmol</a:t>
            </a:r>
            <a:r>
              <a:rPr lang="fr-CA" sz="1400" dirty="0">
                <a:solidFill>
                  <a:schemeClr val="bg1"/>
                </a:solidFill>
              </a:rPr>
              <a:t>/L</a:t>
            </a:r>
          </a:p>
          <a:p>
            <a:pPr>
              <a:spcBef>
                <a:spcPts val="200"/>
              </a:spcBef>
            </a:pPr>
            <a:r>
              <a:rPr lang="fr-CA" sz="1400" b="1" dirty="0">
                <a:solidFill>
                  <a:schemeClr val="bg1"/>
                </a:solidFill>
              </a:rPr>
              <a:t>Non HDL : </a:t>
            </a:r>
            <a:r>
              <a:rPr lang="fr-CA" sz="1400" dirty="0">
                <a:solidFill>
                  <a:schemeClr val="bg1"/>
                </a:solidFill>
              </a:rPr>
              <a:t>2,66 </a:t>
            </a:r>
            <a:r>
              <a:rPr lang="fr-CA" sz="1400" dirty="0" err="1">
                <a:solidFill>
                  <a:schemeClr val="bg1"/>
                </a:solidFill>
              </a:rPr>
              <a:t>mmol</a:t>
            </a:r>
            <a:r>
              <a:rPr lang="fr-CA" sz="1400" dirty="0">
                <a:solidFill>
                  <a:schemeClr val="bg1"/>
                </a:solidFill>
              </a:rPr>
              <a:t>/L</a:t>
            </a:r>
          </a:p>
          <a:p>
            <a:pPr>
              <a:spcBef>
                <a:spcPts val="200"/>
              </a:spcBef>
            </a:pPr>
            <a:r>
              <a:rPr lang="fr-CA" sz="1400" b="1" dirty="0">
                <a:solidFill>
                  <a:schemeClr val="bg1"/>
                </a:solidFill>
              </a:rPr>
              <a:t>LDL </a:t>
            </a:r>
            <a:r>
              <a:rPr lang="fr-CA" sz="1400" b="1">
                <a:solidFill>
                  <a:schemeClr val="bg1"/>
                </a:solidFill>
              </a:rPr>
              <a:t>: </a:t>
            </a:r>
            <a:r>
              <a:rPr lang="fr-CA" sz="1400">
                <a:solidFill>
                  <a:schemeClr val="bg1"/>
                </a:solidFill>
              </a:rPr>
              <a:t>2,2 </a:t>
            </a:r>
            <a:r>
              <a:rPr lang="fr-CA" sz="1400" dirty="0" err="1">
                <a:solidFill>
                  <a:schemeClr val="bg1"/>
                </a:solidFill>
              </a:rPr>
              <a:t>mmol</a:t>
            </a:r>
            <a:r>
              <a:rPr lang="fr-CA" sz="1400" dirty="0">
                <a:solidFill>
                  <a:schemeClr val="bg1"/>
                </a:solidFill>
              </a:rPr>
              <a:t>/L</a:t>
            </a:r>
          </a:p>
        </p:txBody>
      </p:sp>
      <p:sp>
        <p:nvSpPr>
          <p:cNvPr id="7" name="ZoneTexte 6">
            <a:extLst>
              <a:ext uri="{FF2B5EF4-FFF2-40B4-BE49-F238E27FC236}">
                <a16:creationId xmlns:a16="http://schemas.microsoft.com/office/drawing/2014/main" id="{20E0C462-F10D-7247-A5A0-9422E39831CE}"/>
              </a:ext>
            </a:extLst>
          </p:cNvPr>
          <p:cNvSpPr txBox="1"/>
          <p:nvPr/>
        </p:nvSpPr>
        <p:spPr>
          <a:xfrm>
            <a:off x="2886290" y="2890767"/>
            <a:ext cx="2197781" cy="2056973"/>
          </a:xfrm>
          <a:prstGeom prst="rect">
            <a:avLst/>
          </a:prstGeom>
          <a:solidFill>
            <a:schemeClr val="accent2"/>
          </a:solidFill>
          <a:ln>
            <a:noFill/>
          </a:ln>
        </p:spPr>
        <p:txBody>
          <a:bodyPr wrap="none" rtlCol="0" anchor="t" anchorCtr="0">
            <a:spAutoFit/>
          </a:bodyPr>
          <a:lstStyle/>
          <a:p>
            <a:pPr>
              <a:spcBef>
                <a:spcPts val="200"/>
              </a:spcBef>
            </a:pPr>
            <a:r>
              <a:rPr lang="fr-CA" b="1" dirty="0">
                <a:solidFill>
                  <a:schemeClr val="bg1"/>
                </a:solidFill>
              </a:rPr>
              <a:t>Médication actuelle :</a:t>
            </a:r>
          </a:p>
          <a:p>
            <a:pPr>
              <a:spcBef>
                <a:spcPts val="200"/>
              </a:spcBef>
            </a:pPr>
            <a:r>
              <a:rPr lang="fr-CA" sz="1400" b="1" dirty="0" err="1">
                <a:solidFill>
                  <a:schemeClr val="bg1"/>
                </a:solidFill>
              </a:rPr>
              <a:t>Bisoprolol</a:t>
            </a:r>
            <a:r>
              <a:rPr lang="fr-CA" sz="1400" b="1" dirty="0">
                <a:solidFill>
                  <a:schemeClr val="bg1"/>
                </a:solidFill>
              </a:rPr>
              <a:t> 2,5 mg</a:t>
            </a:r>
          </a:p>
          <a:p>
            <a:pPr>
              <a:spcBef>
                <a:spcPts val="200"/>
              </a:spcBef>
            </a:pPr>
            <a:r>
              <a:rPr lang="fr-CA" sz="1400" b="1" dirty="0" err="1">
                <a:solidFill>
                  <a:schemeClr val="bg1"/>
                </a:solidFill>
              </a:rPr>
              <a:t>Rosuvastatine</a:t>
            </a:r>
            <a:r>
              <a:rPr lang="fr-CA" sz="1400" b="1" dirty="0">
                <a:solidFill>
                  <a:schemeClr val="bg1"/>
                </a:solidFill>
              </a:rPr>
              <a:t>  40 mg</a:t>
            </a:r>
          </a:p>
          <a:p>
            <a:pPr>
              <a:spcBef>
                <a:spcPts val="200"/>
              </a:spcBef>
            </a:pPr>
            <a:r>
              <a:rPr lang="fr-CA" sz="1400" b="1" dirty="0" err="1">
                <a:solidFill>
                  <a:schemeClr val="bg1"/>
                </a:solidFill>
              </a:rPr>
              <a:t>Ézétimide</a:t>
            </a:r>
            <a:r>
              <a:rPr lang="fr-CA" sz="1400" b="1" dirty="0">
                <a:solidFill>
                  <a:schemeClr val="bg1"/>
                </a:solidFill>
              </a:rPr>
              <a:t> 10 ID </a:t>
            </a:r>
          </a:p>
          <a:p>
            <a:pPr>
              <a:spcBef>
                <a:spcPts val="200"/>
              </a:spcBef>
            </a:pPr>
            <a:r>
              <a:rPr lang="fr-CA" sz="1400" b="1" dirty="0">
                <a:solidFill>
                  <a:schemeClr val="bg1"/>
                </a:solidFill>
              </a:rPr>
              <a:t>ASA 81 ID</a:t>
            </a:r>
          </a:p>
          <a:p>
            <a:pPr>
              <a:spcBef>
                <a:spcPts val="200"/>
              </a:spcBef>
            </a:pPr>
            <a:r>
              <a:rPr lang="fr-CA" sz="1400" b="1" dirty="0">
                <a:solidFill>
                  <a:schemeClr val="bg1"/>
                </a:solidFill>
              </a:rPr>
              <a:t>Ramipril 10 ID</a:t>
            </a:r>
          </a:p>
          <a:p>
            <a:pPr>
              <a:spcBef>
                <a:spcPts val="200"/>
              </a:spcBef>
            </a:pPr>
            <a:r>
              <a:rPr lang="fr-CA" sz="1400" b="1" dirty="0">
                <a:solidFill>
                  <a:schemeClr val="bg1"/>
                </a:solidFill>
              </a:rPr>
              <a:t>TNT PRN</a:t>
            </a:r>
          </a:p>
          <a:p>
            <a:pPr>
              <a:spcBef>
                <a:spcPts val="200"/>
              </a:spcBef>
            </a:pPr>
            <a:r>
              <a:rPr lang="fr-CA" sz="1400" b="1" dirty="0">
                <a:solidFill>
                  <a:schemeClr val="bg1"/>
                </a:solidFill>
              </a:rPr>
              <a:t>Acétaminophène 1 gr TID</a:t>
            </a:r>
          </a:p>
        </p:txBody>
      </p:sp>
      <p:sp>
        <p:nvSpPr>
          <p:cNvPr id="8" name="Speech Bubble: Oval 7">
            <a:extLst>
              <a:ext uri="{FF2B5EF4-FFF2-40B4-BE49-F238E27FC236}">
                <a16:creationId xmlns:a16="http://schemas.microsoft.com/office/drawing/2014/main" id="{4C6E1CBF-93F0-4DE7-81FA-1D9C4FA15269}"/>
              </a:ext>
            </a:extLst>
          </p:cNvPr>
          <p:cNvSpPr/>
          <p:nvPr/>
        </p:nvSpPr>
        <p:spPr>
          <a:xfrm>
            <a:off x="6967961" y="127185"/>
            <a:ext cx="1192192" cy="879551"/>
          </a:xfrm>
          <a:prstGeom prst="wedgeEllipseCallou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578CE670-DD93-4368-B090-894DFF4E1C85}"/>
              </a:ext>
            </a:extLst>
          </p:cNvPr>
          <p:cNvSpPr txBox="1"/>
          <p:nvPr/>
        </p:nvSpPr>
        <p:spPr>
          <a:xfrm>
            <a:off x="6967961" y="333087"/>
            <a:ext cx="1250063" cy="461665"/>
          </a:xfrm>
          <a:prstGeom prst="rect">
            <a:avLst/>
          </a:prstGeom>
          <a:noFill/>
        </p:spPr>
        <p:txBody>
          <a:bodyPr wrap="square" rtlCol="0">
            <a:spAutoFit/>
          </a:bodyPr>
          <a:lstStyle/>
          <a:p>
            <a:pPr algn="ctr"/>
            <a:r>
              <a:rPr lang="fr-CA" sz="2400" dirty="0">
                <a:solidFill>
                  <a:schemeClr val="bg1"/>
                </a:solidFill>
                <a:latin typeface="AR JULIAN" panose="02000000000000000000" pitchFamily="2" charset="0"/>
              </a:rPr>
              <a:t>ET SI…</a:t>
            </a:r>
            <a:endParaRPr lang="en-CA" sz="2400" dirty="0">
              <a:solidFill>
                <a:schemeClr val="bg1"/>
              </a:solidFill>
              <a:latin typeface="AR JULIAN" panose="02000000000000000000" pitchFamily="2" charset="0"/>
            </a:endParaRPr>
          </a:p>
        </p:txBody>
      </p:sp>
    </p:spTree>
    <p:extLst>
      <p:ext uri="{BB962C8B-B14F-4D97-AF65-F5344CB8AC3E}">
        <p14:creationId xmlns:p14="http://schemas.microsoft.com/office/powerpoint/2010/main" val="28019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BCAA74E-C03C-4478-800D-C6505EF10930}"/>
              </a:ext>
            </a:extLst>
          </p:cNvPr>
          <p:cNvSpPr>
            <a:spLocks noGrp="1"/>
          </p:cNvSpPr>
          <p:nvPr>
            <p:ph type="title"/>
          </p:nvPr>
        </p:nvSpPr>
        <p:spPr>
          <a:xfrm>
            <a:off x="423894" y="221136"/>
            <a:ext cx="8426679" cy="579282"/>
          </a:xfrm>
        </p:spPr>
        <p:txBody>
          <a:bodyPr>
            <a:noAutofit/>
          </a:bodyPr>
          <a:lstStyle/>
          <a:p>
            <a:r>
              <a:rPr lang="en-US" altLang="en-US" sz="3000" dirty="0"/>
              <a:t>Son </a:t>
            </a:r>
            <a:r>
              <a:rPr lang="en-US" altLang="en-US" sz="3000" dirty="0" err="1"/>
              <a:t>traitement</a:t>
            </a:r>
            <a:r>
              <a:rPr lang="en-US" altLang="en-US" sz="3000" dirty="0"/>
              <a:t> </a:t>
            </a:r>
            <a:r>
              <a:rPr lang="en-US" altLang="en-US" sz="3000" dirty="0" err="1"/>
              <a:t>hypolipidémiant</a:t>
            </a:r>
            <a:r>
              <a:rPr lang="en-US" altLang="en-US" sz="3000" dirty="0"/>
              <a:t> </a:t>
            </a:r>
            <a:r>
              <a:rPr lang="en-US" altLang="en-US" sz="3000" dirty="0" err="1"/>
              <a:t>doit-il</a:t>
            </a:r>
            <a:r>
              <a:rPr lang="en-US" altLang="en-US" sz="3000" dirty="0"/>
              <a:t> </a:t>
            </a:r>
            <a:r>
              <a:rPr lang="en-US" altLang="en-US" sz="3000" dirty="0" err="1"/>
              <a:t>être</a:t>
            </a:r>
            <a:r>
              <a:rPr lang="en-US" altLang="en-US" sz="3000" dirty="0"/>
              <a:t> </a:t>
            </a:r>
            <a:r>
              <a:rPr lang="en-US" altLang="en-US" sz="3000" dirty="0" err="1"/>
              <a:t>modifié</a:t>
            </a:r>
            <a:r>
              <a:rPr lang="en-US" altLang="en-US" sz="3000" dirty="0"/>
              <a:t>?</a:t>
            </a:r>
            <a:endParaRPr lang="en-CA" altLang="en-US" sz="3000" dirty="0"/>
          </a:p>
        </p:txBody>
      </p:sp>
      <p:sp>
        <p:nvSpPr>
          <p:cNvPr id="51203" name="Content Placeholder 2">
            <a:extLst>
              <a:ext uri="{FF2B5EF4-FFF2-40B4-BE49-F238E27FC236}">
                <a16:creationId xmlns:a16="http://schemas.microsoft.com/office/drawing/2014/main" id="{53FD6BA2-08E2-4282-9144-323B09643715}"/>
              </a:ext>
            </a:extLst>
          </p:cNvPr>
          <p:cNvSpPr>
            <a:spLocks noGrp="1"/>
          </p:cNvSpPr>
          <p:nvPr>
            <p:ph idx="1"/>
          </p:nvPr>
        </p:nvSpPr>
        <p:spPr>
          <a:xfrm>
            <a:off x="423894" y="1369219"/>
            <a:ext cx="8091456" cy="3263504"/>
          </a:xfrm>
        </p:spPr>
        <p:txBody>
          <a:bodyPr lIns="0">
            <a:normAutofit/>
          </a:bodyPr>
          <a:lstStyle/>
          <a:p>
            <a:pPr marL="385763" indent="-385763">
              <a:buNone/>
            </a:pPr>
            <a:endParaRPr lang="en-CA" altLang="en-US" sz="1600" dirty="0"/>
          </a:p>
          <a:p>
            <a:pPr marL="342900" lvl="1" indent="-342900">
              <a:spcBef>
                <a:spcPts val="2400"/>
              </a:spcBef>
              <a:buClr>
                <a:schemeClr val="accent5"/>
              </a:buClr>
              <a:buSzPct val="100000"/>
              <a:buFont typeface="+mj-lt"/>
              <a:buAutoNum type="arabicPeriod"/>
            </a:pPr>
            <a:r>
              <a:rPr lang="en-CA" altLang="en-US" sz="2800" b="1" dirty="0"/>
              <a:t>Si </a:t>
            </a:r>
            <a:r>
              <a:rPr lang="en-CA" altLang="en-US" sz="2800" b="1" dirty="0" err="1"/>
              <a:t>oui</a:t>
            </a:r>
            <a:r>
              <a:rPr lang="en-CA" altLang="en-US" sz="2800" b="1" dirty="0"/>
              <a:t>, comment?</a:t>
            </a:r>
          </a:p>
          <a:p>
            <a:pPr marL="342900" lvl="1" indent="-342900">
              <a:spcBef>
                <a:spcPts val="2400"/>
              </a:spcBef>
              <a:buClr>
                <a:schemeClr val="accent5"/>
              </a:buClr>
              <a:buSzPct val="100000"/>
              <a:buFont typeface="+mj-lt"/>
              <a:buAutoNum type="arabicPeriod"/>
            </a:pPr>
            <a:r>
              <a:rPr lang="en-CA" altLang="en-US" sz="2800" b="1" dirty="0"/>
              <a:t>Quelle </a:t>
            </a:r>
            <a:r>
              <a:rPr lang="en-CA" altLang="en-US" sz="2800" b="1" dirty="0" err="1"/>
              <a:t>est</a:t>
            </a:r>
            <a:r>
              <a:rPr lang="en-CA" altLang="en-US" sz="2800" b="1" dirty="0"/>
              <a:t> le </a:t>
            </a:r>
            <a:r>
              <a:rPr lang="en-CA" altLang="en-US" sz="2800" b="1" dirty="0" err="1"/>
              <a:t>seuil</a:t>
            </a:r>
            <a:r>
              <a:rPr lang="en-CA" altLang="en-US" sz="2800" b="1" dirty="0"/>
              <a:t> </a:t>
            </a:r>
            <a:r>
              <a:rPr lang="en-CA" altLang="en-US" sz="2800" b="1" dirty="0" err="1"/>
              <a:t>thérapeutique</a:t>
            </a:r>
            <a:r>
              <a:rPr lang="en-CA" altLang="en-US" sz="2800" b="1" dirty="0"/>
              <a:t> pour </a:t>
            </a:r>
            <a:r>
              <a:rPr lang="en-CA" altLang="en-US" sz="2800" b="1" dirty="0" err="1"/>
              <a:t>cette</a:t>
            </a:r>
            <a:r>
              <a:rPr lang="en-CA" altLang="en-US" sz="2800" b="1" dirty="0"/>
              <a:t> </a:t>
            </a:r>
            <a:r>
              <a:rPr lang="en-CA" altLang="en-US" sz="2800" b="1" dirty="0" err="1"/>
              <a:t>patiente</a:t>
            </a:r>
            <a:r>
              <a:rPr lang="en-CA" altLang="en-US" sz="2800" b="1" dirty="0"/>
              <a:t>?</a:t>
            </a:r>
          </a:p>
          <a:p>
            <a:pPr marL="342900" lvl="1" indent="-342900">
              <a:spcBef>
                <a:spcPts val="2400"/>
              </a:spcBef>
              <a:buClr>
                <a:schemeClr val="accent5"/>
              </a:buClr>
              <a:buSzPct val="100000"/>
              <a:buFont typeface="+mj-lt"/>
              <a:buAutoNum type="arabicPeriod"/>
            </a:pPr>
            <a:r>
              <a:rPr lang="en-CA" altLang="en-US" sz="2800" b="1" dirty="0"/>
              <a:t>Ce </a:t>
            </a:r>
            <a:r>
              <a:rPr lang="en-CA" altLang="en-US" sz="2800" b="1" dirty="0" err="1"/>
              <a:t>seuil</a:t>
            </a:r>
            <a:r>
              <a:rPr lang="en-CA" altLang="en-US" sz="2800" b="1" dirty="0"/>
              <a:t> </a:t>
            </a:r>
            <a:r>
              <a:rPr lang="en-CA" altLang="en-US" sz="2800" b="1" dirty="0" err="1"/>
              <a:t>serait</a:t>
            </a:r>
            <a:r>
              <a:rPr lang="en-CA" altLang="en-US" sz="2800" b="1" dirty="0"/>
              <a:t>-il </a:t>
            </a:r>
            <a:r>
              <a:rPr lang="en-CA" altLang="en-US" sz="2800" b="1" dirty="0" err="1"/>
              <a:t>différent</a:t>
            </a:r>
            <a:r>
              <a:rPr lang="en-CA" altLang="en-US" sz="2800" b="1" dirty="0"/>
              <a:t> </a:t>
            </a:r>
            <a:r>
              <a:rPr lang="en-CA" altLang="en-US" sz="2800" b="1" dirty="0" err="1"/>
              <a:t>si</a:t>
            </a:r>
            <a:r>
              <a:rPr lang="en-CA" altLang="en-US" sz="2800" b="1" dirty="0"/>
              <a:t> </a:t>
            </a:r>
            <a:r>
              <a:rPr lang="en-CA" altLang="en-US" sz="2800" b="1" dirty="0" err="1"/>
              <a:t>elle</a:t>
            </a:r>
            <a:r>
              <a:rPr lang="en-CA" altLang="en-US" sz="2800" b="1" dirty="0"/>
              <a:t> </a:t>
            </a:r>
            <a:r>
              <a:rPr lang="en-CA" altLang="en-US" sz="2800" b="1" dirty="0" err="1"/>
              <a:t>avait</a:t>
            </a:r>
            <a:r>
              <a:rPr lang="en-CA" altLang="en-US" sz="2800" b="1" dirty="0"/>
              <a:t> </a:t>
            </a:r>
            <a:r>
              <a:rPr lang="en-CA" altLang="en-US" sz="2800" b="1" dirty="0" err="1"/>
              <a:t>une</a:t>
            </a:r>
            <a:r>
              <a:rPr lang="en-CA" altLang="en-US" sz="2800" b="1" dirty="0"/>
              <a:t> </a:t>
            </a:r>
            <a:r>
              <a:rPr lang="en-CA" altLang="en-US" sz="2800" b="1" dirty="0" err="1"/>
              <a:t>récidive</a:t>
            </a:r>
            <a:r>
              <a:rPr lang="en-CA" altLang="en-US" sz="2800" b="1" dirty="0"/>
              <a:t> de syndrome </a:t>
            </a:r>
            <a:r>
              <a:rPr lang="en-CA" altLang="en-US" sz="2800" b="1" dirty="0" err="1"/>
              <a:t>coronarien</a:t>
            </a:r>
            <a:r>
              <a:rPr lang="en-CA" altLang="en-US" sz="2800" b="1" dirty="0"/>
              <a:t> </a:t>
            </a:r>
            <a:r>
              <a:rPr lang="en-CA" altLang="en-US" sz="2800" b="1" dirty="0" err="1"/>
              <a:t>aigu</a:t>
            </a:r>
            <a:r>
              <a:rPr lang="en-CA" altLang="en-US" sz="2800" b="1" dirty="0"/>
              <a:t>?</a:t>
            </a:r>
          </a:p>
          <a:p>
            <a:pPr marL="685800" lvl="1" indent="-385763">
              <a:buNone/>
            </a:pPr>
            <a:endParaRPr lang="en-CA" altLang="en-US" sz="2400" b="1" dirty="0"/>
          </a:p>
        </p:txBody>
      </p:sp>
      <p:sp>
        <p:nvSpPr>
          <p:cNvPr id="5" name="Speech Bubble: Oval 4">
            <a:extLst>
              <a:ext uri="{FF2B5EF4-FFF2-40B4-BE49-F238E27FC236}">
                <a16:creationId xmlns:a16="http://schemas.microsoft.com/office/drawing/2014/main" id="{32D55C9A-24ED-4779-898E-94B817C77DD1}"/>
              </a:ext>
            </a:extLst>
          </p:cNvPr>
          <p:cNvSpPr/>
          <p:nvPr/>
        </p:nvSpPr>
        <p:spPr>
          <a:xfrm>
            <a:off x="7957750" y="1046706"/>
            <a:ext cx="1089929" cy="879551"/>
          </a:xfrm>
          <a:prstGeom prst="wedgeEllipse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3106F7A8-EDEB-4EFE-AF46-2620F8A56039}"/>
              </a:ext>
            </a:extLst>
          </p:cNvPr>
          <p:cNvSpPr txBox="1"/>
          <p:nvPr/>
        </p:nvSpPr>
        <p:spPr>
          <a:xfrm>
            <a:off x="8044246" y="1136860"/>
            <a:ext cx="1003433" cy="646331"/>
          </a:xfrm>
          <a:prstGeom prst="rect">
            <a:avLst/>
          </a:prstGeom>
          <a:noFill/>
        </p:spPr>
        <p:txBody>
          <a:bodyPr wrap="square" rtlCol="0">
            <a:spAutoFit/>
          </a:bodyPr>
          <a:lstStyle/>
          <a:p>
            <a:pPr algn="ctr"/>
            <a:r>
              <a:rPr lang="fr-CA" sz="3600" dirty="0">
                <a:solidFill>
                  <a:schemeClr val="bg1"/>
                </a:solidFill>
                <a:latin typeface="AR JULIAN" panose="02000000000000000000" pitchFamily="2" charset="0"/>
              </a:rPr>
              <a:t>D</a:t>
            </a:r>
            <a:endParaRPr lang="en-CA" sz="3600" dirty="0">
              <a:solidFill>
                <a:schemeClr val="bg1"/>
              </a:solidFill>
              <a:latin typeface="AR JULIAN" panose="02000000000000000000" pitchFamily="2"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1C2270-5F54-4343-BA03-38D83D83A012}"/>
              </a:ext>
            </a:extLst>
          </p:cNvPr>
          <p:cNvSpPr>
            <a:spLocks noGrp="1"/>
          </p:cNvSpPr>
          <p:nvPr>
            <p:ph type="title"/>
          </p:nvPr>
        </p:nvSpPr>
        <p:spPr>
          <a:xfrm>
            <a:off x="436729" y="139700"/>
            <a:ext cx="8488908" cy="725270"/>
          </a:xfrm>
        </p:spPr>
        <p:txBody>
          <a:bodyPr>
            <a:noAutofit/>
          </a:bodyPr>
          <a:lstStyle/>
          <a:p>
            <a:r>
              <a:rPr lang="en-CA" sz="2800" dirty="0"/>
              <a:t>Si </a:t>
            </a:r>
            <a:r>
              <a:rPr lang="en-CA" sz="2800" dirty="0" err="1"/>
              <a:t>cette</a:t>
            </a:r>
            <a:r>
              <a:rPr lang="en-CA" sz="2800" dirty="0"/>
              <a:t> </a:t>
            </a:r>
            <a:r>
              <a:rPr lang="en-CA" sz="2800" dirty="0" err="1"/>
              <a:t>patiente</a:t>
            </a:r>
            <a:r>
              <a:rPr lang="en-CA" sz="2800" dirty="0"/>
              <a:t> </a:t>
            </a:r>
            <a:r>
              <a:rPr lang="en-CA" sz="2800" dirty="0" err="1"/>
              <a:t>était</a:t>
            </a:r>
            <a:r>
              <a:rPr lang="en-CA" sz="2800" dirty="0"/>
              <a:t> candidate </a:t>
            </a:r>
            <a:r>
              <a:rPr lang="en-CA" sz="2800" dirty="0" err="1"/>
              <a:t>à</a:t>
            </a:r>
            <a:r>
              <a:rPr lang="en-CA" sz="2800" dirty="0"/>
              <a:t> un diagnostic </a:t>
            </a:r>
            <a:r>
              <a:rPr lang="en-CA" sz="2800" dirty="0" err="1"/>
              <a:t>d’HF</a:t>
            </a:r>
            <a:r>
              <a:rPr lang="en-CA" sz="2800" dirty="0"/>
              <a:t>, </a:t>
            </a:r>
            <a:r>
              <a:rPr lang="en-CA" sz="2800" dirty="0" err="1"/>
              <a:t>quel</a:t>
            </a:r>
            <a:r>
              <a:rPr lang="en-CA" sz="2800" dirty="0"/>
              <a:t> </a:t>
            </a:r>
            <a:r>
              <a:rPr lang="en-CA" sz="2800" dirty="0" err="1"/>
              <a:t>paramètre</a:t>
            </a:r>
            <a:r>
              <a:rPr lang="en-CA" sz="2800" dirty="0"/>
              <a:t> </a:t>
            </a:r>
            <a:r>
              <a:rPr lang="en-CA" sz="2800" dirty="0" err="1"/>
              <a:t>vous</a:t>
            </a:r>
            <a:r>
              <a:rPr lang="en-CA" sz="2800" dirty="0"/>
              <a:t> </a:t>
            </a:r>
            <a:r>
              <a:rPr lang="en-CA" sz="2800" dirty="0" err="1"/>
              <a:t>inciterait</a:t>
            </a:r>
            <a:r>
              <a:rPr lang="en-CA" sz="2800" dirty="0"/>
              <a:t> le plus </a:t>
            </a:r>
            <a:r>
              <a:rPr lang="en-CA" sz="2800" dirty="0" err="1"/>
              <a:t>à</a:t>
            </a:r>
            <a:r>
              <a:rPr lang="en-CA" sz="2800" dirty="0"/>
              <a:t> </a:t>
            </a:r>
            <a:r>
              <a:rPr lang="en-CA" sz="2800" dirty="0" err="1"/>
              <a:t>traiter</a:t>
            </a:r>
            <a:r>
              <a:rPr lang="en-CA" sz="2800" dirty="0"/>
              <a:t> </a:t>
            </a:r>
            <a:r>
              <a:rPr lang="en-CA" sz="2800" dirty="0" err="1"/>
              <a:t>une</a:t>
            </a:r>
            <a:r>
              <a:rPr lang="en-CA" sz="2800" dirty="0"/>
              <a:t> HF?</a:t>
            </a:r>
            <a:endParaRPr lang="fr-FR" sz="2800" dirty="0"/>
          </a:p>
        </p:txBody>
      </p:sp>
      <p:sp>
        <p:nvSpPr>
          <p:cNvPr id="61443" name="Rectangle 3">
            <a:extLst>
              <a:ext uri="{FF2B5EF4-FFF2-40B4-BE49-F238E27FC236}">
                <a16:creationId xmlns:a16="http://schemas.microsoft.com/office/drawing/2014/main" id="{B9116170-858B-4C48-AE90-E7A2852D234D}"/>
              </a:ext>
            </a:extLst>
          </p:cNvPr>
          <p:cNvSpPr>
            <a:spLocks noGrp="1"/>
          </p:cNvSpPr>
          <p:nvPr>
            <p:ph type="body" idx="4294967295"/>
          </p:nvPr>
        </p:nvSpPr>
        <p:spPr>
          <a:xfrm>
            <a:off x="436730" y="1309688"/>
            <a:ext cx="8488908" cy="3694112"/>
          </a:xfrm>
        </p:spPr>
        <p:txBody>
          <a:bodyPr lIns="0">
            <a:noAutofit/>
          </a:bodyPr>
          <a:lstStyle/>
          <a:p>
            <a:pPr marL="342900" lvl="1" indent="-342900">
              <a:spcBef>
                <a:spcPts val="1200"/>
              </a:spcBef>
              <a:buClr>
                <a:schemeClr val="accent5"/>
              </a:buClr>
              <a:buSzPct val="100000"/>
              <a:buFont typeface="+mj-lt"/>
              <a:buAutoNum type="arabicParenR"/>
            </a:pPr>
            <a:r>
              <a:rPr lang="fr-CA" sz="1900" b="1" dirty="0"/>
              <a:t>Mesurer la </a:t>
            </a:r>
            <a:r>
              <a:rPr lang="fr-CA" sz="1900" b="1" dirty="0" err="1"/>
              <a:t>Lp</a:t>
            </a:r>
            <a:r>
              <a:rPr lang="fr-CA" sz="1900" b="1" dirty="0"/>
              <a:t>(a)</a:t>
            </a:r>
          </a:p>
          <a:p>
            <a:pPr marL="342900" lvl="1" indent="-342900">
              <a:spcBef>
                <a:spcPts val="1200"/>
              </a:spcBef>
              <a:buClr>
                <a:schemeClr val="accent5"/>
              </a:buClr>
              <a:buSzPct val="100000"/>
              <a:buFont typeface="+mj-lt"/>
              <a:buAutoNum type="arabicParenR"/>
            </a:pPr>
            <a:r>
              <a:rPr lang="fr-CA" altLang="en-US" sz="1900" b="1" dirty="0"/>
              <a:t>Mon premier indicateur d’une hypercholestérolémie familiale possible est le taux de cholestérol LDL du patient en fonction de son âge, sans traitement </a:t>
            </a:r>
            <a:r>
              <a:rPr lang="fr-CA" altLang="en-US" sz="1900" b="1" dirty="0" err="1"/>
              <a:t>hypolipidémiant</a:t>
            </a:r>
            <a:endParaRPr lang="fr-CA" altLang="en-US" sz="1900" b="1" dirty="0"/>
          </a:p>
          <a:p>
            <a:pPr marL="342900" lvl="1" indent="-342900">
              <a:spcBef>
                <a:spcPts val="1200"/>
              </a:spcBef>
              <a:buClr>
                <a:schemeClr val="accent5"/>
              </a:buClr>
              <a:buSzPct val="100000"/>
              <a:buFont typeface="+mj-lt"/>
              <a:buAutoNum type="arabicParenR"/>
            </a:pPr>
            <a:r>
              <a:rPr lang="fr-CA" altLang="en-US" sz="1900" b="1" dirty="0"/>
              <a:t>À ce taux de C-LDL je dois avoir au moins un des 3 critères suivants pour confirmer une HF définitive:</a:t>
            </a:r>
          </a:p>
          <a:p>
            <a:pPr marL="685800" lvl="2" indent="-230188">
              <a:lnSpc>
                <a:spcPct val="93000"/>
              </a:lnSpc>
              <a:spcBef>
                <a:spcPct val="0"/>
              </a:spcBef>
              <a:buClr>
                <a:srgbClr val="9E1F63"/>
              </a:buClr>
              <a:buFont typeface="Wingdings" pitchFamily="2" charset="2"/>
              <a:buChar char="§"/>
            </a:pPr>
            <a:r>
              <a:rPr lang="fr-CA" altLang="en-US" sz="1800" dirty="0"/>
              <a:t>Mutation d’ADN pour le récepteur LDL, l’</a:t>
            </a:r>
            <a:r>
              <a:rPr lang="fr-CA" altLang="en-US" sz="1800" dirty="0" err="1"/>
              <a:t>apoB</a:t>
            </a:r>
            <a:r>
              <a:rPr lang="fr-CA" altLang="en-US" sz="1800" dirty="0"/>
              <a:t> ou la PCSK9 soit chez le patient ou </a:t>
            </a:r>
            <a:br>
              <a:rPr lang="fr-CA" altLang="en-US" sz="1800" dirty="0"/>
            </a:br>
            <a:r>
              <a:rPr lang="fr-CA" altLang="en-US" sz="1800" dirty="0"/>
              <a:t>un parent au 1er degré</a:t>
            </a:r>
          </a:p>
          <a:p>
            <a:pPr marL="685800" lvl="2" indent="-230188">
              <a:lnSpc>
                <a:spcPct val="93000"/>
              </a:lnSpc>
              <a:spcBef>
                <a:spcPct val="0"/>
              </a:spcBef>
              <a:buClr>
                <a:srgbClr val="9E1F63"/>
              </a:buClr>
              <a:buFont typeface="Wingdings" pitchFamily="2" charset="2"/>
              <a:buChar char="§"/>
            </a:pPr>
            <a:r>
              <a:rPr lang="fr-CA" altLang="en-US" sz="1800" dirty="0"/>
              <a:t>Xanthome tendineux</a:t>
            </a:r>
          </a:p>
          <a:p>
            <a:pPr marL="685800" lvl="2" indent="-230188">
              <a:lnSpc>
                <a:spcPct val="93000"/>
              </a:lnSpc>
              <a:spcBef>
                <a:spcPct val="0"/>
              </a:spcBef>
              <a:buClr>
                <a:srgbClr val="9E1F63"/>
              </a:buClr>
              <a:buFont typeface="Wingdings" pitchFamily="2" charset="2"/>
              <a:buChar char="§"/>
            </a:pPr>
            <a:r>
              <a:rPr lang="fr-CA" altLang="en-US" sz="1800" dirty="0"/>
              <a:t>Taux de C-LDL &gt; 8,5 </a:t>
            </a:r>
            <a:r>
              <a:rPr lang="fr-CA" altLang="en-US" sz="1800" dirty="0" err="1"/>
              <a:t>mmol</a:t>
            </a:r>
            <a:r>
              <a:rPr lang="fr-CA" altLang="en-US" sz="1800" dirty="0"/>
              <a:t>/L</a:t>
            </a:r>
          </a:p>
          <a:p>
            <a:pPr marL="342900" lvl="1" indent="-342900">
              <a:spcBef>
                <a:spcPts val="1200"/>
              </a:spcBef>
              <a:buClr>
                <a:schemeClr val="accent5"/>
              </a:buClr>
              <a:buSzPct val="100000"/>
              <a:buFont typeface="+mj-lt"/>
              <a:buAutoNum type="arabicParenR"/>
            </a:pPr>
            <a:r>
              <a:rPr lang="fr-CA" sz="1900" b="1" dirty="0"/>
              <a:t>Utilisation de l’âge vasculaire</a:t>
            </a:r>
            <a:endParaRPr lang="en-US" altLang="en-US" sz="1900" b="1" dirty="0"/>
          </a:p>
        </p:txBody>
      </p:sp>
      <p:sp>
        <p:nvSpPr>
          <p:cNvPr id="5" name="Speech Bubble: Oval 4">
            <a:extLst>
              <a:ext uri="{FF2B5EF4-FFF2-40B4-BE49-F238E27FC236}">
                <a16:creationId xmlns:a16="http://schemas.microsoft.com/office/drawing/2014/main" id="{373A0B23-3925-4F4A-9872-3F2EF3B1CE6C}"/>
              </a:ext>
            </a:extLst>
          </p:cNvPr>
          <p:cNvSpPr/>
          <p:nvPr/>
        </p:nvSpPr>
        <p:spPr>
          <a:xfrm>
            <a:off x="8053892" y="827896"/>
            <a:ext cx="1089929" cy="879551"/>
          </a:xfrm>
          <a:prstGeom prst="wedgeEllipse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855FDF47-F872-479C-AE59-F1CA16E01D87}"/>
              </a:ext>
            </a:extLst>
          </p:cNvPr>
          <p:cNvSpPr txBox="1"/>
          <p:nvPr/>
        </p:nvSpPr>
        <p:spPr>
          <a:xfrm>
            <a:off x="8140388" y="906835"/>
            <a:ext cx="1003433" cy="646331"/>
          </a:xfrm>
          <a:prstGeom prst="rect">
            <a:avLst/>
          </a:prstGeom>
          <a:noFill/>
        </p:spPr>
        <p:txBody>
          <a:bodyPr wrap="square" rtlCol="0">
            <a:spAutoFit/>
          </a:bodyPr>
          <a:lstStyle/>
          <a:p>
            <a:pPr algn="ctr"/>
            <a:r>
              <a:rPr lang="fr-CA" sz="3600" dirty="0">
                <a:solidFill>
                  <a:schemeClr val="bg1"/>
                </a:solidFill>
                <a:latin typeface="AR JULIAN" panose="02000000000000000000" pitchFamily="2" charset="0"/>
              </a:rPr>
              <a:t>D</a:t>
            </a:r>
            <a:endParaRPr lang="en-CA" sz="3600" dirty="0">
              <a:solidFill>
                <a:schemeClr val="bg1"/>
              </a:solidFill>
              <a:latin typeface="AR JULIAN" panose="02000000000000000000" pitchFamily="2"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27BEDDF-4CFE-4FA0-BB11-2C17CE19D37E}"/>
              </a:ext>
            </a:extLst>
          </p:cNvPr>
          <p:cNvSpPr>
            <a:spLocks noGrp="1"/>
          </p:cNvSpPr>
          <p:nvPr>
            <p:ph type="title"/>
          </p:nvPr>
        </p:nvSpPr>
        <p:spPr>
          <a:xfrm>
            <a:off x="436728" y="272953"/>
            <a:ext cx="8078622" cy="450377"/>
          </a:xfrm>
        </p:spPr>
        <p:txBody>
          <a:bodyPr>
            <a:normAutofit fontScale="90000"/>
          </a:bodyPr>
          <a:lstStyle/>
          <a:p>
            <a:r>
              <a:rPr lang="en-CA" altLang="en-US" sz="3000" dirty="0"/>
              <a:t>Discussion / Questions</a:t>
            </a:r>
          </a:p>
        </p:txBody>
      </p:sp>
      <p:sp>
        <p:nvSpPr>
          <p:cNvPr id="24580" name="TextBox 3">
            <a:extLst>
              <a:ext uri="{FF2B5EF4-FFF2-40B4-BE49-F238E27FC236}">
                <a16:creationId xmlns:a16="http://schemas.microsoft.com/office/drawing/2014/main" id="{29DE0221-374F-4ED4-92D8-63127A7DFEA9}"/>
              </a:ext>
            </a:extLst>
          </p:cNvPr>
          <p:cNvSpPr txBox="1">
            <a:spLocks noChangeArrowheads="1"/>
          </p:cNvSpPr>
          <p:nvPr/>
        </p:nvSpPr>
        <p:spPr bwMode="auto">
          <a:xfrm>
            <a:off x="436728" y="1663557"/>
            <a:ext cx="8182616" cy="1923604"/>
          </a:xfrm>
          <a:prstGeom prst="rect">
            <a:avLst/>
          </a:prstGeom>
          <a:noFill/>
          <a:ln w="9525">
            <a:noFill/>
            <a:miter lim="800000"/>
            <a:headEnd/>
            <a:tailEnd/>
          </a:ln>
        </p:spPr>
        <p:txBody>
          <a:bodyPr wrap="square" lIns="0">
            <a:spAutoFit/>
          </a:bodyPr>
          <a:lstStyle/>
          <a:p>
            <a:pPr>
              <a:defRPr/>
            </a:pPr>
            <a:r>
              <a:rPr lang="fr-CA" sz="2100" b="1" dirty="0">
                <a:solidFill>
                  <a:schemeClr val="tx2"/>
                </a:solidFill>
              </a:rPr>
              <a:t>Est-ce que votre choix d’action ou de thérapie opté/sélectionné initialement, s’est modifié, depuis que vous avez été exposé aux  informations scientifiques qui ont été couvertes pour ce cas? </a:t>
            </a:r>
            <a:endParaRPr lang="fr-CA" sz="2400" b="1" dirty="0"/>
          </a:p>
          <a:p>
            <a:pPr marL="403225">
              <a:lnSpc>
                <a:spcPct val="90000"/>
              </a:lnSpc>
              <a:spcBef>
                <a:spcPts val="1200"/>
              </a:spcBef>
              <a:defRPr/>
            </a:pPr>
            <a:r>
              <a:rPr lang="fr-CA" sz="2000" b="1" dirty="0">
                <a:solidFill>
                  <a:srgbClr val="007F50"/>
                </a:solidFill>
              </a:rPr>
              <a:t>1) Oui</a:t>
            </a:r>
          </a:p>
          <a:p>
            <a:pPr marL="403225">
              <a:lnSpc>
                <a:spcPct val="90000"/>
              </a:lnSpc>
              <a:spcBef>
                <a:spcPts val="1200"/>
              </a:spcBef>
              <a:defRPr/>
            </a:pPr>
            <a:r>
              <a:rPr lang="fr-CA" sz="2000" b="1" dirty="0">
                <a:solidFill>
                  <a:srgbClr val="CD0039"/>
                </a:solidFill>
              </a:rPr>
              <a:t>2) Non</a:t>
            </a:r>
          </a:p>
        </p:txBody>
      </p:sp>
      <p:sp>
        <p:nvSpPr>
          <p:cNvPr id="5" name="Speech Bubble: Oval 4">
            <a:extLst>
              <a:ext uri="{FF2B5EF4-FFF2-40B4-BE49-F238E27FC236}">
                <a16:creationId xmlns:a16="http://schemas.microsoft.com/office/drawing/2014/main" id="{C0DEEFF7-7773-4DB0-BFBD-519D325CE534}"/>
              </a:ext>
            </a:extLst>
          </p:cNvPr>
          <p:cNvSpPr/>
          <p:nvPr/>
        </p:nvSpPr>
        <p:spPr>
          <a:xfrm>
            <a:off x="7957750" y="33446"/>
            <a:ext cx="1089929" cy="879551"/>
          </a:xfrm>
          <a:prstGeom prst="wedgeEllipse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60493767-DB36-45E3-9E77-AA4073C036AB}"/>
              </a:ext>
            </a:extLst>
          </p:cNvPr>
          <p:cNvSpPr txBox="1"/>
          <p:nvPr/>
        </p:nvSpPr>
        <p:spPr>
          <a:xfrm>
            <a:off x="8044246" y="123600"/>
            <a:ext cx="1003433" cy="646331"/>
          </a:xfrm>
          <a:prstGeom prst="rect">
            <a:avLst/>
          </a:prstGeom>
          <a:noFill/>
        </p:spPr>
        <p:txBody>
          <a:bodyPr wrap="square" rtlCol="0">
            <a:spAutoFit/>
          </a:bodyPr>
          <a:lstStyle/>
          <a:p>
            <a:pPr algn="ctr"/>
            <a:r>
              <a:rPr lang="fr-CA" sz="3600" dirty="0">
                <a:solidFill>
                  <a:schemeClr val="bg1"/>
                </a:solidFill>
                <a:latin typeface="AR JULIAN" panose="02000000000000000000" pitchFamily="2" charset="0"/>
              </a:rPr>
              <a:t>D</a:t>
            </a:r>
            <a:endParaRPr lang="en-CA" sz="3600" dirty="0">
              <a:solidFill>
                <a:schemeClr val="bg1"/>
              </a:solidFill>
              <a:latin typeface="AR JULIAN" panose="02000000000000000000" pitchFamily="2"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D18293-8801-4144-965A-86106BD95B6D}"/>
              </a:ext>
            </a:extLst>
          </p:cNvPr>
          <p:cNvSpPr>
            <a:spLocks noGrp="1"/>
          </p:cNvSpPr>
          <p:nvPr>
            <p:ph idx="1"/>
          </p:nvPr>
        </p:nvSpPr>
        <p:spPr>
          <a:xfrm>
            <a:off x="628650" y="3240991"/>
            <a:ext cx="7886700" cy="630461"/>
          </a:xfrm>
        </p:spPr>
        <p:txBody>
          <a:bodyPr/>
          <a:lstStyle/>
          <a:p>
            <a:r>
              <a:rPr lang="fr-FR" sz="3200" b="1" dirty="0"/>
              <a:t>Diapos de support</a:t>
            </a:r>
          </a:p>
        </p:txBody>
      </p:sp>
    </p:spTree>
    <p:extLst>
      <p:ext uri="{BB962C8B-B14F-4D97-AF65-F5344CB8AC3E}">
        <p14:creationId xmlns:p14="http://schemas.microsoft.com/office/powerpoint/2010/main" val="270641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1"/>
          <p:cNvGrpSpPr/>
          <p:nvPr/>
        </p:nvGrpSpPr>
        <p:grpSpPr>
          <a:xfrm>
            <a:off x="2315166" y="1673156"/>
            <a:ext cx="2668862" cy="2665379"/>
            <a:chOff x="2300763" y="3331074"/>
            <a:chExt cx="2264484" cy="2157230"/>
          </a:xfrm>
          <a:solidFill>
            <a:schemeClr val="accent5"/>
          </a:solidFill>
        </p:grpSpPr>
        <p:sp>
          <p:nvSpPr>
            <p:cNvPr id="5" name="Ellipse 4"/>
            <p:cNvSpPr/>
            <p:nvPr/>
          </p:nvSpPr>
          <p:spPr>
            <a:xfrm>
              <a:off x="2300763" y="3331074"/>
              <a:ext cx="2264484" cy="2157230"/>
            </a:xfrm>
            <a:prstGeom prst="ellipse">
              <a:avLst/>
            </a:prstGeom>
            <a:grpFill/>
            <a:ln>
              <a:solidFill>
                <a:schemeClr val="accent1"/>
              </a:solidFill>
            </a:ln>
            <a:scene3d>
              <a:camera prst="orthographicFront"/>
              <a:lightRig rig="threePt" dir="t"/>
            </a:scene3d>
            <a:sp3d prstMaterial="dkEdge">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dirty="0"/>
            </a:p>
          </p:txBody>
        </p:sp>
        <p:sp>
          <p:nvSpPr>
            <p:cNvPr id="8" name="ZoneTexte 7"/>
            <p:cNvSpPr txBox="1"/>
            <p:nvPr/>
          </p:nvSpPr>
          <p:spPr>
            <a:xfrm>
              <a:off x="2815379" y="4128113"/>
              <a:ext cx="1191956" cy="597839"/>
            </a:xfrm>
            <a:prstGeom prst="rect">
              <a:avLst/>
            </a:prstGeom>
            <a:grpFill/>
            <a:ln>
              <a:noFill/>
            </a:ln>
            <a:scene3d>
              <a:camera prst="orthographicFront"/>
              <a:lightRig rig="threePt" dir="t"/>
            </a:scene3d>
            <a:sp3d prstMaterial="dkEdge"/>
          </p:spPr>
          <p:txBody>
            <a:bodyPr wrap="none" rtlCol="0" anchor="ctr" anchorCtr="0">
              <a:spAutoFit/>
            </a:bodyPr>
            <a:lstStyle/>
            <a:p>
              <a:pPr algn="ctr"/>
              <a:r>
                <a:rPr lang="fr-FR" sz="2100" b="1" dirty="0">
                  <a:solidFill>
                    <a:schemeClr val="bg1"/>
                  </a:solidFill>
                </a:rPr>
                <a:t>Prévention</a:t>
              </a:r>
            </a:p>
            <a:p>
              <a:pPr algn="ctr"/>
              <a:r>
                <a:rPr lang="fr-FR" sz="2100" b="1" dirty="0">
                  <a:solidFill>
                    <a:schemeClr val="bg1"/>
                  </a:solidFill>
                </a:rPr>
                <a:t>Primaire</a:t>
              </a:r>
            </a:p>
          </p:txBody>
        </p:sp>
      </p:grpSp>
      <p:grpSp>
        <p:nvGrpSpPr>
          <p:cNvPr id="30" name="Group 29">
            <a:extLst>
              <a:ext uri="{FF2B5EF4-FFF2-40B4-BE49-F238E27FC236}">
                <a16:creationId xmlns:a16="http://schemas.microsoft.com/office/drawing/2014/main" id="{CFFCA26D-0636-E448-BA24-D138A739FC18}"/>
              </a:ext>
            </a:extLst>
          </p:cNvPr>
          <p:cNvGrpSpPr/>
          <p:nvPr/>
        </p:nvGrpSpPr>
        <p:grpSpPr>
          <a:xfrm>
            <a:off x="5018413" y="2497926"/>
            <a:ext cx="1698363" cy="1617923"/>
            <a:chOff x="5312492" y="2643130"/>
            <a:chExt cx="1698363" cy="1617923"/>
          </a:xfrm>
        </p:grpSpPr>
        <p:sp>
          <p:nvSpPr>
            <p:cNvPr id="6" name="Ellipse 5"/>
            <p:cNvSpPr/>
            <p:nvPr/>
          </p:nvSpPr>
          <p:spPr>
            <a:xfrm>
              <a:off x="5312492" y="2643130"/>
              <a:ext cx="1698363" cy="1617923"/>
            </a:xfrm>
            <a:prstGeom prst="ellipse">
              <a:avLst/>
            </a:prstGeom>
            <a:solidFill>
              <a:schemeClr val="accent4"/>
            </a:solidFill>
            <a:ln>
              <a:solidFill>
                <a:schemeClr val="accent4"/>
              </a:solidFill>
            </a:ln>
            <a:scene3d>
              <a:camera prst="orthographicFront"/>
              <a:lightRig rig="threePt" dir="t"/>
            </a:scene3d>
            <a:sp3d prstMaterial="dkEdge">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dirty="0">
                <a:solidFill>
                  <a:schemeClr val="bg1"/>
                </a:solidFill>
              </a:endParaRPr>
            </a:p>
          </p:txBody>
        </p:sp>
        <p:sp>
          <p:nvSpPr>
            <p:cNvPr id="9" name="ZoneTexte 8"/>
            <p:cNvSpPr txBox="1"/>
            <p:nvPr/>
          </p:nvSpPr>
          <p:spPr>
            <a:xfrm>
              <a:off x="5425880" y="3116318"/>
              <a:ext cx="1465722" cy="738664"/>
            </a:xfrm>
            <a:prstGeom prst="rect">
              <a:avLst/>
            </a:prstGeom>
            <a:noFill/>
            <a:scene3d>
              <a:camera prst="orthographicFront"/>
              <a:lightRig rig="threePt" dir="t"/>
            </a:scene3d>
            <a:sp3d prstMaterial="dkEdge"/>
          </p:spPr>
          <p:txBody>
            <a:bodyPr wrap="none" rtlCol="0">
              <a:spAutoFit/>
            </a:bodyPr>
            <a:lstStyle/>
            <a:p>
              <a:pPr algn="ctr"/>
              <a:r>
                <a:rPr lang="fr-FR" sz="2100" b="1" dirty="0">
                  <a:solidFill>
                    <a:schemeClr val="bg1"/>
                  </a:solidFill>
                </a:rPr>
                <a:t>Prévention </a:t>
              </a:r>
            </a:p>
            <a:p>
              <a:pPr algn="ctr"/>
              <a:r>
                <a:rPr lang="fr-FR" sz="2100" b="1" dirty="0">
                  <a:solidFill>
                    <a:schemeClr val="bg1"/>
                  </a:solidFill>
                </a:rPr>
                <a:t>Secondaire</a:t>
              </a:r>
            </a:p>
          </p:txBody>
        </p:sp>
      </p:grpSp>
      <p:sp>
        <p:nvSpPr>
          <p:cNvPr id="12" name="Titre 11">
            <a:extLst>
              <a:ext uri="{FF2B5EF4-FFF2-40B4-BE49-F238E27FC236}">
                <a16:creationId xmlns:a16="http://schemas.microsoft.com/office/drawing/2014/main" id="{571D7398-3C83-124A-B824-4A59501504F9}"/>
              </a:ext>
            </a:extLst>
          </p:cNvPr>
          <p:cNvSpPr>
            <a:spLocks noGrp="1"/>
          </p:cNvSpPr>
          <p:nvPr>
            <p:ph type="title"/>
          </p:nvPr>
        </p:nvSpPr>
        <p:spPr>
          <a:xfrm>
            <a:off x="436728" y="224588"/>
            <a:ext cx="8454788" cy="541661"/>
          </a:xfrm>
        </p:spPr>
        <p:txBody>
          <a:bodyPr lIns="0">
            <a:noAutofit/>
          </a:bodyPr>
          <a:lstStyle/>
          <a:p>
            <a:r>
              <a:rPr lang="fr-FR" dirty="0"/>
              <a:t>3 groupes de patients se présentant </a:t>
            </a:r>
            <a:br>
              <a:rPr lang="fr-FR" dirty="0"/>
            </a:br>
            <a:r>
              <a:rPr lang="fr-FR" dirty="0"/>
              <a:t>avec des dyslipidémies</a:t>
            </a:r>
          </a:p>
        </p:txBody>
      </p:sp>
      <p:grpSp>
        <p:nvGrpSpPr>
          <p:cNvPr id="4" name="Groupe 3">
            <a:extLst>
              <a:ext uri="{FF2B5EF4-FFF2-40B4-BE49-F238E27FC236}">
                <a16:creationId xmlns:a16="http://schemas.microsoft.com/office/drawing/2014/main" id="{2AD56789-2802-1B48-982F-5688F2153D4F}"/>
              </a:ext>
            </a:extLst>
          </p:cNvPr>
          <p:cNvGrpSpPr/>
          <p:nvPr/>
        </p:nvGrpSpPr>
        <p:grpSpPr>
          <a:xfrm>
            <a:off x="4427778" y="1305914"/>
            <a:ext cx="2739349" cy="1828204"/>
            <a:chOff x="4498030" y="1355573"/>
            <a:chExt cx="2739349" cy="1828204"/>
          </a:xfrm>
        </p:grpSpPr>
        <p:grpSp>
          <p:nvGrpSpPr>
            <p:cNvPr id="15" name="Groupe 14">
              <a:extLst>
                <a:ext uri="{FF2B5EF4-FFF2-40B4-BE49-F238E27FC236}">
                  <a16:creationId xmlns:a16="http://schemas.microsoft.com/office/drawing/2014/main" id="{F2E68AEA-48D2-8848-A784-7F045FAD1DB0}"/>
                </a:ext>
              </a:extLst>
            </p:cNvPr>
            <p:cNvGrpSpPr/>
            <p:nvPr/>
          </p:nvGrpSpPr>
          <p:grpSpPr>
            <a:xfrm>
              <a:off x="5022715" y="1355573"/>
              <a:ext cx="2214664" cy="883076"/>
              <a:chOff x="5022715" y="1355573"/>
              <a:chExt cx="2214664" cy="883076"/>
            </a:xfrm>
            <a:solidFill>
              <a:schemeClr val="accent2"/>
            </a:solidFill>
          </p:grpSpPr>
          <p:sp>
            <p:nvSpPr>
              <p:cNvPr id="37" name="ZoneTexte 36">
                <a:extLst>
                  <a:ext uri="{FF2B5EF4-FFF2-40B4-BE49-F238E27FC236}">
                    <a16:creationId xmlns:a16="http://schemas.microsoft.com/office/drawing/2014/main" id="{49CD9185-862B-F648-A7C4-404F9AF67ECE}"/>
                  </a:ext>
                </a:extLst>
              </p:cNvPr>
              <p:cNvSpPr txBox="1"/>
              <p:nvPr/>
            </p:nvSpPr>
            <p:spPr>
              <a:xfrm>
                <a:off x="5909147" y="1355573"/>
                <a:ext cx="1328232" cy="883076"/>
              </a:xfrm>
              <a:prstGeom prst="rect">
                <a:avLst/>
              </a:prstGeom>
              <a:solidFill>
                <a:schemeClr val="accent3"/>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35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800" dirty="0"/>
                  <a:t>COMMENT</a:t>
                </a:r>
                <a:r>
                  <a:rPr lang="fr-FR" dirty="0"/>
                  <a:t> </a:t>
                </a:r>
              </a:p>
              <a:p>
                <a:r>
                  <a:rPr lang="fr-FR" dirty="0"/>
                  <a:t>reconnaître une HF?</a:t>
                </a:r>
              </a:p>
            </p:txBody>
          </p:sp>
          <p:cxnSp>
            <p:nvCxnSpPr>
              <p:cNvPr id="38" name="Connecteur en angle 37">
                <a:extLst>
                  <a:ext uri="{FF2B5EF4-FFF2-40B4-BE49-F238E27FC236}">
                    <a16:creationId xmlns:a16="http://schemas.microsoft.com/office/drawing/2014/main" id="{B7CAC863-F39B-1F48-97F5-27AA9A76F394}"/>
                  </a:ext>
                </a:extLst>
              </p:cNvPr>
              <p:cNvCxnSpPr>
                <a:cxnSpLocks/>
                <a:stCxn id="37" idx="1"/>
                <a:endCxn id="17" idx="0"/>
              </p:cNvCxnSpPr>
              <p:nvPr/>
            </p:nvCxnSpPr>
            <p:spPr>
              <a:xfrm rot="10800000" flipV="1">
                <a:off x="5022715" y="1797110"/>
                <a:ext cx="886432" cy="377291"/>
              </a:xfrm>
              <a:prstGeom prst="bentConnector2">
                <a:avLst/>
              </a:prstGeom>
              <a:grpFill/>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737CA66C-42A3-4D09-858F-3180ADD0A862}"/>
                </a:ext>
              </a:extLst>
            </p:cNvPr>
            <p:cNvSpPr/>
            <p:nvPr/>
          </p:nvSpPr>
          <p:spPr>
            <a:xfrm>
              <a:off x="4498030" y="2174402"/>
              <a:ext cx="1049369" cy="1009375"/>
            </a:xfrm>
            <a:prstGeom prst="ellipse">
              <a:avLst/>
            </a:prstGeom>
            <a:solidFill>
              <a:schemeClr val="accent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100" b="1" dirty="0">
                  <a:solidFill>
                    <a:schemeClr val="tx1"/>
                  </a:solidFill>
                </a:rPr>
                <a:t>HF</a:t>
              </a:r>
            </a:p>
          </p:txBody>
        </p:sp>
      </p:grpSp>
      <p:grpSp>
        <p:nvGrpSpPr>
          <p:cNvPr id="3" name="Group 2">
            <a:extLst>
              <a:ext uri="{FF2B5EF4-FFF2-40B4-BE49-F238E27FC236}">
                <a16:creationId xmlns:a16="http://schemas.microsoft.com/office/drawing/2014/main" id="{7CC0CEE2-B560-B94A-AD51-CD2FCDAB483E}"/>
              </a:ext>
            </a:extLst>
          </p:cNvPr>
          <p:cNvGrpSpPr/>
          <p:nvPr/>
        </p:nvGrpSpPr>
        <p:grpSpPr>
          <a:xfrm>
            <a:off x="496111" y="1179653"/>
            <a:ext cx="1819055" cy="3776343"/>
            <a:chOff x="496111" y="1179653"/>
            <a:chExt cx="1819055" cy="3776343"/>
          </a:xfrm>
        </p:grpSpPr>
        <p:cxnSp>
          <p:nvCxnSpPr>
            <p:cNvPr id="16" name="Connecteur en angle 15">
              <a:extLst>
                <a:ext uri="{FF2B5EF4-FFF2-40B4-BE49-F238E27FC236}">
                  <a16:creationId xmlns:a16="http://schemas.microsoft.com/office/drawing/2014/main" id="{6FD0270E-7F6B-A049-A250-EF890FA559D0}"/>
                </a:ext>
              </a:extLst>
            </p:cNvPr>
            <p:cNvCxnSpPr>
              <a:cxnSpLocks/>
              <a:stCxn id="14" idx="3"/>
              <a:endCxn id="5" idx="2"/>
            </p:cNvCxnSpPr>
            <p:nvPr/>
          </p:nvCxnSpPr>
          <p:spPr>
            <a:xfrm>
              <a:off x="1753065" y="2557698"/>
              <a:ext cx="562101" cy="448148"/>
            </a:xfrm>
            <a:prstGeom prst="bentConnector3">
              <a:avLst/>
            </a:prstGeom>
            <a:solidFill>
              <a:schemeClr val="accent5">
                <a:lumMod val="75000"/>
              </a:schemeClr>
            </a:solidFill>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en angle 31">
              <a:extLst>
                <a:ext uri="{FF2B5EF4-FFF2-40B4-BE49-F238E27FC236}">
                  <a16:creationId xmlns:a16="http://schemas.microsoft.com/office/drawing/2014/main" id="{456080CE-7860-3B47-9657-102EDC055545}"/>
                </a:ext>
              </a:extLst>
            </p:cNvPr>
            <p:cNvCxnSpPr>
              <a:cxnSpLocks/>
              <a:stCxn id="31" idx="3"/>
              <a:endCxn id="5" idx="2"/>
            </p:cNvCxnSpPr>
            <p:nvPr/>
          </p:nvCxnSpPr>
          <p:spPr>
            <a:xfrm flipV="1">
              <a:off x="1753065" y="3005846"/>
              <a:ext cx="562101" cy="572106"/>
            </a:xfrm>
            <a:prstGeom prst="bentConnector3">
              <a:avLst/>
            </a:prstGeom>
            <a:solidFill>
              <a:schemeClr val="accent5">
                <a:lumMod val="75000"/>
              </a:schemeClr>
            </a:solidFill>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en angle 34">
              <a:extLst>
                <a:ext uri="{FF2B5EF4-FFF2-40B4-BE49-F238E27FC236}">
                  <a16:creationId xmlns:a16="http://schemas.microsoft.com/office/drawing/2014/main" id="{D52EB028-1833-904A-BC26-09972DB8338E}"/>
                </a:ext>
              </a:extLst>
            </p:cNvPr>
            <p:cNvCxnSpPr>
              <a:cxnSpLocks/>
              <a:stCxn id="34" idx="3"/>
              <a:endCxn id="5" idx="2"/>
            </p:cNvCxnSpPr>
            <p:nvPr/>
          </p:nvCxnSpPr>
          <p:spPr>
            <a:xfrm flipV="1">
              <a:off x="1753065" y="3005846"/>
              <a:ext cx="562101" cy="1592360"/>
            </a:xfrm>
            <a:prstGeom prst="bentConnector3">
              <a:avLst/>
            </a:prstGeom>
            <a:solidFill>
              <a:schemeClr val="accent5">
                <a:lumMod val="75000"/>
              </a:schemeClr>
            </a:solidFill>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CE9F849D-5FFD-8B40-8E10-CFE877562B8C}"/>
                </a:ext>
              </a:extLst>
            </p:cNvPr>
            <p:cNvGrpSpPr/>
            <p:nvPr/>
          </p:nvGrpSpPr>
          <p:grpSpPr>
            <a:xfrm>
              <a:off x="496111" y="1179653"/>
              <a:ext cx="1819055" cy="3776343"/>
              <a:chOff x="496111" y="1179653"/>
              <a:chExt cx="1819055" cy="3776343"/>
            </a:xfrm>
          </p:grpSpPr>
          <p:cxnSp>
            <p:nvCxnSpPr>
              <p:cNvPr id="27" name="Connecteur en angle 26">
                <a:extLst>
                  <a:ext uri="{FF2B5EF4-FFF2-40B4-BE49-F238E27FC236}">
                    <a16:creationId xmlns:a16="http://schemas.microsoft.com/office/drawing/2014/main" id="{ECEF371F-CC97-0E46-AE70-109A94462374}"/>
                  </a:ext>
                </a:extLst>
              </p:cNvPr>
              <p:cNvCxnSpPr>
                <a:cxnSpLocks/>
                <a:stCxn id="26" idx="3"/>
                <a:endCxn id="5" idx="2"/>
              </p:cNvCxnSpPr>
              <p:nvPr/>
            </p:nvCxnSpPr>
            <p:spPr>
              <a:xfrm>
                <a:off x="1753065" y="1537444"/>
                <a:ext cx="562101" cy="1468402"/>
              </a:xfrm>
              <a:prstGeom prst="bentConnector3">
                <a:avLst>
                  <a:gd name="adj1" fmla="val 50000"/>
                </a:avLst>
              </a:prstGeom>
              <a:solidFill>
                <a:schemeClr val="accent5">
                  <a:lumMod val="75000"/>
                </a:schemeClr>
              </a:solidFill>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767B2A2D-239A-E24C-8636-0516A9E53F43}"/>
                  </a:ext>
                </a:extLst>
              </p:cNvPr>
              <p:cNvSpPr txBox="1"/>
              <p:nvPr/>
            </p:nvSpPr>
            <p:spPr>
              <a:xfrm>
                <a:off x="496111" y="2199907"/>
                <a:ext cx="1256954" cy="715581"/>
              </a:xfrm>
              <a:prstGeom prst="rect">
                <a:avLst/>
              </a:prstGeom>
              <a:solidFill>
                <a:schemeClr val="accent5"/>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35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90000"/>
                  </a:lnSpc>
                </a:pPr>
                <a:r>
                  <a:rPr lang="fr-FR" sz="1800" dirty="0">
                    <a:solidFill>
                      <a:schemeClr val="bg1"/>
                    </a:solidFill>
                  </a:rPr>
                  <a:t>COMMENT</a:t>
                </a:r>
                <a:r>
                  <a:rPr lang="fr-FR" dirty="0"/>
                  <a:t> </a:t>
                </a:r>
              </a:p>
              <a:p>
                <a:pPr>
                  <a:lnSpc>
                    <a:spcPct val="90000"/>
                  </a:lnSpc>
                </a:pPr>
                <a:r>
                  <a:rPr lang="fr-FR" dirty="0">
                    <a:solidFill>
                      <a:schemeClr val="bg1"/>
                    </a:solidFill>
                  </a:rPr>
                  <a:t>établir le risque?</a:t>
                </a:r>
              </a:p>
            </p:txBody>
          </p:sp>
          <p:sp>
            <p:nvSpPr>
              <p:cNvPr id="26" name="ZoneTexte 25">
                <a:extLst>
                  <a:ext uri="{FF2B5EF4-FFF2-40B4-BE49-F238E27FC236}">
                    <a16:creationId xmlns:a16="http://schemas.microsoft.com/office/drawing/2014/main" id="{72553BAF-6691-FE40-9643-FCF60401BC0E}"/>
                  </a:ext>
                </a:extLst>
              </p:cNvPr>
              <p:cNvSpPr txBox="1"/>
              <p:nvPr/>
            </p:nvSpPr>
            <p:spPr>
              <a:xfrm>
                <a:off x="496111" y="1179653"/>
                <a:ext cx="1256954" cy="715581"/>
              </a:xfrm>
              <a:prstGeom prst="rect">
                <a:avLst/>
              </a:prstGeom>
              <a:solidFill>
                <a:schemeClr val="accent5"/>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35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800" dirty="0">
                    <a:solidFill>
                      <a:schemeClr val="bg1"/>
                    </a:solidFill>
                  </a:rPr>
                  <a:t>QUI</a:t>
                </a:r>
                <a:endParaRPr lang="fr-FR" dirty="0">
                  <a:solidFill>
                    <a:schemeClr val="bg1"/>
                  </a:solidFill>
                </a:endParaRPr>
              </a:p>
              <a:p>
                <a:r>
                  <a:rPr lang="fr-FR" dirty="0">
                    <a:solidFill>
                      <a:schemeClr val="bg1"/>
                    </a:solidFill>
                  </a:rPr>
                  <a:t>dépister?</a:t>
                </a:r>
              </a:p>
            </p:txBody>
          </p:sp>
          <p:sp>
            <p:nvSpPr>
              <p:cNvPr id="31" name="ZoneTexte 30">
                <a:extLst>
                  <a:ext uri="{FF2B5EF4-FFF2-40B4-BE49-F238E27FC236}">
                    <a16:creationId xmlns:a16="http://schemas.microsoft.com/office/drawing/2014/main" id="{CCB1454E-CCC3-4442-ADD3-453D4AF261CE}"/>
                  </a:ext>
                </a:extLst>
              </p:cNvPr>
              <p:cNvSpPr txBox="1"/>
              <p:nvPr/>
            </p:nvSpPr>
            <p:spPr>
              <a:xfrm>
                <a:off x="496111" y="3220161"/>
                <a:ext cx="1256954" cy="715581"/>
              </a:xfrm>
              <a:prstGeom prst="rect">
                <a:avLst/>
              </a:prstGeom>
              <a:solidFill>
                <a:schemeClr val="accent5"/>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35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800" dirty="0">
                    <a:solidFill>
                      <a:schemeClr val="bg1"/>
                    </a:solidFill>
                  </a:rPr>
                  <a:t>QUOI</a:t>
                </a:r>
                <a:r>
                  <a:rPr lang="fr-FR" dirty="0">
                    <a:solidFill>
                      <a:schemeClr val="bg1"/>
                    </a:solidFill>
                  </a:rPr>
                  <a:t> viser? </a:t>
                </a:r>
              </a:p>
              <a:p>
                <a:r>
                  <a:rPr lang="fr-FR" dirty="0">
                    <a:solidFill>
                      <a:schemeClr val="bg1"/>
                    </a:solidFill>
                  </a:rPr>
                  <a:t>Mode de vie</a:t>
                </a:r>
              </a:p>
            </p:txBody>
          </p:sp>
          <p:sp>
            <p:nvSpPr>
              <p:cNvPr id="34" name="ZoneTexte 33">
                <a:extLst>
                  <a:ext uri="{FF2B5EF4-FFF2-40B4-BE49-F238E27FC236}">
                    <a16:creationId xmlns:a16="http://schemas.microsoft.com/office/drawing/2014/main" id="{5EC00298-B2D3-1643-BF34-2CBF6DF6AE38}"/>
                  </a:ext>
                </a:extLst>
              </p:cNvPr>
              <p:cNvSpPr txBox="1"/>
              <p:nvPr/>
            </p:nvSpPr>
            <p:spPr>
              <a:xfrm>
                <a:off x="496111" y="4240415"/>
                <a:ext cx="1256954" cy="715581"/>
              </a:xfrm>
              <a:prstGeom prst="rect">
                <a:avLst/>
              </a:prstGeom>
              <a:solidFill>
                <a:schemeClr val="accent5"/>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35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800" dirty="0">
                    <a:solidFill>
                      <a:schemeClr val="bg1"/>
                    </a:solidFill>
                  </a:rPr>
                  <a:t>QUEL</a:t>
                </a:r>
                <a:r>
                  <a:rPr lang="fr-FR" dirty="0">
                    <a:solidFill>
                      <a:schemeClr val="bg1"/>
                    </a:solidFill>
                  </a:rPr>
                  <a:t> </a:t>
                </a:r>
              </a:p>
              <a:p>
                <a:r>
                  <a:rPr lang="fr-FR" dirty="0">
                    <a:solidFill>
                      <a:schemeClr val="bg1"/>
                    </a:solidFill>
                  </a:rPr>
                  <a:t>seuil LDL?</a:t>
                </a:r>
              </a:p>
            </p:txBody>
          </p:sp>
        </p:grpSp>
      </p:grpSp>
      <p:grpSp>
        <p:nvGrpSpPr>
          <p:cNvPr id="29" name="Group 28">
            <a:extLst>
              <a:ext uri="{FF2B5EF4-FFF2-40B4-BE49-F238E27FC236}">
                <a16:creationId xmlns:a16="http://schemas.microsoft.com/office/drawing/2014/main" id="{EC06D8FF-CC6B-3748-8BE6-EF64636664BA}"/>
              </a:ext>
            </a:extLst>
          </p:cNvPr>
          <p:cNvGrpSpPr/>
          <p:nvPr/>
        </p:nvGrpSpPr>
        <p:grpSpPr>
          <a:xfrm>
            <a:off x="6726979" y="2276983"/>
            <a:ext cx="1762544" cy="1999986"/>
            <a:chOff x="7021058" y="2422187"/>
            <a:chExt cx="1762544" cy="1999986"/>
          </a:xfrm>
        </p:grpSpPr>
        <p:sp>
          <p:nvSpPr>
            <p:cNvPr id="43" name="ZoneTexte 42">
              <a:extLst>
                <a:ext uri="{FF2B5EF4-FFF2-40B4-BE49-F238E27FC236}">
                  <a16:creationId xmlns:a16="http://schemas.microsoft.com/office/drawing/2014/main" id="{1A87640E-6063-934B-B813-65780A606468}"/>
                </a:ext>
              </a:extLst>
            </p:cNvPr>
            <p:cNvSpPr txBox="1"/>
            <p:nvPr/>
          </p:nvSpPr>
          <p:spPr>
            <a:xfrm>
              <a:off x="7564178" y="3706592"/>
              <a:ext cx="1219424" cy="715581"/>
            </a:xfrm>
            <a:prstGeom prst="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35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800" dirty="0">
                  <a:solidFill>
                    <a:schemeClr val="bg1"/>
                  </a:solidFill>
                </a:rPr>
                <a:t>QUEL</a:t>
              </a:r>
              <a:r>
                <a:rPr lang="fr-FR" dirty="0">
                  <a:solidFill>
                    <a:schemeClr val="bg1"/>
                  </a:solidFill>
                </a:rPr>
                <a:t> </a:t>
              </a:r>
            </a:p>
            <a:p>
              <a:r>
                <a:rPr lang="fr-FR" dirty="0">
                  <a:solidFill>
                    <a:schemeClr val="bg1"/>
                  </a:solidFill>
                </a:rPr>
                <a:t>seuil LDL?</a:t>
              </a:r>
            </a:p>
          </p:txBody>
        </p:sp>
        <p:cxnSp>
          <p:nvCxnSpPr>
            <p:cNvPr id="48" name="Connecteur en angle 47">
              <a:extLst>
                <a:ext uri="{FF2B5EF4-FFF2-40B4-BE49-F238E27FC236}">
                  <a16:creationId xmlns:a16="http://schemas.microsoft.com/office/drawing/2014/main" id="{EC5CF995-7962-484D-AA67-B3E0581A4C19}"/>
                </a:ext>
              </a:extLst>
            </p:cNvPr>
            <p:cNvCxnSpPr>
              <a:cxnSpLocks/>
            </p:cNvCxnSpPr>
            <p:nvPr/>
          </p:nvCxnSpPr>
          <p:spPr>
            <a:xfrm rot="10800000">
              <a:off x="7021058" y="3452091"/>
              <a:ext cx="543120" cy="612291"/>
            </a:xfrm>
            <a:prstGeom prst="bentConnector3">
              <a:avLst>
                <a:gd name="adj1" fmla="val 50000"/>
              </a:avLst>
            </a:prstGeom>
            <a:solidFill>
              <a:schemeClr val="accent4">
                <a:lumMod val="50000"/>
              </a:schemeClr>
            </a:solidFill>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34B225E1-F68F-DD4E-91E2-3ADB7508E5D6}"/>
                </a:ext>
              </a:extLst>
            </p:cNvPr>
            <p:cNvSpPr txBox="1"/>
            <p:nvPr/>
          </p:nvSpPr>
          <p:spPr>
            <a:xfrm>
              <a:off x="7574380" y="2422187"/>
              <a:ext cx="1209222" cy="811573"/>
            </a:xfrm>
            <a:prstGeom prst="rect">
              <a:avLst/>
            </a:prstGeom>
            <a:solidFill>
              <a:schemeClr val="accent4"/>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35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800" dirty="0">
                  <a:solidFill>
                    <a:schemeClr val="bg1"/>
                  </a:solidFill>
                </a:rPr>
                <a:t>QUELLE</a:t>
              </a:r>
              <a:r>
                <a:rPr lang="fr-FR" dirty="0">
                  <a:solidFill>
                    <a:schemeClr val="bg1"/>
                  </a:solidFill>
                </a:rPr>
                <a:t>  </a:t>
              </a:r>
            </a:p>
            <a:p>
              <a:r>
                <a:rPr lang="fr-FR" dirty="0">
                  <a:solidFill>
                    <a:schemeClr val="bg1"/>
                  </a:solidFill>
                </a:rPr>
                <a:t>innocuité faible LDL?</a:t>
              </a:r>
            </a:p>
          </p:txBody>
        </p:sp>
        <p:cxnSp>
          <p:nvCxnSpPr>
            <p:cNvPr id="39" name="Connecteur en angle 47">
              <a:extLst>
                <a:ext uri="{FF2B5EF4-FFF2-40B4-BE49-F238E27FC236}">
                  <a16:creationId xmlns:a16="http://schemas.microsoft.com/office/drawing/2014/main" id="{6F311932-8A2D-B54B-BA65-84028026725F}"/>
                </a:ext>
              </a:extLst>
            </p:cNvPr>
            <p:cNvCxnSpPr>
              <a:cxnSpLocks/>
            </p:cNvCxnSpPr>
            <p:nvPr/>
          </p:nvCxnSpPr>
          <p:spPr>
            <a:xfrm rot="10800000" flipV="1">
              <a:off x="7025722" y="2827973"/>
              <a:ext cx="543120" cy="612291"/>
            </a:xfrm>
            <a:prstGeom prst="bentConnector3">
              <a:avLst>
                <a:gd name="adj1" fmla="val 50000"/>
              </a:avLst>
            </a:prstGeom>
            <a:solidFill>
              <a:schemeClr val="accent4">
                <a:lumMod val="50000"/>
              </a:schemeClr>
            </a:solidFill>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24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750" fill="hold"/>
                                        <p:tgtEl>
                                          <p:spTgt spid="29"/>
                                        </p:tgtEl>
                                        <p:attrNameLst>
                                          <p:attrName>ppt_x</p:attrName>
                                        </p:attrNameLst>
                                      </p:cBhvr>
                                      <p:tavLst>
                                        <p:tav tm="0">
                                          <p:val>
                                            <p:strVal val="1+#ppt_w/2"/>
                                          </p:val>
                                        </p:tav>
                                        <p:tav tm="100000">
                                          <p:val>
                                            <p:strVal val="#ppt_x"/>
                                          </p:val>
                                        </p:tav>
                                      </p:tavLst>
                                    </p:anim>
                                    <p:anim calcmode="lin" valueType="num">
                                      <p:cBhvr additive="base">
                                        <p:cTn id="32" dur="75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E2B274-D058-5C43-A52E-EE8A1613BC13}"/>
              </a:ext>
            </a:extLst>
          </p:cNvPr>
          <p:cNvSpPr>
            <a:spLocks noGrp="1"/>
          </p:cNvSpPr>
          <p:nvPr>
            <p:ph type="title"/>
          </p:nvPr>
        </p:nvSpPr>
        <p:spPr>
          <a:xfrm>
            <a:off x="429904" y="136201"/>
            <a:ext cx="5404514" cy="923330"/>
          </a:xfrm>
          <a:effectLst>
            <a:outerShdw blurRad="50800" dist="38100" dir="2700000" algn="tl" rotWithShape="0">
              <a:prstClr val="black">
                <a:alpha val="40000"/>
              </a:prstClr>
            </a:outerShdw>
          </a:effectLst>
        </p:spPr>
        <p:txBody>
          <a:bodyPr lIns="0" rIns="0" anchor="ctr" anchorCtr="0">
            <a:noAutofit/>
          </a:bodyPr>
          <a:lstStyle/>
          <a:p>
            <a:r>
              <a:rPr lang="fr-FR" sz="3000" dirty="0"/>
              <a:t>Le site de UBC permet d’estimer le C-LDL d’avant traitement</a:t>
            </a:r>
          </a:p>
        </p:txBody>
      </p:sp>
      <p:sp>
        <p:nvSpPr>
          <p:cNvPr id="3" name="Espace réservé du contenu 2">
            <a:extLst>
              <a:ext uri="{FF2B5EF4-FFF2-40B4-BE49-F238E27FC236}">
                <a16:creationId xmlns:a16="http://schemas.microsoft.com/office/drawing/2014/main" id="{E5197B59-13C2-0745-8389-8C237CD597BA}"/>
              </a:ext>
            </a:extLst>
          </p:cNvPr>
          <p:cNvSpPr>
            <a:spLocks noGrp="1"/>
          </p:cNvSpPr>
          <p:nvPr>
            <p:ph idx="1"/>
          </p:nvPr>
        </p:nvSpPr>
        <p:spPr>
          <a:xfrm>
            <a:off x="429904" y="1032706"/>
            <a:ext cx="5032744" cy="273844"/>
          </a:xfrm>
          <a:effectLst>
            <a:outerShdw blurRad="50800" dist="38100" dir="2700000" algn="tl" rotWithShape="0">
              <a:prstClr val="black">
                <a:alpha val="40000"/>
              </a:prstClr>
            </a:outerShdw>
          </a:effectLst>
        </p:spPr>
        <p:txBody>
          <a:bodyPr lIns="0">
            <a:noAutofit/>
          </a:bodyPr>
          <a:lstStyle/>
          <a:p>
            <a:r>
              <a:rPr lang="fr-FR" sz="1800" dirty="0">
                <a:hlinkClick r:id="rId3">
                  <a:extLst>
                    <a:ext uri="{A12FA001-AC4F-418D-AE19-62706E023703}">
                      <ahyp:hlinkClr xmlns:ahyp="http://schemas.microsoft.com/office/drawing/2018/hyperlinkcolor" val="tx"/>
                    </a:ext>
                  </a:extLst>
                </a:hlinkClick>
              </a:rPr>
              <a:t>Https://www.circl.ubc.ca/cardiorisk-calculator.html</a:t>
            </a:r>
            <a:r>
              <a:rPr lang="fr-FR" sz="1800" dirty="0"/>
              <a:t> </a:t>
            </a:r>
          </a:p>
        </p:txBody>
      </p:sp>
      <p:pic>
        <p:nvPicPr>
          <p:cNvPr id="6" name="Image 5">
            <a:extLst>
              <a:ext uri="{FF2B5EF4-FFF2-40B4-BE49-F238E27FC236}">
                <a16:creationId xmlns:a16="http://schemas.microsoft.com/office/drawing/2014/main" id="{EFC1E3B6-C9C2-D046-B1BE-AFB3D8E0D146}"/>
              </a:ext>
            </a:extLst>
          </p:cNvPr>
          <p:cNvPicPr>
            <a:picLocks noChangeAspect="1"/>
          </p:cNvPicPr>
          <p:nvPr/>
        </p:nvPicPr>
        <p:blipFill>
          <a:blip r:embed="rId4"/>
          <a:stretch>
            <a:fillRect/>
          </a:stretch>
        </p:blipFill>
        <p:spPr>
          <a:xfrm>
            <a:off x="355815" y="2129540"/>
            <a:ext cx="2590461" cy="1864946"/>
          </a:xfrm>
          <a:prstGeom prst="rect">
            <a:avLst/>
          </a:prstGeom>
        </p:spPr>
      </p:pic>
      <p:grpSp>
        <p:nvGrpSpPr>
          <p:cNvPr id="7" name="Group 6">
            <a:extLst>
              <a:ext uri="{FF2B5EF4-FFF2-40B4-BE49-F238E27FC236}">
                <a16:creationId xmlns:a16="http://schemas.microsoft.com/office/drawing/2014/main" id="{710A1197-02D8-3F4C-95D3-4C716A21BD1F}"/>
              </a:ext>
            </a:extLst>
          </p:cNvPr>
          <p:cNvGrpSpPr/>
          <p:nvPr/>
        </p:nvGrpSpPr>
        <p:grpSpPr>
          <a:xfrm>
            <a:off x="5834418" y="227144"/>
            <a:ext cx="2949704" cy="4019538"/>
            <a:chOff x="6023171" y="105505"/>
            <a:chExt cx="3038968" cy="4141177"/>
          </a:xfrm>
        </p:grpSpPr>
        <p:pic>
          <p:nvPicPr>
            <p:cNvPr id="16" name="Image 15">
              <a:extLst>
                <a:ext uri="{FF2B5EF4-FFF2-40B4-BE49-F238E27FC236}">
                  <a16:creationId xmlns:a16="http://schemas.microsoft.com/office/drawing/2014/main" id="{BF898E71-66D5-5B4D-8E9D-C2FE4B21822C}"/>
                </a:ext>
              </a:extLst>
            </p:cNvPr>
            <p:cNvPicPr>
              <a:picLocks noChangeAspect="1"/>
            </p:cNvPicPr>
            <p:nvPr/>
          </p:nvPicPr>
          <p:blipFill>
            <a:blip r:embed="rId5"/>
            <a:stretch>
              <a:fillRect/>
            </a:stretch>
          </p:blipFill>
          <p:spPr>
            <a:xfrm>
              <a:off x="6023171" y="105505"/>
              <a:ext cx="2929969" cy="4141177"/>
            </a:xfrm>
            <a:prstGeom prst="rect">
              <a:avLst/>
            </a:prstGeom>
          </p:spPr>
        </p:pic>
        <p:grpSp>
          <p:nvGrpSpPr>
            <p:cNvPr id="5" name="Groupe 4">
              <a:extLst>
                <a:ext uri="{FF2B5EF4-FFF2-40B4-BE49-F238E27FC236}">
                  <a16:creationId xmlns:a16="http://schemas.microsoft.com/office/drawing/2014/main" id="{631410D5-9D90-7547-BD47-50F275DA86E2}"/>
                </a:ext>
              </a:extLst>
            </p:cNvPr>
            <p:cNvGrpSpPr/>
            <p:nvPr/>
          </p:nvGrpSpPr>
          <p:grpSpPr>
            <a:xfrm>
              <a:off x="8413868" y="1840521"/>
              <a:ext cx="648271" cy="1600065"/>
              <a:chOff x="8413868" y="1840521"/>
              <a:chExt cx="648271" cy="1600065"/>
            </a:xfrm>
          </p:grpSpPr>
          <p:sp>
            <p:nvSpPr>
              <p:cNvPr id="11" name="Signalisation droite 10">
                <a:extLst>
                  <a:ext uri="{FF2B5EF4-FFF2-40B4-BE49-F238E27FC236}">
                    <a16:creationId xmlns:a16="http://schemas.microsoft.com/office/drawing/2014/main" id="{6941AA02-AAD0-F341-A0A9-B4115B36691A}"/>
                  </a:ext>
                </a:extLst>
              </p:cNvPr>
              <p:cNvSpPr/>
              <p:nvPr/>
            </p:nvSpPr>
            <p:spPr>
              <a:xfrm rot="10800000">
                <a:off x="8413868" y="3288326"/>
                <a:ext cx="648271" cy="152260"/>
              </a:xfrm>
              <a:prstGeom prst="homePlat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Signalisation droite 11">
                <a:extLst>
                  <a:ext uri="{FF2B5EF4-FFF2-40B4-BE49-F238E27FC236}">
                    <a16:creationId xmlns:a16="http://schemas.microsoft.com/office/drawing/2014/main" id="{7C2C4DBF-F102-2F4C-B3D9-09CDAB3A6592}"/>
                  </a:ext>
                </a:extLst>
              </p:cNvPr>
              <p:cNvSpPr/>
              <p:nvPr/>
            </p:nvSpPr>
            <p:spPr>
              <a:xfrm rot="10800000">
                <a:off x="8413868" y="1840521"/>
                <a:ext cx="648271" cy="152260"/>
              </a:xfrm>
              <a:prstGeom prst="homePlat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9" name="Group 8">
            <a:extLst>
              <a:ext uri="{FF2B5EF4-FFF2-40B4-BE49-F238E27FC236}">
                <a16:creationId xmlns:a16="http://schemas.microsoft.com/office/drawing/2014/main" id="{62DD11D1-E0A8-4E4A-AEB5-21CA6F860341}"/>
              </a:ext>
            </a:extLst>
          </p:cNvPr>
          <p:cNvGrpSpPr/>
          <p:nvPr/>
        </p:nvGrpSpPr>
        <p:grpSpPr>
          <a:xfrm>
            <a:off x="3080060" y="1418870"/>
            <a:ext cx="2611708" cy="3286285"/>
            <a:chOff x="3102498" y="1528302"/>
            <a:chExt cx="2811674" cy="3537900"/>
          </a:xfrm>
        </p:grpSpPr>
        <p:pic>
          <p:nvPicPr>
            <p:cNvPr id="8" name="Image 7">
              <a:extLst>
                <a:ext uri="{FF2B5EF4-FFF2-40B4-BE49-F238E27FC236}">
                  <a16:creationId xmlns:a16="http://schemas.microsoft.com/office/drawing/2014/main" id="{6DEC19D5-B7E7-794A-A599-56EDAD13A3BA}"/>
                </a:ext>
              </a:extLst>
            </p:cNvPr>
            <p:cNvPicPr>
              <a:picLocks noChangeAspect="1"/>
            </p:cNvPicPr>
            <p:nvPr/>
          </p:nvPicPr>
          <p:blipFill>
            <a:blip r:embed="rId6"/>
            <a:stretch>
              <a:fillRect/>
            </a:stretch>
          </p:blipFill>
          <p:spPr>
            <a:xfrm>
              <a:off x="3102498" y="1528302"/>
              <a:ext cx="2811674" cy="3537900"/>
            </a:xfrm>
            <a:prstGeom prst="rect">
              <a:avLst/>
            </a:prstGeom>
          </p:spPr>
        </p:pic>
        <p:sp>
          <p:nvSpPr>
            <p:cNvPr id="13" name="Signalisation droite 12">
              <a:extLst>
                <a:ext uri="{FF2B5EF4-FFF2-40B4-BE49-F238E27FC236}">
                  <a16:creationId xmlns:a16="http://schemas.microsoft.com/office/drawing/2014/main" id="{5DBC662F-55F4-9C46-A11E-7699FDCE03CA}"/>
                </a:ext>
              </a:extLst>
            </p:cNvPr>
            <p:cNvSpPr/>
            <p:nvPr/>
          </p:nvSpPr>
          <p:spPr>
            <a:xfrm rot="10800000">
              <a:off x="4968832" y="2621316"/>
              <a:ext cx="648271" cy="152260"/>
            </a:xfrm>
            <a:prstGeom prst="homePlat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7" name="ZoneTexte 16">
            <a:extLst>
              <a:ext uri="{FF2B5EF4-FFF2-40B4-BE49-F238E27FC236}">
                <a16:creationId xmlns:a16="http://schemas.microsoft.com/office/drawing/2014/main" id="{E5F440B8-A8CE-AA4C-8446-D4A8674E125B}"/>
              </a:ext>
            </a:extLst>
          </p:cNvPr>
          <p:cNvSpPr txBox="1"/>
          <p:nvPr/>
        </p:nvSpPr>
        <p:spPr>
          <a:xfrm>
            <a:off x="5562113" y="4246682"/>
            <a:ext cx="3372215" cy="701731"/>
          </a:xfrm>
          <a:prstGeom prst="rect">
            <a:avLst/>
          </a:prstGeom>
          <a:solidFill>
            <a:srgbClr val="9A4171"/>
          </a:solidFill>
        </p:spPr>
        <p:txBody>
          <a:bodyPr wrap="square" lIns="27432" tIns="27432" rIns="27432" bIns="27432" rtlCol="0">
            <a:spAutoFit/>
          </a:bodyPr>
          <a:lstStyle/>
          <a:p>
            <a:pPr algn="ctr"/>
            <a:r>
              <a:rPr lang="fr-FR" sz="1400" b="1" dirty="0">
                <a:solidFill>
                  <a:schemeClr val="bg1"/>
                </a:solidFill>
              </a:rPr>
              <a:t>Si son C-LDL estimé était de 6,22 </a:t>
            </a:r>
            <a:r>
              <a:rPr lang="fr-FR" sz="1400" b="1" dirty="0" err="1">
                <a:solidFill>
                  <a:schemeClr val="bg1"/>
                </a:solidFill>
              </a:rPr>
              <a:t>mmol</a:t>
            </a:r>
            <a:r>
              <a:rPr lang="fr-FR" sz="1400" b="1" dirty="0">
                <a:solidFill>
                  <a:schemeClr val="bg1"/>
                </a:solidFill>
              </a:rPr>
              <a:t>/L avant traitement, comment est-ce que ça influencerait votre diagnostic et traitement?</a:t>
            </a:r>
          </a:p>
        </p:txBody>
      </p:sp>
      <p:sp>
        <p:nvSpPr>
          <p:cNvPr id="10" name="Rectangle 9">
            <a:extLst>
              <a:ext uri="{FF2B5EF4-FFF2-40B4-BE49-F238E27FC236}">
                <a16:creationId xmlns:a16="http://schemas.microsoft.com/office/drawing/2014/main" id="{50541DBF-4FED-4D20-9B7E-2A3C58C8570E}"/>
              </a:ext>
            </a:extLst>
          </p:cNvPr>
          <p:cNvSpPr/>
          <p:nvPr/>
        </p:nvSpPr>
        <p:spPr>
          <a:xfrm>
            <a:off x="409306" y="2476645"/>
            <a:ext cx="1755395" cy="2385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Rectangle 17">
            <a:extLst>
              <a:ext uri="{FF2B5EF4-FFF2-40B4-BE49-F238E27FC236}">
                <a16:creationId xmlns:a16="http://schemas.microsoft.com/office/drawing/2014/main" id="{E3462346-A9C4-4581-9D0C-0C26C1FFB00E}"/>
              </a:ext>
            </a:extLst>
          </p:cNvPr>
          <p:cNvSpPr/>
          <p:nvPr/>
        </p:nvSpPr>
        <p:spPr>
          <a:xfrm>
            <a:off x="403634" y="2876939"/>
            <a:ext cx="1755395" cy="2385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a:extLst>
              <a:ext uri="{FF2B5EF4-FFF2-40B4-BE49-F238E27FC236}">
                <a16:creationId xmlns:a16="http://schemas.microsoft.com/office/drawing/2014/main" id="{9ECBFB66-65B0-4439-BDAE-E4E4DE1AADF2}"/>
              </a:ext>
            </a:extLst>
          </p:cNvPr>
          <p:cNvSpPr/>
          <p:nvPr/>
        </p:nvSpPr>
        <p:spPr>
          <a:xfrm>
            <a:off x="402697" y="3288117"/>
            <a:ext cx="1755395" cy="2385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a:extLst>
              <a:ext uri="{FF2B5EF4-FFF2-40B4-BE49-F238E27FC236}">
                <a16:creationId xmlns:a16="http://schemas.microsoft.com/office/drawing/2014/main" id="{025009F0-24E5-4154-B6E2-20350FD0A808}"/>
              </a:ext>
            </a:extLst>
          </p:cNvPr>
          <p:cNvSpPr/>
          <p:nvPr/>
        </p:nvSpPr>
        <p:spPr>
          <a:xfrm>
            <a:off x="415137" y="3683432"/>
            <a:ext cx="1755395" cy="2385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895086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heckerboard(across)">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41CD605-11FC-B045-9E28-BD16C0CAFD41}"/>
              </a:ext>
            </a:extLst>
          </p:cNvPr>
          <p:cNvSpPr txBox="1"/>
          <p:nvPr/>
        </p:nvSpPr>
        <p:spPr>
          <a:xfrm>
            <a:off x="2855126" y="1352212"/>
            <a:ext cx="6073823" cy="3384782"/>
          </a:xfrm>
          <a:prstGeom prst="rect">
            <a:avLst/>
          </a:prstGeom>
        </p:spPr>
        <p:txBody>
          <a:bodyPr vert="horz" lIns="0" tIns="45720" rIns="0" bIns="45720" rtlCol="0" anchor="t" anchorCtr="0">
            <a:noAutofit/>
          </a:bodyPr>
          <a:lstStyle>
            <a:lvl1pPr marL="230188" indent="-230188" defTabSz="685800">
              <a:lnSpc>
                <a:spcPct val="90000"/>
              </a:lnSpc>
              <a:spcBef>
                <a:spcPts val="750"/>
              </a:spcBef>
              <a:buClr>
                <a:schemeClr val="accent5"/>
              </a:buClr>
              <a:buSzPct val="100000"/>
              <a:buFontTx/>
              <a:buBlip>
                <a:blip r:embed="rId3"/>
              </a:buBlip>
              <a:tabLst/>
              <a:defRPr sz="2100" b="1">
                <a:cs typeface="Arial" panose="020B0604020202020204" pitchFamily="34" charset="0"/>
              </a:defRPr>
            </a:lvl1pPr>
            <a:lvl2pPr marL="514350" indent="-171450" defTabSz="685800">
              <a:lnSpc>
                <a:spcPct val="90000"/>
              </a:lnSpc>
              <a:spcBef>
                <a:spcPts val="375"/>
              </a:spcBef>
              <a:buClr>
                <a:schemeClr val="accent3"/>
              </a:buClr>
              <a:buFont typeface="Arial" panose="020B0604020202020204" pitchFamily="34" charset="0"/>
              <a:buChar char="•"/>
              <a:defRPr>
                <a:latin typeface="Arial" panose="020B0604020202020204" pitchFamily="34" charset="0"/>
                <a:cs typeface="Arial" panose="020B0604020202020204" pitchFamily="34" charset="0"/>
              </a:defRPr>
            </a:lvl2pPr>
            <a:lvl3pPr marL="857250" indent="-171450" defTabSz="685800">
              <a:lnSpc>
                <a:spcPct val="90000"/>
              </a:lnSpc>
              <a:spcBef>
                <a:spcPts val="375"/>
              </a:spcBef>
              <a:buClr>
                <a:schemeClr val="accent3"/>
              </a:buClr>
              <a:buFont typeface="Arial" panose="020B0604020202020204" pitchFamily="34" charset="0"/>
              <a:buChar char="•"/>
              <a:defRPr sz="1500">
                <a:latin typeface="Arial" panose="020B0604020202020204" pitchFamily="34" charset="0"/>
                <a:cs typeface="Arial" panose="020B0604020202020204" pitchFamily="34" charset="0"/>
              </a:defRPr>
            </a:lvl3pPr>
            <a:lvl4pPr marL="1200150" indent="-171450" defTabSz="685800">
              <a:lnSpc>
                <a:spcPct val="90000"/>
              </a:lnSpc>
              <a:spcBef>
                <a:spcPts val="375"/>
              </a:spcBef>
              <a:buClr>
                <a:schemeClr val="accent3"/>
              </a:buClr>
              <a:buFont typeface="Arial" panose="020B0604020202020204" pitchFamily="34" charset="0"/>
              <a:buChar char="•"/>
              <a:defRPr sz="1350">
                <a:latin typeface="Arial" panose="020B0604020202020204" pitchFamily="34" charset="0"/>
                <a:cs typeface="Arial" panose="020B0604020202020204" pitchFamily="34" charset="0"/>
              </a:defRPr>
            </a:lvl4pPr>
            <a:lvl5pPr marL="1543050" indent="-171450" defTabSz="685800">
              <a:lnSpc>
                <a:spcPct val="90000"/>
              </a:lnSpc>
              <a:spcBef>
                <a:spcPts val="375"/>
              </a:spcBef>
              <a:buClr>
                <a:schemeClr val="accent3"/>
              </a:buClr>
              <a:buFont typeface="Arial" panose="020B0604020202020204" pitchFamily="34" charset="0"/>
              <a:buChar char="•"/>
              <a:defRPr sz="1350">
                <a:latin typeface="Arial" panose="020B0604020202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349250" marR="0" lvl="0" indent="-342900" algn="l" defTabSz="685800" rtl="0" eaLnBrk="1" fontAlgn="auto" latinLnBrk="0" hangingPunct="1">
              <a:lnSpc>
                <a:spcPct val="90000"/>
              </a:lnSpc>
              <a:spcBef>
                <a:spcPts val="750"/>
              </a:spcBef>
              <a:spcAft>
                <a:spcPts val="0"/>
              </a:spcAft>
              <a:buClr>
                <a:srgbClr val="9E1F63"/>
              </a:buClr>
              <a:buSzPct val="100000"/>
              <a:buFontTx/>
              <a:buBlip>
                <a:blip r:embed="rId3"/>
              </a:buBlip>
              <a:defRPr/>
            </a:pPr>
            <a:r>
              <a:rPr kumimoji="0" lang="fr-FR" sz="20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rPr>
              <a:t>5878 patients </a:t>
            </a:r>
          </a:p>
          <a:p>
            <a:pPr marL="349250" marR="0" lvl="0" indent="-342900" algn="l" defTabSz="685800" rtl="0" eaLnBrk="1" fontAlgn="auto" latinLnBrk="0" hangingPunct="1">
              <a:lnSpc>
                <a:spcPct val="90000"/>
              </a:lnSpc>
              <a:spcBef>
                <a:spcPts val="750"/>
              </a:spcBef>
              <a:spcAft>
                <a:spcPts val="0"/>
              </a:spcAft>
              <a:buClr>
                <a:srgbClr val="9E1F63"/>
              </a:buClr>
              <a:buSzPct val="100000"/>
              <a:buFontTx/>
              <a:buBlip>
                <a:blip r:embed="rId3"/>
              </a:buBlip>
              <a:defRPr/>
            </a:pPr>
            <a:r>
              <a:rPr kumimoji="0" lang="fr-FR" sz="20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rPr>
              <a:t>Âge, ethnicité, sexe, tabagisme, </a:t>
            </a:r>
            <a:r>
              <a:rPr kumimoji="0" lang="fr-FR" sz="2000" b="1" i="0" u="none" strike="noStrike" kern="1200" cap="none" spc="0" normalizeH="0" baseline="0" noProof="0" dirty="0" err="1">
                <a:ln>
                  <a:noFill/>
                </a:ln>
                <a:solidFill>
                  <a:schemeClr val="tx2"/>
                </a:solidFill>
                <a:effectLst/>
                <a:uLnTx/>
                <a:uFillTx/>
                <a:latin typeface="Calibri" panose="020F0502020204030204"/>
                <a:ea typeface="+mn-ea"/>
                <a:cs typeface="Arial" panose="020B0604020202020204" pitchFamily="34" charset="0"/>
              </a:rPr>
              <a:t>Tx</a:t>
            </a:r>
            <a:r>
              <a:rPr kumimoji="0" lang="fr-FR" sz="20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rPr>
              <a:t> HTA, </a:t>
            </a:r>
            <a:br>
              <a:rPr kumimoji="0" lang="fr-FR" sz="20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rPr>
            </a:br>
            <a:r>
              <a:rPr kumimoji="0" lang="fr-FR" sz="20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rPr>
              <a:t>TA Systolique, mesures de cholestérol </a:t>
            </a:r>
          </a:p>
          <a:p>
            <a:pPr marL="349250" marR="0" lvl="0" indent="-342900" algn="l" defTabSz="685800" rtl="0" eaLnBrk="1" fontAlgn="auto" latinLnBrk="0" hangingPunct="1">
              <a:lnSpc>
                <a:spcPct val="90000"/>
              </a:lnSpc>
              <a:spcBef>
                <a:spcPts val="750"/>
              </a:spcBef>
              <a:spcAft>
                <a:spcPts val="0"/>
              </a:spcAft>
              <a:buClr>
                <a:srgbClr val="9E1F63"/>
              </a:buClr>
              <a:buSzPct val="100000"/>
              <a:buFontTx/>
              <a:buBlip>
                <a:blip r:embed="rId3"/>
              </a:buBlip>
              <a:defRPr/>
            </a:pPr>
            <a:r>
              <a:rPr kumimoji="0" lang="fr-FR" sz="20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rPr>
              <a:t>+/- Coefficient de calcium</a:t>
            </a:r>
          </a:p>
          <a:p>
            <a:pPr marL="690563" marR="0" lvl="1" indent="-174625" algn="l" defTabSz="685800" rtl="0" eaLnBrk="1" fontAlgn="auto" latinLnBrk="0" hangingPunct="1">
              <a:lnSpc>
                <a:spcPct val="90000"/>
              </a:lnSpc>
              <a:spcBef>
                <a:spcPts val="375"/>
              </a:spcBef>
              <a:spcAft>
                <a:spcPts val="0"/>
              </a:spcAft>
              <a:buClr>
                <a:srgbClr val="0079B3"/>
              </a:buClr>
              <a:buSzTx/>
              <a:buFont typeface="Arial" panose="020B0604020202020204" pitchFamily="34" charset="0"/>
              <a:buChar char="•"/>
              <a:defRPr/>
            </a:pP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209 IM sur 5,8 ans</a:t>
            </a:r>
          </a:p>
          <a:p>
            <a:pPr marL="690563" marR="0" lvl="1" indent="-174625" algn="l" defTabSz="685800" rtl="0" eaLnBrk="1" fontAlgn="auto" latinLnBrk="0" hangingPunct="1">
              <a:lnSpc>
                <a:spcPct val="90000"/>
              </a:lnSpc>
              <a:spcBef>
                <a:spcPts val="375"/>
              </a:spcBef>
              <a:spcAft>
                <a:spcPts val="0"/>
              </a:spcAft>
              <a:buClr>
                <a:srgbClr val="0079B3"/>
              </a:buClr>
              <a:buSzTx/>
              <a:buFont typeface="Arial" panose="020B0604020202020204" pitchFamily="34" charset="0"/>
              <a:buChar char="•"/>
              <a:defRPr/>
            </a:pP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L’ajout de CAC a permis de diminuer de 31 à 23% le nombre </a:t>
            </a:r>
            <a:b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b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de patients à risque intermédiaire</a:t>
            </a:r>
          </a:p>
          <a:p>
            <a:pPr marL="690563" lvl="1" indent="-174625">
              <a:buClr>
                <a:srgbClr val="0079B3"/>
              </a:buClr>
              <a:defRPr/>
            </a:pP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Parmi patients </a:t>
            </a:r>
            <a:r>
              <a:rPr lang="fr-FR" sz="1400" dirty="0">
                <a:solidFill>
                  <a:schemeClr val="tx2"/>
                </a:solidFill>
              </a:rPr>
              <a:t>reclassifiés </a:t>
            </a: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à risque élevé, 16,4% ont vécu </a:t>
            </a:r>
            <a:b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b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des événements CV</a:t>
            </a:r>
          </a:p>
          <a:p>
            <a:pPr marL="690563" marR="0" lvl="1" indent="-174625" algn="l" defTabSz="685800" rtl="0" eaLnBrk="1" fontAlgn="auto" latinLnBrk="0" hangingPunct="1">
              <a:lnSpc>
                <a:spcPct val="90000"/>
              </a:lnSpc>
              <a:spcBef>
                <a:spcPts val="375"/>
              </a:spcBef>
              <a:spcAft>
                <a:spcPts val="0"/>
              </a:spcAft>
              <a:buClr>
                <a:srgbClr val="0079B3"/>
              </a:buClr>
              <a:buSzTx/>
              <a:buFont typeface="Arial" panose="020B0604020202020204" pitchFamily="34" charset="0"/>
              <a:buChar char="•"/>
              <a:defRPr/>
            </a:pP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Parmi les patients reclassifiés à faible risque, 2,3% ont vécu </a:t>
            </a:r>
            <a:b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br>
            <a:r>
              <a:rPr kumimoji="0" lang="fr-FR"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des événements CV</a:t>
            </a:r>
          </a:p>
          <a:p>
            <a:pPr marL="342900" marR="0" lvl="1" indent="0" algn="l" defTabSz="685800" rtl="0" eaLnBrk="1" fontAlgn="auto" latinLnBrk="0" hangingPunct="1">
              <a:lnSpc>
                <a:spcPct val="90000"/>
              </a:lnSpc>
              <a:spcBef>
                <a:spcPts val="375"/>
              </a:spcBef>
              <a:spcAft>
                <a:spcPts val="0"/>
              </a:spcAft>
              <a:buClr>
                <a:srgbClr val="0079B3"/>
              </a:buClr>
              <a:buSzTx/>
              <a:buFont typeface="Arial" panose="020B0604020202020204" pitchFamily="34" charset="0"/>
              <a:buNone/>
              <a:tabLst/>
              <a:defRPr/>
            </a:pPr>
            <a:r>
              <a:rPr kumimoji="0" lang="fr-FR" sz="17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Wingdings" pitchFamily="2" charset="2"/>
              </a:rPr>
              <a:t> </a:t>
            </a:r>
            <a:r>
              <a:rPr kumimoji="0" lang="fr-FR" sz="17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Wingdings" pitchFamily="2" charset="2"/>
              </a:rPr>
              <a:t>CAC permet d’améliorer l’évaluation de la prédiction</a:t>
            </a:r>
            <a:endParaRPr kumimoji="0" lang="fr-FR" sz="17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3" name="ZoneTexte 2">
            <a:extLst>
              <a:ext uri="{FF2B5EF4-FFF2-40B4-BE49-F238E27FC236}">
                <a16:creationId xmlns:a16="http://schemas.microsoft.com/office/drawing/2014/main" id="{62E4731B-019E-8D4E-A53D-F28054977361}"/>
              </a:ext>
            </a:extLst>
          </p:cNvPr>
          <p:cNvSpPr txBox="1"/>
          <p:nvPr/>
        </p:nvSpPr>
        <p:spPr>
          <a:xfrm>
            <a:off x="436728" y="4860502"/>
            <a:ext cx="3157986" cy="230832"/>
          </a:xfrm>
          <a:prstGeom prst="rect">
            <a:avLst/>
          </a:prstGeom>
          <a:noFill/>
        </p:spPr>
        <p:txBody>
          <a:bodyPr wrap="none" lIns="0" r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900" i="0" u="none" strike="noStrike" kern="1200" cap="none" spc="0" normalizeH="0" baseline="0" noProof="0" dirty="0" err="1">
                <a:ln>
                  <a:noFill/>
                </a:ln>
                <a:effectLst/>
                <a:uLnTx/>
                <a:uFillTx/>
                <a:latin typeface="Calibri" panose="020F0502020204030204"/>
                <a:ea typeface="+mn-ea"/>
                <a:cs typeface="+mn-cs"/>
              </a:rPr>
              <a:t>Polonsky</a:t>
            </a:r>
            <a:r>
              <a:rPr kumimoji="0" lang="fr-CA" sz="900" i="0" u="none" strike="noStrike" kern="1200" cap="none" spc="0" normalizeH="0" baseline="0" noProof="0" dirty="0">
                <a:ln>
                  <a:noFill/>
                </a:ln>
                <a:effectLst/>
                <a:uLnTx/>
                <a:uFillTx/>
                <a:latin typeface="Calibri" panose="020F0502020204030204"/>
                <a:ea typeface="+mn-ea"/>
                <a:cs typeface="+mn-cs"/>
              </a:rPr>
              <a:t> TS et al. JAMA. 2010 April 28; 303(16): 1610–1616 </a:t>
            </a:r>
          </a:p>
        </p:txBody>
      </p:sp>
      <p:sp>
        <p:nvSpPr>
          <p:cNvPr id="4" name="Titre 3">
            <a:extLst>
              <a:ext uri="{FF2B5EF4-FFF2-40B4-BE49-F238E27FC236}">
                <a16:creationId xmlns:a16="http://schemas.microsoft.com/office/drawing/2014/main" id="{80AB49F7-1942-0648-B832-3029D39BC95A}"/>
              </a:ext>
            </a:extLst>
          </p:cNvPr>
          <p:cNvSpPr>
            <a:spLocks noGrp="1"/>
          </p:cNvSpPr>
          <p:nvPr>
            <p:ph type="title"/>
          </p:nvPr>
        </p:nvSpPr>
        <p:spPr>
          <a:xfrm>
            <a:off x="436727" y="194889"/>
            <a:ext cx="8255451" cy="633091"/>
          </a:xfrm>
        </p:spPr>
        <p:txBody>
          <a:bodyPr vert="horz" lIns="91440" tIns="45720" rIns="91440" bIns="45720" rtlCol="0" anchor="ctr">
            <a:noAutofit/>
          </a:bodyPr>
          <a:lstStyle/>
          <a:p>
            <a:r>
              <a:rPr lang="fr-CA" sz="3000" dirty="0">
                <a:latin typeface="+mn-lt"/>
              </a:rPr>
              <a:t>Mesurer la Calcification des Artères Coronaires (CAC): pour mieux prédire le risque cardiaque</a:t>
            </a:r>
            <a:endParaRPr lang="fr-FR" sz="3000" dirty="0">
              <a:latin typeface="+mn-lt"/>
            </a:endParaRPr>
          </a:p>
        </p:txBody>
      </p:sp>
      <p:graphicFrame>
        <p:nvGraphicFramePr>
          <p:cNvPr id="7" name="Graphique 6">
            <a:extLst>
              <a:ext uri="{FF2B5EF4-FFF2-40B4-BE49-F238E27FC236}">
                <a16:creationId xmlns:a16="http://schemas.microsoft.com/office/drawing/2014/main" id="{D39A8746-2E3A-9547-A72E-AC9C147BCCA6}"/>
              </a:ext>
            </a:extLst>
          </p:cNvPr>
          <p:cNvGraphicFramePr/>
          <p:nvPr>
            <p:extLst>
              <p:ext uri="{D42A27DB-BD31-4B8C-83A1-F6EECF244321}">
                <p14:modId xmlns:p14="http://schemas.microsoft.com/office/powerpoint/2010/main" val="246091504"/>
              </p:ext>
            </p:extLst>
          </p:nvPr>
        </p:nvGraphicFramePr>
        <p:xfrm>
          <a:off x="210805" y="926275"/>
          <a:ext cx="2389787" cy="3911672"/>
        </p:xfrm>
        <a:graphic>
          <a:graphicData uri="http://schemas.openxmlformats.org/drawingml/2006/chart">
            <c:chart xmlns:c="http://schemas.openxmlformats.org/drawingml/2006/chart" xmlns:r="http://schemas.openxmlformats.org/officeDocument/2006/relationships" r:id="rId4"/>
          </a:graphicData>
        </a:graphic>
      </p:graphicFrame>
      <p:sp>
        <p:nvSpPr>
          <p:cNvPr id="13" name="ZoneTexte 12">
            <a:extLst>
              <a:ext uri="{FF2B5EF4-FFF2-40B4-BE49-F238E27FC236}">
                <a16:creationId xmlns:a16="http://schemas.microsoft.com/office/drawing/2014/main" id="{8CE0F98D-0F2C-B34A-A97A-84DAACE966F6}"/>
              </a:ext>
            </a:extLst>
          </p:cNvPr>
          <p:cNvSpPr txBox="1"/>
          <p:nvPr/>
        </p:nvSpPr>
        <p:spPr>
          <a:xfrm>
            <a:off x="215051" y="1075685"/>
            <a:ext cx="308098"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chemeClr val="tx2"/>
                </a:solidFill>
                <a:effectLst/>
                <a:uLnTx/>
                <a:uFillTx/>
                <a:latin typeface="Calibri" panose="020F0502020204030204"/>
                <a:ea typeface="+mn-ea"/>
                <a:cs typeface="+mn-cs"/>
              </a:rPr>
              <a:t>%</a:t>
            </a:r>
          </a:p>
        </p:txBody>
      </p:sp>
      <p:sp>
        <p:nvSpPr>
          <p:cNvPr id="5" name="Ellipse 4">
            <a:extLst>
              <a:ext uri="{FF2B5EF4-FFF2-40B4-BE49-F238E27FC236}">
                <a16:creationId xmlns:a16="http://schemas.microsoft.com/office/drawing/2014/main" id="{9AA0F3A6-A188-EE4E-980A-19D0F9F617D8}"/>
              </a:ext>
            </a:extLst>
          </p:cNvPr>
          <p:cNvSpPr/>
          <p:nvPr/>
        </p:nvSpPr>
        <p:spPr>
          <a:xfrm>
            <a:off x="1196789" y="2173144"/>
            <a:ext cx="672353" cy="129091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D1CEF34B-8B0C-5E47-9EFC-CD3B5F0EAEF4}"/>
              </a:ext>
            </a:extLst>
          </p:cNvPr>
          <p:cNvSpPr txBox="1"/>
          <p:nvPr/>
        </p:nvSpPr>
        <p:spPr>
          <a:xfrm>
            <a:off x="1912908" y="2539016"/>
            <a:ext cx="456479" cy="338554"/>
          </a:xfrm>
          <a:prstGeom prst="rect">
            <a:avLst/>
          </a:prstGeom>
          <a:noFill/>
        </p:spPr>
        <p:txBody>
          <a:bodyPr wrap="square" lIns="0" r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CD0039"/>
                </a:solidFill>
                <a:effectLst/>
                <a:uLnTx/>
                <a:uFillTx/>
                <a:latin typeface="Calibri" panose="020F0502020204030204"/>
                <a:ea typeface="+mn-ea"/>
                <a:cs typeface="+mn-cs"/>
              </a:rPr>
              <a:t>+3%</a:t>
            </a:r>
          </a:p>
        </p:txBody>
      </p:sp>
      <p:sp>
        <p:nvSpPr>
          <p:cNvPr id="14" name="ZoneTexte 13">
            <a:extLst>
              <a:ext uri="{FF2B5EF4-FFF2-40B4-BE49-F238E27FC236}">
                <a16:creationId xmlns:a16="http://schemas.microsoft.com/office/drawing/2014/main" id="{5EF31CD4-9184-9548-9ABC-E1129C0D5376}"/>
              </a:ext>
            </a:extLst>
          </p:cNvPr>
          <p:cNvSpPr txBox="1"/>
          <p:nvPr/>
        </p:nvSpPr>
        <p:spPr>
          <a:xfrm>
            <a:off x="628117" y="1201287"/>
            <a:ext cx="54053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CD0039"/>
                </a:solidFill>
                <a:effectLst/>
                <a:uLnTx/>
                <a:uFillTx/>
                <a:latin typeface="Calibri" panose="020F0502020204030204"/>
                <a:ea typeface="+mn-ea"/>
                <a:cs typeface="+mn-cs"/>
              </a:rPr>
              <a:t>+5%</a:t>
            </a:r>
          </a:p>
        </p:txBody>
      </p:sp>
      <p:sp>
        <p:nvSpPr>
          <p:cNvPr id="15" name="ZoneTexte 14">
            <a:extLst>
              <a:ext uri="{FF2B5EF4-FFF2-40B4-BE49-F238E27FC236}">
                <a16:creationId xmlns:a16="http://schemas.microsoft.com/office/drawing/2014/main" id="{0E5027FC-DC22-9245-B18D-88DF714BA329}"/>
              </a:ext>
            </a:extLst>
          </p:cNvPr>
          <p:cNvSpPr txBox="1"/>
          <p:nvPr/>
        </p:nvSpPr>
        <p:spPr>
          <a:xfrm>
            <a:off x="1282736" y="1861684"/>
            <a:ext cx="50045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CD0039"/>
                </a:solidFill>
                <a:effectLst/>
                <a:uLnTx/>
                <a:uFillTx/>
                <a:latin typeface="Calibri" panose="020F0502020204030204"/>
                <a:ea typeface="+mn-ea"/>
                <a:cs typeface="+mn-cs"/>
              </a:rPr>
              <a:t>-8%</a:t>
            </a:r>
          </a:p>
        </p:txBody>
      </p:sp>
    </p:spTree>
    <p:extLst>
      <p:ext uri="{BB962C8B-B14F-4D97-AF65-F5344CB8AC3E}">
        <p14:creationId xmlns:p14="http://schemas.microsoft.com/office/powerpoint/2010/main" val="103038155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240532-C31C-6049-9447-9135209618CB}"/>
              </a:ext>
            </a:extLst>
          </p:cNvPr>
          <p:cNvSpPr>
            <a:spLocks noGrp="1"/>
          </p:cNvSpPr>
          <p:nvPr>
            <p:ph type="title"/>
          </p:nvPr>
        </p:nvSpPr>
        <p:spPr/>
        <p:txBody>
          <a:bodyPr>
            <a:noAutofit/>
          </a:bodyPr>
          <a:lstStyle/>
          <a:p>
            <a:r>
              <a:rPr lang="fr-FR" sz="3000" dirty="0">
                <a:latin typeface="+mn-lt"/>
              </a:rPr>
              <a:t>L’importance d’une bonne alimentation</a:t>
            </a:r>
          </a:p>
        </p:txBody>
      </p:sp>
      <p:sp>
        <p:nvSpPr>
          <p:cNvPr id="3" name="ZoneTexte 2">
            <a:extLst>
              <a:ext uri="{FF2B5EF4-FFF2-40B4-BE49-F238E27FC236}">
                <a16:creationId xmlns:a16="http://schemas.microsoft.com/office/drawing/2014/main" id="{8B9155B9-C74C-D94D-B68B-7060ECEE2492}"/>
              </a:ext>
            </a:extLst>
          </p:cNvPr>
          <p:cNvSpPr txBox="1"/>
          <p:nvPr/>
        </p:nvSpPr>
        <p:spPr>
          <a:xfrm>
            <a:off x="437103" y="1245510"/>
            <a:ext cx="4886219" cy="1754326"/>
          </a:xfrm>
          <a:prstGeom prst="rect">
            <a:avLst/>
          </a:prstGeom>
          <a:noFill/>
        </p:spPr>
        <p:txBody>
          <a:bodyPr wrap="square" lIns="0" rIns="0" rtlCol="0" anchor="t" anchorCtr="0">
            <a:spAutoFit/>
          </a:bodyPr>
          <a:lstStyle/>
          <a:p>
            <a:r>
              <a:rPr lang="fr-FR" dirty="0">
                <a:solidFill>
                  <a:schemeClr val="tx2"/>
                </a:solidFill>
              </a:rPr>
              <a:t>L’étude </a:t>
            </a:r>
            <a:r>
              <a:rPr lang="fr-CA" b="1" dirty="0">
                <a:solidFill>
                  <a:schemeClr val="tx2"/>
                </a:solidFill>
              </a:rPr>
              <a:t>Lyon </a:t>
            </a:r>
            <a:r>
              <a:rPr lang="fr-CA" b="1" dirty="0" err="1">
                <a:solidFill>
                  <a:schemeClr val="tx2"/>
                </a:solidFill>
              </a:rPr>
              <a:t>Diet</a:t>
            </a:r>
            <a:r>
              <a:rPr lang="fr-CA" b="1" dirty="0">
                <a:solidFill>
                  <a:schemeClr val="tx2"/>
                </a:solidFill>
              </a:rPr>
              <a:t> </a:t>
            </a:r>
            <a:r>
              <a:rPr lang="fr-CA" b="1" dirty="0" err="1">
                <a:solidFill>
                  <a:schemeClr val="tx2"/>
                </a:solidFill>
              </a:rPr>
              <a:t>Heart</a:t>
            </a:r>
            <a:r>
              <a:rPr lang="fr-CA" b="1" dirty="0">
                <a:solidFill>
                  <a:schemeClr val="tx2"/>
                </a:solidFill>
              </a:rPr>
              <a:t> </a:t>
            </a:r>
            <a:r>
              <a:rPr lang="fr-CA" b="1" dirty="0" err="1">
                <a:solidFill>
                  <a:schemeClr val="tx2"/>
                </a:solidFill>
              </a:rPr>
              <a:t>Study</a:t>
            </a:r>
            <a:r>
              <a:rPr lang="fr-CA" b="1" dirty="0">
                <a:solidFill>
                  <a:schemeClr val="tx2"/>
                </a:solidFill>
              </a:rPr>
              <a:t> </a:t>
            </a:r>
            <a:r>
              <a:rPr lang="fr-CA" dirty="0">
                <a:solidFill>
                  <a:schemeClr val="tx2"/>
                </a:solidFill>
              </a:rPr>
              <a:t>a démontré </a:t>
            </a:r>
            <a:br>
              <a:rPr lang="fr-CA" dirty="0">
                <a:solidFill>
                  <a:schemeClr val="tx2"/>
                </a:solidFill>
              </a:rPr>
            </a:br>
            <a:r>
              <a:rPr lang="fr-CA" dirty="0">
                <a:solidFill>
                  <a:schemeClr val="tx2"/>
                </a:solidFill>
              </a:rPr>
              <a:t>que la diète méditerranéenne contribue à réduire de façon significative à long terme (4 ans) la morbidité et la mortalité cardiovasculaire</a:t>
            </a:r>
            <a:r>
              <a:rPr lang="fr-CA" baseline="30000" dirty="0">
                <a:solidFill>
                  <a:schemeClr val="tx2"/>
                </a:solidFill>
              </a:rPr>
              <a:t>*</a:t>
            </a:r>
            <a:r>
              <a:rPr lang="fr-CA" dirty="0">
                <a:solidFill>
                  <a:schemeClr val="tx2"/>
                </a:solidFill>
              </a:rPr>
              <a:t> </a:t>
            </a:r>
            <a:br>
              <a:rPr lang="fr-CA" dirty="0">
                <a:solidFill>
                  <a:schemeClr val="tx2"/>
                </a:solidFill>
              </a:rPr>
            </a:br>
            <a:r>
              <a:rPr lang="fr-CA" dirty="0">
                <a:solidFill>
                  <a:schemeClr val="tx2"/>
                </a:solidFill>
              </a:rPr>
              <a:t>lorsque comparé avec une diète Nord-Américaine, chez des patients ayant un C-LDL comparable.</a:t>
            </a:r>
          </a:p>
        </p:txBody>
      </p:sp>
      <p:sp>
        <p:nvSpPr>
          <p:cNvPr id="4" name="ZoneTexte 3">
            <a:extLst>
              <a:ext uri="{FF2B5EF4-FFF2-40B4-BE49-F238E27FC236}">
                <a16:creationId xmlns:a16="http://schemas.microsoft.com/office/drawing/2014/main" id="{6E9076EE-0E6C-1441-8322-DE914B35ACD9}"/>
              </a:ext>
            </a:extLst>
          </p:cNvPr>
          <p:cNvSpPr txBox="1"/>
          <p:nvPr/>
        </p:nvSpPr>
        <p:spPr>
          <a:xfrm>
            <a:off x="437102" y="4792042"/>
            <a:ext cx="2342004" cy="230832"/>
          </a:xfrm>
          <a:prstGeom prst="rect">
            <a:avLst/>
          </a:prstGeom>
          <a:noFill/>
        </p:spPr>
        <p:txBody>
          <a:bodyPr wrap="square" lIns="0" rIns="0" rtlCol="0">
            <a:spAutoFit/>
          </a:bodyPr>
          <a:lstStyle/>
          <a:p>
            <a:r>
              <a:rPr lang="fr-CA" sz="900" dirty="0"/>
              <a:t>De </a:t>
            </a:r>
            <a:r>
              <a:rPr lang="fr-CA" sz="900" dirty="0" err="1"/>
              <a:t>Lorgeril</a:t>
            </a:r>
            <a:r>
              <a:rPr lang="fr-CA" sz="900" dirty="0"/>
              <a:t> M et al. Circulation 1999;99:779-785</a:t>
            </a:r>
          </a:p>
        </p:txBody>
      </p:sp>
      <p:sp>
        <p:nvSpPr>
          <p:cNvPr id="6" name="ZoneTexte 5">
            <a:extLst>
              <a:ext uri="{FF2B5EF4-FFF2-40B4-BE49-F238E27FC236}">
                <a16:creationId xmlns:a16="http://schemas.microsoft.com/office/drawing/2014/main" id="{D1EB39AD-FA05-DC4E-93F0-2F1F0CF26D6C}"/>
              </a:ext>
            </a:extLst>
          </p:cNvPr>
          <p:cNvSpPr txBox="1"/>
          <p:nvPr/>
        </p:nvSpPr>
        <p:spPr>
          <a:xfrm>
            <a:off x="437102" y="3253118"/>
            <a:ext cx="4065008" cy="646331"/>
          </a:xfrm>
          <a:prstGeom prst="rect">
            <a:avLst/>
          </a:prstGeom>
          <a:solidFill>
            <a:srgbClr val="9A4171"/>
          </a:solidFill>
        </p:spPr>
        <p:txBody>
          <a:bodyPr wrap="square" rtlCol="0">
            <a:spAutoFit/>
          </a:bodyPr>
          <a:lstStyle/>
          <a:p>
            <a:r>
              <a:rPr lang="fr-CA" sz="1200" baseline="30000" dirty="0">
                <a:solidFill>
                  <a:schemeClr val="bg1"/>
                </a:solidFill>
              </a:rPr>
              <a:t>* </a:t>
            </a:r>
            <a:r>
              <a:rPr lang="fr-FR" sz="1200" dirty="0">
                <a:solidFill>
                  <a:schemeClr val="bg1"/>
                </a:solidFill>
              </a:rPr>
              <a:t>Mort cardiaque, infarctus du myocarde non fatal, angine instable, accident vasculaire cérébral, insuffisance cardiaque, embolie pulmonaire, hospitalisation</a:t>
            </a:r>
          </a:p>
        </p:txBody>
      </p:sp>
      <p:sp>
        <p:nvSpPr>
          <p:cNvPr id="12" name="ZoneTexte 11">
            <a:extLst>
              <a:ext uri="{FF2B5EF4-FFF2-40B4-BE49-F238E27FC236}">
                <a16:creationId xmlns:a16="http://schemas.microsoft.com/office/drawing/2014/main" id="{6E95308A-7CCF-A445-BDC6-C971529B6C5B}"/>
              </a:ext>
            </a:extLst>
          </p:cNvPr>
          <p:cNvSpPr txBox="1"/>
          <p:nvPr/>
        </p:nvSpPr>
        <p:spPr>
          <a:xfrm rot="16200000">
            <a:off x="4607539" y="2694865"/>
            <a:ext cx="2019044" cy="276999"/>
          </a:xfrm>
          <a:prstGeom prst="rect">
            <a:avLst/>
          </a:prstGeom>
          <a:noFill/>
          <a:ln>
            <a:noFill/>
          </a:ln>
        </p:spPr>
        <p:txBody>
          <a:bodyPr wrap="square" lIns="0" rIns="0" rtlCol="0" anchor="ctr" anchorCtr="0">
            <a:noAutofit/>
          </a:bodyPr>
          <a:lstStyle/>
          <a:p>
            <a:pPr algn="ctr"/>
            <a:r>
              <a:rPr lang="fr-CA" sz="1200" b="1" dirty="0">
                <a:solidFill>
                  <a:schemeClr val="tx2"/>
                </a:solidFill>
              </a:rPr>
              <a:t>% sans évènement</a:t>
            </a:r>
            <a:endParaRPr lang="fr-FR" sz="1200" b="1" dirty="0">
              <a:solidFill>
                <a:schemeClr val="tx2"/>
              </a:solidFill>
            </a:endParaRPr>
          </a:p>
        </p:txBody>
      </p:sp>
      <p:sp>
        <p:nvSpPr>
          <p:cNvPr id="14" name="ZoneTexte 13">
            <a:extLst>
              <a:ext uri="{FF2B5EF4-FFF2-40B4-BE49-F238E27FC236}">
                <a16:creationId xmlns:a16="http://schemas.microsoft.com/office/drawing/2014/main" id="{112DD80C-D241-8A44-9D44-45BC14B98C3D}"/>
              </a:ext>
            </a:extLst>
          </p:cNvPr>
          <p:cNvSpPr txBox="1"/>
          <p:nvPr/>
        </p:nvSpPr>
        <p:spPr>
          <a:xfrm>
            <a:off x="6923707" y="4837595"/>
            <a:ext cx="960174" cy="188377"/>
          </a:xfrm>
          <a:prstGeom prst="rect">
            <a:avLst/>
          </a:prstGeom>
          <a:noFill/>
          <a:ln>
            <a:noFill/>
          </a:ln>
        </p:spPr>
        <p:txBody>
          <a:bodyPr wrap="square" lIns="0" rIns="0" rtlCol="0" anchor="ctr" anchorCtr="0">
            <a:noAutofit/>
          </a:bodyPr>
          <a:lstStyle/>
          <a:p>
            <a:pPr algn="ctr"/>
            <a:r>
              <a:rPr lang="fr-CA" sz="1000" b="1" dirty="0">
                <a:solidFill>
                  <a:schemeClr val="tx2"/>
                </a:solidFill>
              </a:rPr>
              <a:t>Années</a:t>
            </a:r>
            <a:r>
              <a:rPr lang="fr-CA" sz="1000" b="1" dirty="0"/>
              <a:t>                                      </a:t>
            </a:r>
          </a:p>
        </p:txBody>
      </p:sp>
      <p:grpSp>
        <p:nvGrpSpPr>
          <p:cNvPr id="13" name="Group 12">
            <a:extLst>
              <a:ext uri="{FF2B5EF4-FFF2-40B4-BE49-F238E27FC236}">
                <a16:creationId xmlns:a16="http://schemas.microsoft.com/office/drawing/2014/main" id="{DAD4CC43-0FD9-5143-91FC-D0B0C634F43E}"/>
              </a:ext>
            </a:extLst>
          </p:cNvPr>
          <p:cNvGrpSpPr/>
          <p:nvPr/>
        </p:nvGrpSpPr>
        <p:grpSpPr>
          <a:xfrm>
            <a:off x="5857010" y="1132867"/>
            <a:ext cx="2658340" cy="3550538"/>
            <a:chOff x="5804683" y="1108825"/>
            <a:chExt cx="2843532" cy="3797885"/>
          </a:xfrm>
        </p:grpSpPr>
        <p:pic>
          <p:nvPicPr>
            <p:cNvPr id="7" name="Picture 6">
              <a:extLst>
                <a:ext uri="{FF2B5EF4-FFF2-40B4-BE49-F238E27FC236}">
                  <a16:creationId xmlns:a16="http://schemas.microsoft.com/office/drawing/2014/main" id="{A59D59EC-012E-B84A-8BA6-E4880D335708}"/>
                </a:ext>
              </a:extLst>
            </p:cNvPr>
            <p:cNvPicPr>
              <a:picLocks noChangeAspect="1"/>
            </p:cNvPicPr>
            <p:nvPr/>
          </p:nvPicPr>
          <p:blipFill>
            <a:blip r:embed="rId3"/>
            <a:srcRect/>
            <a:stretch/>
          </p:blipFill>
          <p:spPr>
            <a:xfrm>
              <a:off x="6113988" y="1182312"/>
              <a:ext cx="2505741" cy="3536021"/>
            </a:xfrm>
            <a:prstGeom prst="rect">
              <a:avLst/>
            </a:prstGeom>
          </p:spPr>
        </p:pic>
        <p:sp>
          <p:nvSpPr>
            <p:cNvPr id="9" name="ZoneTexte 8">
              <a:extLst>
                <a:ext uri="{FF2B5EF4-FFF2-40B4-BE49-F238E27FC236}">
                  <a16:creationId xmlns:a16="http://schemas.microsoft.com/office/drawing/2014/main" id="{8B3EEE6E-E7C1-2241-8ABE-697196235B26}"/>
                </a:ext>
              </a:extLst>
            </p:cNvPr>
            <p:cNvSpPr txBox="1"/>
            <p:nvPr/>
          </p:nvSpPr>
          <p:spPr>
            <a:xfrm>
              <a:off x="6525335" y="4007638"/>
              <a:ext cx="1186543" cy="369332"/>
            </a:xfrm>
            <a:prstGeom prst="rect">
              <a:avLst/>
            </a:prstGeom>
            <a:noFill/>
            <a:ln>
              <a:noFill/>
            </a:ln>
            <a:scene3d>
              <a:camera prst="orthographicFront"/>
              <a:lightRig rig="threePt" dir="t"/>
            </a:scene3d>
            <a:sp3d>
              <a:bevelT/>
            </a:sp3d>
          </p:spPr>
          <p:txBody>
            <a:bodyPr wrap="none" rtlCol="0">
              <a:spAutoFit/>
            </a:bodyPr>
            <a:lstStyle/>
            <a:p>
              <a:r>
                <a:rPr lang="fr-CA" sz="900" b="1" dirty="0">
                  <a:solidFill>
                    <a:schemeClr val="tx2"/>
                  </a:solidFill>
                </a:rPr>
                <a:t>HR : 0.53 (0.38–0.74) </a:t>
              </a:r>
            </a:p>
            <a:p>
              <a:r>
                <a:rPr lang="fr-CA" sz="900" b="1" dirty="0">
                  <a:solidFill>
                    <a:schemeClr val="tx2"/>
                  </a:solidFill>
                </a:rPr>
                <a:t>P= 0.0002 </a:t>
              </a:r>
              <a:endParaRPr lang="fr-FR" sz="900" b="1" dirty="0">
                <a:solidFill>
                  <a:schemeClr val="tx2"/>
                </a:solidFill>
              </a:endParaRPr>
            </a:p>
          </p:txBody>
        </p:sp>
        <p:sp>
          <p:nvSpPr>
            <p:cNvPr id="10" name="ZoneTexte 9">
              <a:extLst>
                <a:ext uri="{FF2B5EF4-FFF2-40B4-BE49-F238E27FC236}">
                  <a16:creationId xmlns:a16="http://schemas.microsoft.com/office/drawing/2014/main" id="{D1350C07-1793-CD49-A9DB-6723B883E561}"/>
                </a:ext>
              </a:extLst>
            </p:cNvPr>
            <p:cNvSpPr txBox="1"/>
            <p:nvPr/>
          </p:nvSpPr>
          <p:spPr>
            <a:xfrm>
              <a:off x="7290804" y="1713040"/>
              <a:ext cx="1348729" cy="411522"/>
            </a:xfrm>
            <a:prstGeom prst="rect">
              <a:avLst/>
            </a:prstGeom>
            <a:noFill/>
            <a:ln>
              <a:noFill/>
            </a:ln>
            <a:scene3d>
              <a:camera prst="orthographicFront"/>
              <a:lightRig rig="threePt" dir="t"/>
            </a:scene3d>
            <a:sp3d>
              <a:bevelT/>
            </a:sp3d>
          </p:spPr>
          <p:txBody>
            <a:bodyPr wrap="square" rtlCol="0">
              <a:spAutoFit/>
            </a:bodyPr>
            <a:lstStyle/>
            <a:p>
              <a:pPr algn="ctr"/>
              <a:r>
                <a:rPr lang="fr-CA" sz="1000" b="1" dirty="0">
                  <a:solidFill>
                    <a:schemeClr val="accent4"/>
                  </a:solidFill>
                </a:rPr>
                <a:t>diète </a:t>
              </a:r>
            </a:p>
            <a:p>
              <a:pPr algn="ctr">
                <a:lnSpc>
                  <a:spcPct val="90000"/>
                </a:lnSpc>
              </a:pPr>
              <a:r>
                <a:rPr lang="fr-CA" sz="1000" b="1" dirty="0">
                  <a:solidFill>
                    <a:schemeClr val="accent4"/>
                  </a:solidFill>
                </a:rPr>
                <a:t>nord-Américaine</a:t>
              </a:r>
              <a:endParaRPr lang="fr-FR" sz="1000" b="1" dirty="0">
                <a:solidFill>
                  <a:schemeClr val="accent4"/>
                </a:solidFill>
              </a:endParaRPr>
            </a:p>
          </p:txBody>
        </p:sp>
        <p:sp>
          <p:nvSpPr>
            <p:cNvPr id="11" name="ZoneTexte 10">
              <a:extLst>
                <a:ext uri="{FF2B5EF4-FFF2-40B4-BE49-F238E27FC236}">
                  <a16:creationId xmlns:a16="http://schemas.microsoft.com/office/drawing/2014/main" id="{CE6E1272-19E9-1743-9C62-306759EB909E}"/>
                </a:ext>
              </a:extLst>
            </p:cNvPr>
            <p:cNvSpPr txBox="1"/>
            <p:nvPr/>
          </p:nvSpPr>
          <p:spPr>
            <a:xfrm>
              <a:off x="6480619" y="3238391"/>
              <a:ext cx="1274746" cy="395061"/>
            </a:xfrm>
            <a:prstGeom prst="rect">
              <a:avLst/>
            </a:prstGeom>
            <a:noFill/>
            <a:ln>
              <a:noFill/>
            </a:ln>
          </p:spPr>
          <p:txBody>
            <a:bodyPr wrap="square" rtlCol="0">
              <a:spAutoFit/>
            </a:bodyPr>
            <a:lstStyle/>
            <a:p>
              <a:pPr algn="ctr">
                <a:lnSpc>
                  <a:spcPct val="90000"/>
                </a:lnSpc>
              </a:pPr>
              <a:r>
                <a:rPr lang="fr-CA" sz="1000" b="1" dirty="0">
                  <a:solidFill>
                    <a:schemeClr val="accent3"/>
                  </a:solidFill>
                </a:rPr>
                <a:t>diète </a:t>
              </a:r>
            </a:p>
            <a:p>
              <a:pPr algn="ctr">
                <a:lnSpc>
                  <a:spcPct val="90000"/>
                </a:lnSpc>
              </a:pPr>
              <a:r>
                <a:rPr lang="fr-CA" sz="1000" b="1" dirty="0">
                  <a:solidFill>
                    <a:schemeClr val="accent3"/>
                  </a:solidFill>
                </a:rPr>
                <a:t>méditerranéenne</a:t>
              </a:r>
              <a:endParaRPr lang="fr-FR" sz="1000" b="1" dirty="0">
                <a:solidFill>
                  <a:schemeClr val="accent3"/>
                </a:solidFill>
              </a:endParaRPr>
            </a:p>
          </p:txBody>
        </p:sp>
        <p:sp>
          <p:nvSpPr>
            <p:cNvPr id="15" name="TextBox 14">
              <a:extLst>
                <a:ext uri="{FF2B5EF4-FFF2-40B4-BE49-F238E27FC236}">
                  <a16:creationId xmlns:a16="http://schemas.microsoft.com/office/drawing/2014/main" id="{E07C9964-0639-0641-AD8C-3BCF648119D0}"/>
                </a:ext>
              </a:extLst>
            </p:cNvPr>
            <p:cNvSpPr txBox="1"/>
            <p:nvPr/>
          </p:nvSpPr>
          <p:spPr>
            <a:xfrm>
              <a:off x="5804683" y="4533456"/>
              <a:ext cx="277000" cy="184877"/>
            </a:xfrm>
            <a:prstGeom prst="rect">
              <a:avLst/>
            </a:prstGeom>
            <a:noFill/>
          </p:spPr>
          <p:txBody>
            <a:bodyPr wrap="square" lIns="0" tIns="0" rIns="0" bIns="0" rtlCol="0" anchor="ctr" anchorCtr="0">
              <a:noAutofit/>
            </a:bodyPr>
            <a:lstStyle/>
            <a:p>
              <a:pPr algn="ctr"/>
              <a:r>
                <a:rPr lang="fr-CA" sz="1200" dirty="0">
                  <a:solidFill>
                    <a:schemeClr val="tx2"/>
                  </a:solidFill>
                </a:rPr>
                <a:t>40</a:t>
              </a:r>
              <a:endParaRPr sz="1200" dirty="0">
                <a:solidFill>
                  <a:schemeClr val="tx2"/>
                </a:solidFill>
              </a:endParaRPr>
            </a:p>
          </p:txBody>
        </p:sp>
        <p:sp>
          <p:nvSpPr>
            <p:cNvPr id="16" name="TextBox 15">
              <a:extLst>
                <a:ext uri="{FF2B5EF4-FFF2-40B4-BE49-F238E27FC236}">
                  <a16:creationId xmlns:a16="http://schemas.microsoft.com/office/drawing/2014/main" id="{F30FBA23-2E56-9749-8A89-52A99D60D799}"/>
                </a:ext>
              </a:extLst>
            </p:cNvPr>
            <p:cNvSpPr txBox="1"/>
            <p:nvPr/>
          </p:nvSpPr>
          <p:spPr>
            <a:xfrm>
              <a:off x="6619766" y="4718333"/>
              <a:ext cx="277000" cy="188377"/>
            </a:xfrm>
            <a:prstGeom prst="rect">
              <a:avLst/>
            </a:prstGeom>
            <a:noFill/>
          </p:spPr>
          <p:txBody>
            <a:bodyPr wrap="square" lIns="0" tIns="0" rIns="0" bIns="0" rtlCol="0" anchor="ctr" anchorCtr="0">
              <a:noAutofit/>
            </a:bodyPr>
            <a:lstStyle/>
            <a:p>
              <a:pPr algn="ctr"/>
              <a:r>
                <a:rPr lang="fr-CA" sz="1200" dirty="0">
                  <a:solidFill>
                    <a:schemeClr val="tx2"/>
                  </a:solidFill>
                </a:rPr>
                <a:t>1</a:t>
              </a:r>
              <a:endParaRPr sz="1200" dirty="0">
                <a:solidFill>
                  <a:schemeClr val="tx2"/>
                </a:solidFill>
              </a:endParaRPr>
            </a:p>
          </p:txBody>
        </p:sp>
        <p:sp>
          <p:nvSpPr>
            <p:cNvPr id="17" name="TextBox 16">
              <a:extLst>
                <a:ext uri="{FF2B5EF4-FFF2-40B4-BE49-F238E27FC236}">
                  <a16:creationId xmlns:a16="http://schemas.microsoft.com/office/drawing/2014/main" id="{F788B142-7172-BF49-BF75-27F38219B93A}"/>
                </a:ext>
              </a:extLst>
            </p:cNvPr>
            <p:cNvSpPr txBox="1"/>
            <p:nvPr/>
          </p:nvSpPr>
          <p:spPr>
            <a:xfrm>
              <a:off x="5804683" y="3962684"/>
              <a:ext cx="277000" cy="184877"/>
            </a:xfrm>
            <a:prstGeom prst="rect">
              <a:avLst/>
            </a:prstGeom>
            <a:noFill/>
          </p:spPr>
          <p:txBody>
            <a:bodyPr wrap="square" lIns="0" tIns="0" rIns="0" bIns="0" rtlCol="0" anchor="ctr" anchorCtr="0">
              <a:noAutofit/>
            </a:bodyPr>
            <a:lstStyle/>
            <a:p>
              <a:pPr algn="ctr"/>
              <a:r>
                <a:rPr lang="fr-CA" sz="1200" dirty="0">
                  <a:solidFill>
                    <a:schemeClr val="tx2"/>
                  </a:solidFill>
                </a:rPr>
                <a:t>50</a:t>
              </a:r>
              <a:endParaRPr sz="1200" dirty="0">
                <a:solidFill>
                  <a:schemeClr val="tx2"/>
                </a:solidFill>
              </a:endParaRPr>
            </a:p>
          </p:txBody>
        </p:sp>
        <p:sp>
          <p:nvSpPr>
            <p:cNvPr id="18" name="TextBox 17">
              <a:extLst>
                <a:ext uri="{FF2B5EF4-FFF2-40B4-BE49-F238E27FC236}">
                  <a16:creationId xmlns:a16="http://schemas.microsoft.com/office/drawing/2014/main" id="{75EF5EA9-C38E-1D45-9D3A-4DFA3FBA6467}"/>
                </a:ext>
              </a:extLst>
            </p:cNvPr>
            <p:cNvSpPr txBox="1"/>
            <p:nvPr/>
          </p:nvSpPr>
          <p:spPr>
            <a:xfrm>
              <a:off x="5804683" y="3409385"/>
              <a:ext cx="277000" cy="184877"/>
            </a:xfrm>
            <a:prstGeom prst="rect">
              <a:avLst/>
            </a:prstGeom>
            <a:noFill/>
          </p:spPr>
          <p:txBody>
            <a:bodyPr wrap="square" lIns="0" tIns="0" rIns="0" bIns="0" rtlCol="0" anchor="ctr" anchorCtr="0">
              <a:noAutofit/>
            </a:bodyPr>
            <a:lstStyle/>
            <a:p>
              <a:pPr algn="ctr"/>
              <a:r>
                <a:rPr lang="fr-CA" sz="1200" dirty="0">
                  <a:solidFill>
                    <a:schemeClr val="tx2"/>
                  </a:solidFill>
                </a:rPr>
                <a:t>60</a:t>
              </a:r>
              <a:endParaRPr sz="1200" dirty="0">
                <a:solidFill>
                  <a:schemeClr val="tx2"/>
                </a:solidFill>
              </a:endParaRPr>
            </a:p>
          </p:txBody>
        </p:sp>
        <p:sp>
          <p:nvSpPr>
            <p:cNvPr id="19" name="TextBox 18">
              <a:extLst>
                <a:ext uri="{FF2B5EF4-FFF2-40B4-BE49-F238E27FC236}">
                  <a16:creationId xmlns:a16="http://schemas.microsoft.com/office/drawing/2014/main" id="{19D61345-C130-8F47-91F1-D7976080CFEA}"/>
                </a:ext>
              </a:extLst>
            </p:cNvPr>
            <p:cNvSpPr txBox="1"/>
            <p:nvPr/>
          </p:nvSpPr>
          <p:spPr>
            <a:xfrm>
              <a:off x="5804683" y="2832789"/>
              <a:ext cx="277000" cy="184877"/>
            </a:xfrm>
            <a:prstGeom prst="rect">
              <a:avLst/>
            </a:prstGeom>
            <a:noFill/>
          </p:spPr>
          <p:txBody>
            <a:bodyPr wrap="square" lIns="0" tIns="0" rIns="0" bIns="0" rtlCol="0" anchor="ctr" anchorCtr="0">
              <a:noAutofit/>
            </a:bodyPr>
            <a:lstStyle/>
            <a:p>
              <a:pPr algn="ctr"/>
              <a:r>
                <a:rPr lang="fr-CA" sz="1200" dirty="0">
                  <a:solidFill>
                    <a:schemeClr val="tx2"/>
                  </a:solidFill>
                </a:rPr>
                <a:t>70</a:t>
              </a:r>
              <a:endParaRPr sz="1200" dirty="0">
                <a:solidFill>
                  <a:schemeClr val="tx2"/>
                </a:solidFill>
              </a:endParaRPr>
            </a:p>
          </p:txBody>
        </p:sp>
        <p:sp>
          <p:nvSpPr>
            <p:cNvPr id="20" name="TextBox 19">
              <a:extLst>
                <a:ext uri="{FF2B5EF4-FFF2-40B4-BE49-F238E27FC236}">
                  <a16:creationId xmlns:a16="http://schemas.microsoft.com/office/drawing/2014/main" id="{4AF24C83-3620-4049-8E44-354C0F206D64}"/>
                </a:ext>
              </a:extLst>
            </p:cNvPr>
            <p:cNvSpPr txBox="1"/>
            <p:nvPr/>
          </p:nvSpPr>
          <p:spPr>
            <a:xfrm>
              <a:off x="5804683" y="2267841"/>
              <a:ext cx="277000" cy="184877"/>
            </a:xfrm>
            <a:prstGeom prst="rect">
              <a:avLst/>
            </a:prstGeom>
            <a:noFill/>
          </p:spPr>
          <p:txBody>
            <a:bodyPr wrap="square" lIns="0" tIns="0" rIns="0" bIns="0" rtlCol="0" anchor="ctr" anchorCtr="0">
              <a:noAutofit/>
            </a:bodyPr>
            <a:lstStyle/>
            <a:p>
              <a:pPr algn="ctr"/>
              <a:r>
                <a:rPr lang="fr-CA" sz="1200" dirty="0">
                  <a:solidFill>
                    <a:schemeClr val="tx2"/>
                  </a:solidFill>
                </a:rPr>
                <a:t>80</a:t>
              </a:r>
              <a:endParaRPr sz="1200" dirty="0">
                <a:solidFill>
                  <a:schemeClr val="tx2"/>
                </a:solidFill>
              </a:endParaRPr>
            </a:p>
          </p:txBody>
        </p:sp>
        <p:sp>
          <p:nvSpPr>
            <p:cNvPr id="21" name="TextBox 20">
              <a:extLst>
                <a:ext uri="{FF2B5EF4-FFF2-40B4-BE49-F238E27FC236}">
                  <a16:creationId xmlns:a16="http://schemas.microsoft.com/office/drawing/2014/main" id="{21B8FFCC-302D-344C-8DD0-CA549AC6547B}"/>
                </a:ext>
              </a:extLst>
            </p:cNvPr>
            <p:cNvSpPr txBox="1"/>
            <p:nvPr/>
          </p:nvSpPr>
          <p:spPr>
            <a:xfrm>
              <a:off x="5804683" y="1691245"/>
              <a:ext cx="277000" cy="184877"/>
            </a:xfrm>
            <a:prstGeom prst="rect">
              <a:avLst/>
            </a:prstGeom>
            <a:noFill/>
          </p:spPr>
          <p:txBody>
            <a:bodyPr wrap="square" lIns="0" tIns="0" rIns="0" bIns="0" rtlCol="0" anchor="ctr" anchorCtr="0">
              <a:noAutofit/>
            </a:bodyPr>
            <a:lstStyle/>
            <a:p>
              <a:pPr algn="ctr"/>
              <a:r>
                <a:rPr lang="fr-CA" sz="1200" dirty="0">
                  <a:solidFill>
                    <a:schemeClr val="tx2"/>
                  </a:solidFill>
                </a:rPr>
                <a:t>90</a:t>
              </a:r>
              <a:endParaRPr sz="1200" dirty="0">
                <a:solidFill>
                  <a:schemeClr val="tx2"/>
                </a:solidFill>
              </a:endParaRPr>
            </a:p>
          </p:txBody>
        </p:sp>
        <p:sp>
          <p:nvSpPr>
            <p:cNvPr id="22" name="TextBox 21">
              <a:extLst>
                <a:ext uri="{FF2B5EF4-FFF2-40B4-BE49-F238E27FC236}">
                  <a16:creationId xmlns:a16="http://schemas.microsoft.com/office/drawing/2014/main" id="{6B3A90CA-F170-5544-9A46-892C13E23014}"/>
                </a:ext>
              </a:extLst>
            </p:cNvPr>
            <p:cNvSpPr txBox="1"/>
            <p:nvPr/>
          </p:nvSpPr>
          <p:spPr>
            <a:xfrm>
              <a:off x="5804683" y="1108825"/>
              <a:ext cx="277000" cy="184877"/>
            </a:xfrm>
            <a:prstGeom prst="rect">
              <a:avLst/>
            </a:prstGeom>
            <a:noFill/>
          </p:spPr>
          <p:txBody>
            <a:bodyPr wrap="square" lIns="0" tIns="0" rIns="0" bIns="0" rtlCol="0" anchor="ctr" anchorCtr="0">
              <a:noAutofit/>
            </a:bodyPr>
            <a:lstStyle/>
            <a:p>
              <a:pPr algn="ctr"/>
              <a:r>
                <a:rPr lang="fr-CA" sz="1200" dirty="0">
                  <a:solidFill>
                    <a:schemeClr val="tx2"/>
                  </a:solidFill>
                </a:rPr>
                <a:t>100</a:t>
              </a:r>
              <a:endParaRPr sz="1200" dirty="0">
                <a:solidFill>
                  <a:schemeClr val="tx2"/>
                </a:solidFill>
              </a:endParaRPr>
            </a:p>
          </p:txBody>
        </p:sp>
        <p:sp>
          <p:nvSpPr>
            <p:cNvPr id="23" name="TextBox 22">
              <a:extLst>
                <a:ext uri="{FF2B5EF4-FFF2-40B4-BE49-F238E27FC236}">
                  <a16:creationId xmlns:a16="http://schemas.microsoft.com/office/drawing/2014/main" id="{78D523D3-D034-5245-ABDA-4280C9A1AD65}"/>
                </a:ext>
              </a:extLst>
            </p:cNvPr>
            <p:cNvSpPr txBox="1"/>
            <p:nvPr/>
          </p:nvSpPr>
          <p:spPr>
            <a:xfrm>
              <a:off x="7081313" y="4718333"/>
              <a:ext cx="227631" cy="188377"/>
            </a:xfrm>
            <a:prstGeom prst="rect">
              <a:avLst/>
            </a:prstGeom>
            <a:noFill/>
          </p:spPr>
          <p:txBody>
            <a:bodyPr wrap="square" lIns="0" tIns="0" rIns="0" bIns="0" rtlCol="0" anchor="ctr" anchorCtr="0">
              <a:noAutofit/>
            </a:bodyPr>
            <a:lstStyle/>
            <a:p>
              <a:pPr algn="ctr"/>
              <a:r>
                <a:rPr lang="fr-CA" sz="1200" dirty="0">
                  <a:solidFill>
                    <a:schemeClr val="tx2"/>
                  </a:solidFill>
                </a:rPr>
                <a:t>2</a:t>
              </a:r>
              <a:endParaRPr sz="1200" dirty="0">
                <a:solidFill>
                  <a:schemeClr val="tx2"/>
                </a:solidFill>
              </a:endParaRPr>
            </a:p>
          </p:txBody>
        </p:sp>
        <p:sp>
          <p:nvSpPr>
            <p:cNvPr id="24" name="TextBox 23">
              <a:extLst>
                <a:ext uri="{FF2B5EF4-FFF2-40B4-BE49-F238E27FC236}">
                  <a16:creationId xmlns:a16="http://schemas.microsoft.com/office/drawing/2014/main" id="{A479D6F2-B055-D941-9FC5-7C6D66AA651F}"/>
                </a:ext>
              </a:extLst>
            </p:cNvPr>
            <p:cNvSpPr txBox="1"/>
            <p:nvPr/>
          </p:nvSpPr>
          <p:spPr>
            <a:xfrm>
              <a:off x="7532858" y="4718333"/>
              <a:ext cx="227631" cy="188377"/>
            </a:xfrm>
            <a:prstGeom prst="rect">
              <a:avLst/>
            </a:prstGeom>
            <a:noFill/>
          </p:spPr>
          <p:txBody>
            <a:bodyPr wrap="square" lIns="0" tIns="0" rIns="0" bIns="0" rtlCol="0" anchor="ctr" anchorCtr="0">
              <a:noAutofit/>
            </a:bodyPr>
            <a:lstStyle/>
            <a:p>
              <a:pPr algn="ctr"/>
              <a:r>
                <a:rPr lang="fr-CA" sz="1200" dirty="0">
                  <a:solidFill>
                    <a:schemeClr val="tx2"/>
                  </a:solidFill>
                </a:rPr>
                <a:t>3</a:t>
              </a:r>
              <a:endParaRPr sz="1200" dirty="0">
                <a:solidFill>
                  <a:schemeClr val="tx2"/>
                </a:solidFill>
              </a:endParaRPr>
            </a:p>
          </p:txBody>
        </p:sp>
        <p:sp>
          <p:nvSpPr>
            <p:cNvPr id="25" name="TextBox 24">
              <a:extLst>
                <a:ext uri="{FF2B5EF4-FFF2-40B4-BE49-F238E27FC236}">
                  <a16:creationId xmlns:a16="http://schemas.microsoft.com/office/drawing/2014/main" id="{7C2F8E33-B4F6-5547-85BC-93F4E4431211}"/>
                </a:ext>
              </a:extLst>
            </p:cNvPr>
            <p:cNvSpPr txBox="1"/>
            <p:nvPr/>
          </p:nvSpPr>
          <p:spPr>
            <a:xfrm>
              <a:off x="7972755" y="4718333"/>
              <a:ext cx="227631" cy="188377"/>
            </a:xfrm>
            <a:prstGeom prst="rect">
              <a:avLst/>
            </a:prstGeom>
            <a:noFill/>
          </p:spPr>
          <p:txBody>
            <a:bodyPr wrap="square" lIns="0" tIns="0" rIns="0" bIns="0" rtlCol="0" anchor="ctr" anchorCtr="0">
              <a:noAutofit/>
            </a:bodyPr>
            <a:lstStyle/>
            <a:p>
              <a:pPr algn="ctr"/>
              <a:r>
                <a:rPr lang="fr-CA" sz="1200" dirty="0">
                  <a:solidFill>
                    <a:schemeClr val="tx2"/>
                  </a:solidFill>
                </a:rPr>
                <a:t>4</a:t>
              </a:r>
              <a:endParaRPr sz="1200" dirty="0">
                <a:solidFill>
                  <a:schemeClr val="tx2"/>
                </a:solidFill>
              </a:endParaRPr>
            </a:p>
          </p:txBody>
        </p:sp>
        <p:sp>
          <p:nvSpPr>
            <p:cNvPr id="26" name="TextBox 25">
              <a:extLst>
                <a:ext uri="{FF2B5EF4-FFF2-40B4-BE49-F238E27FC236}">
                  <a16:creationId xmlns:a16="http://schemas.microsoft.com/office/drawing/2014/main" id="{457EF6B9-DF99-4040-A4BE-EF66B5BDB6FB}"/>
                </a:ext>
              </a:extLst>
            </p:cNvPr>
            <p:cNvSpPr txBox="1"/>
            <p:nvPr/>
          </p:nvSpPr>
          <p:spPr>
            <a:xfrm>
              <a:off x="8420584" y="4718333"/>
              <a:ext cx="227631" cy="188377"/>
            </a:xfrm>
            <a:prstGeom prst="rect">
              <a:avLst/>
            </a:prstGeom>
            <a:noFill/>
          </p:spPr>
          <p:txBody>
            <a:bodyPr wrap="square" lIns="0" tIns="0" rIns="0" bIns="0" rtlCol="0" anchor="ctr" anchorCtr="0">
              <a:noAutofit/>
            </a:bodyPr>
            <a:lstStyle/>
            <a:p>
              <a:pPr algn="ctr"/>
              <a:r>
                <a:rPr lang="fr-CA" sz="1200" dirty="0">
                  <a:solidFill>
                    <a:schemeClr val="tx2"/>
                  </a:solidFill>
                </a:rPr>
                <a:t>5</a:t>
              </a:r>
              <a:endParaRPr sz="1200" dirty="0">
                <a:solidFill>
                  <a:schemeClr val="tx2"/>
                </a:solidFill>
              </a:endParaRPr>
            </a:p>
          </p:txBody>
        </p:sp>
      </p:grpSp>
    </p:spTree>
    <p:extLst>
      <p:ext uri="{BB962C8B-B14F-4D97-AF65-F5344CB8AC3E}">
        <p14:creationId xmlns:p14="http://schemas.microsoft.com/office/powerpoint/2010/main" val="137545235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2F4AE1-3E88-6A4D-9973-0383C5E768A1}"/>
              </a:ext>
            </a:extLst>
          </p:cNvPr>
          <p:cNvSpPr>
            <a:spLocks noGrp="1"/>
          </p:cNvSpPr>
          <p:nvPr>
            <p:ph type="title"/>
          </p:nvPr>
        </p:nvSpPr>
        <p:spPr>
          <a:xfrm>
            <a:off x="429904" y="297591"/>
            <a:ext cx="8085446" cy="426372"/>
          </a:xfrm>
          <a:effectLst>
            <a:outerShdw blurRad="50800" dist="38100" dir="2700000" algn="tl" rotWithShape="0">
              <a:prstClr val="black">
                <a:alpha val="70000"/>
              </a:prstClr>
            </a:outerShdw>
          </a:effectLst>
        </p:spPr>
        <p:txBody>
          <a:bodyPr vert="horz" lIns="0" tIns="45720" rIns="91440" bIns="45720" rtlCol="0" anchor="ctr">
            <a:noAutofit/>
          </a:bodyPr>
          <a:lstStyle/>
          <a:p>
            <a:r>
              <a:rPr lang="fr-FR" dirty="0"/>
              <a:t>Changements du profil lipidique</a:t>
            </a:r>
          </a:p>
        </p:txBody>
      </p:sp>
      <p:sp>
        <p:nvSpPr>
          <p:cNvPr id="3" name="Espace réservé du contenu 2">
            <a:extLst>
              <a:ext uri="{FF2B5EF4-FFF2-40B4-BE49-F238E27FC236}">
                <a16:creationId xmlns:a16="http://schemas.microsoft.com/office/drawing/2014/main" id="{1C8DB04B-3575-C54E-BF2B-6E5A56CD1F2F}"/>
              </a:ext>
            </a:extLst>
          </p:cNvPr>
          <p:cNvSpPr>
            <a:spLocks noGrp="1"/>
          </p:cNvSpPr>
          <p:nvPr>
            <p:ph idx="1"/>
          </p:nvPr>
        </p:nvSpPr>
        <p:spPr>
          <a:xfrm>
            <a:off x="429904" y="1359888"/>
            <a:ext cx="5024224" cy="3263504"/>
          </a:xfrm>
        </p:spPr>
        <p:txBody>
          <a:bodyPr lIns="0" rIns="0">
            <a:normAutofit/>
          </a:bodyPr>
          <a:lstStyle/>
          <a:p>
            <a:r>
              <a:rPr lang="fr-FR" sz="2000" dirty="0">
                <a:solidFill>
                  <a:schemeClr val="tx2"/>
                </a:solidFill>
              </a:rPr>
              <a:t>Triglycérides </a:t>
            </a:r>
            <a:r>
              <a:rPr lang="fr-FR" sz="2000" b="0" dirty="0">
                <a:solidFill>
                  <a:schemeClr val="tx2"/>
                </a:solidFill>
              </a:rPr>
              <a:t>(à 1 an)</a:t>
            </a:r>
          </a:p>
          <a:p>
            <a:pPr lvl="1">
              <a:spcBef>
                <a:spcPts val="1200"/>
              </a:spcBef>
            </a:pPr>
            <a:r>
              <a:rPr lang="fr-FR" b="1" dirty="0" err="1">
                <a:solidFill>
                  <a:schemeClr val="tx2"/>
                </a:solidFill>
              </a:rPr>
              <a:t>Icosapent</a:t>
            </a:r>
            <a:r>
              <a:rPr lang="fr-FR" b="1" dirty="0">
                <a:solidFill>
                  <a:schemeClr val="tx2"/>
                </a:solidFill>
              </a:rPr>
              <a:t> </a:t>
            </a:r>
            <a:r>
              <a:rPr lang="fr-FR" b="1" dirty="0" err="1">
                <a:solidFill>
                  <a:schemeClr val="tx2"/>
                </a:solidFill>
              </a:rPr>
              <a:t>éthyl</a:t>
            </a:r>
            <a:r>
              <a:rPr lang="fr-FR" b="1" dirty="0">
                <a:solidFill>
                  <a:schemeClr val="tx2"/>
                </a:solidFill>
              </a:rPr>
              <a:t> </a:t>
            </a:r>
            <a:r>
              <a:rPr lang="fr-FR" dirty="0">
                <a:solidFill>
                  <a:schemeClr val="tx2"/>
                </a:solidFill>
              </a:rPr>
              <a:t>: -18,3% (-0,44 </a:t>
            </a:r>
            <a:r>
              <a:rPr lang="fr-FR" dirty="0" err="1">
                <a:solidFill>
                  <a:schemeClr val="tx2"/>
                </a:solidFill>
              </a:rPr>
              <a:t>mmol</a:t>
            </a:r>
            <a:r>
              <a:rPr lang="fr-FR" dirty="0">
                <a:solidFill>
                  <a:schemeClr val="tx2"/>
                </a:solidFill>
              </a:rPr>
              <a:t>/L)</a:t>
            </a:r>
          </a:p>
          <a:p>
            <a:pPr lvl="1">
              <a:spcBef>
                <a:spcPts val="1200"/>
              </a:spcBef>
            </a:pPr>
            <a:r>
              <a:rPr lang="fr-FR" b="1" dirty="0">
                <a:solidFill>
                  <a:schemeClr val="tx2"/>
                </a:solidFill>
              </a:rPr>
              <a:t>Placebo</a:t>
            </a:r>
            <a:r>
              <a:rPr lang="fr-FR" dirty="0">
                <a:solidFill>
                  <a:schemeClr val="tx2"/>
                </a:solidFill>
              </a:rPr>
              <a:t> : + 2,2% (+0,05 </a:t>
            </a:r>
            <a:r>
              <a:rPr lang="fr-FR" dirty="0" err="1">
                <a:solidFill>
                  <a:schemeClr val="tx2"/>
                </a:solidFill>
              </a:rPr>
              <a:t>mmol</a:t>
            </a:r>
            <a:r>
              <a:rPr lang="fr-FR" dirty="0">
                <a:solidFill>
                  <a:schemeClr val="tx2"/>
                </a:solidFill>
              </a:rPr>
              <a:t>/L)</a:t>
            </a:r>
          </a:p>
          <a:p>
            <a:pPr>
              <a:spcBef>
                <a:spcPts val="4800"/>
              </a:spcBef>
            </a:pPr>
            <a:r>
              <a:rPr lang="fr-FR" sz="2000" dirty="0">
                <a:solidFill>
                  <a:schemeClr val="tx2"/>
                </a:solidFill>
              </a:rPr>
              <a:t>C-LDL</a:t>
            </a:r>
          </a:p>
          <a:p>
            <a:pPr lvl="1">
              <a:spcBef>
                <a:spcPts val="1200"/>
              </a:spcBef>
            </a:pPr>
            <a:r>
              <a:rPr lang="fr-FR" b="1" dirty="0" err="1">
                <a:solidFill>
                  <a:schemeClr val="tx2"/>
                </a:solidFill>
              </a:rPr>
              <a:t>Icosapent</a:t>
            </a:r>
            <a:r>
              <a:rPr lang="fr-FR" b="1" dirty="0">
                <a:solidFill>
                  <a:schemeClr val="tx2"/>
                </a:solidFill>
              </a:rPr>
              <a:t> </a:t>
            </a:r>
            <a:r>
              <a:rPr lang="fr-FR" b="1" dirty="0" err="1">
                <a:solidFill>
                  <a:schemeClr val="tx2"/>
                </a:solidFill>
              </a:rPr>
              <a:t>éthyl</a:t>
            </a:r>
            <a:r>
              <a:rPr lang="fr-FR" b="1" dirty="0">
                <a:solidFill>
                  <a:schemeClr val="tx2"/>
                </a:solidFill>
              </a:rPr>
              <a:t> </a:t>
            </a:r>
            <a:r>
              <a:rPr lang="fr-FR" dirty="0">
                <a:solidFill>
                  <a:schemeClr val="tx2"/>
                </a:solidFill>
              </a:rPr>
              <a:t>: + 3,1% (+0,05 </a:t>
            </a:r>
            <a:r>
              <a:rPr lang="fr-FR" dirty="0" err="1">
                <a:solidFill>
                  <a:schemeClr val="tx2"/>
                </a:solidFill>
              </a:rPr>
              <a:t>mmol</a:t>
            </a:r>
            <a:r>
              <a:rPr lang="fr-FR" dirty="0">
                <a:solidFill>
                  <a:schemeClr val="tx2"/>
                </a:solidFill>
              </a:rPr>
              <a:t>/L)</a:t>
            </a:r>
          </a:p>
          <a:p>
            <a:pPr lvl="1">
              <a:spcBef>
                <a:spcPts val="1200"/>
              </a:spcBef>
            </a:pPr>
            <a:r>
              <a:rPr lang="fr-FR" b="1" dirty="0">
                <a:solidFill>
                  <a:schemeClr val="tx2"/>
                </a:solidFill>
              </a:rPr>
              <a:t>Placebo</a:t>
            </a:r>
            <a:r>
              <a:rPr lang="fr-FR" dirty="0">
                <a:solidFill>
                  <a:schemeClr val="tx2"/>
                </a:solidFill>
              </a:rPr>
              <a:t> : + 10,2% (+0,18 </a:t>
            </a:r>
            <a:r>
              <a:rPr lang="fr-FR" dirty="0" err="1">
                <a:solidFill>
                  <a:schemeClr val="tx2"/>
                </a:solidFill>
              </a:rPr>
              <a:t>mmol</a:t>
            </a:r>
            <a:r>
              <a:rPr lang="fr-FR" dirty="0">
                <a:solidFill>
                  <a:schemeClr val="tx2"/>
                </a:solidFill>
              </a:rPr>
              <a:t>/L)</a:t>
            </a:r>
          </a:p>
          <a:p>
            <a:endParaRPr lang="fr-FR" dirty="0"/>
          </a:p>
        </p:txBody>
      </p:sp>
      <p:sp>
        <p:nvSpPr>
          <p:cNvPr id="5" name="ZoneTexte 4">
            <a:extLst>
              <a:ext uri="{FF2B5EF4-FFF2-40B4-BE49-F238E27FC236}">
                <a16:creationId xmlns:a16="http://schemas.microsoft.com/office/drawing/2014/main" id="{0DA71144-491F-2740-972E-6CF4E98F0377}"/>
              </a:ext>
            </a:extLst>
          </p:cNvPr>
          <p:cNvSpPr txBox="1"/>
          <p:nvPr/>
        </p:nvSpPr>
        <p:spPr>
          <a:xfrm>
            <a:off x="429904" y="4786864"/>
            <a:ext cx="2490399" cy="230832"/>
          </a:xfrm>
          <a:prstGeom prst="rect">
            <a:avLst/>
          </a:prstGeom>
          <a:noFill/>
        </p:spPr>
        <p:txBody>
          <a:bodyPr wrap="none" lIns="0" rtlCol="0" anchor="ctr" anchorCtr="0">
            <a:noAutofit/>
          </a:bodyPr>
          <a:lstStyle/>
          <a:p>
            <a:r>
              <a:rPr lang="fr-FR" sz="900" dirty="0"/>
              <a:t>Bhatt DL, et al. </a:t>
            </a:r>
            <a:r>
              <a:rPr lang="fr-FR" sz="900" i="1" dirty="0"/>
              <a:t>N </a:t>
            </a:r>
            <a:r>
              <a:rPr lang="fr-FR" sz="900" i="1" dirty="0" err="1"/>
              <a:t>Engl</a:t>
            </a:r>
            <a:r>
              <a:rPr lang="fr-FR" sz="900" i="1" dirty="0"/>
              <a:t> J Med</a:t>
            </a:r>
            <a:r>
              <a:rPr lang="fr-FR" sz="900" dirty="0"/>
              <a:t> 2019;380(1):11-22</a:t>
            </a:r>
            <a:endParaRPr lang="en-US" sz="900" dirty="0"/>
          </a:p>
        </p:txBody>
      </p:sp>
      <p:grpSp>
        <p:nvGrpSpPr>
          <p:cNvPr id="7" name="Group 6">
            <a:extLst>
              <a:ext uri="{FF2B5EF4-FFF2-40B4-BE49-F238E27FC236}">
                <a16:creationId xmlns:a16="http://schemas.microsoft.com/office/drawing/2014/main" id="{95B206A8-BD29-814B-B988-37CD6E6239E8}"/>
              </a:ext>
            </a:extLst>
          </p:cNvPr>
          <p:cNvGrpSpPr/>
          <p:nvPr/>
        </p:nvGrpSpPr>
        <p:grpSpPr>
          <a:xfrm>
            <a:off x="7287905" y="171093"/>
            <a:ext cx="1426191" cy="654597"/>
            <a:chOff x="7493852" y="171093"/>
            <a:chExt cx="1426191" cy="654597"/>
          </a:xfrm>
        </p:grpSpPr>
        <p:sp>
          <p:nvSpPr>
            <p:cNvPr id="8" name="Rectangle 7">
              <a:extLst>
                <a:ext uri="{FF2B5EF4-FFF2-40B4-BE49-F238E27FC236}">
                  <a16:creationId xmlns:a16="http://schemas.microsoft.com/office/drawing/2014/main" id="{6C67F9D4-FF03-1B4B-B44A-AB5E7CF67E58}"/>
                </a:ext>
              </a:extLst>
            </p:cNvPr>
            <p:cNvSpPr/>
            <p:nvPr/>
          </p:nvSpPr>
          <p:spPr>
            <a:xfrm>
              <a:off x="7493852" y="171093"/>
              <a:ext cx="1426191" cy="654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Image 7">
              <a:extLst>
                <a:ext uri="{FF2B5EF4-FFF2-40B4-BE49-F238E27FC236}">
                  <a16:creationId xmlns:a16="http://schemas.microsoft.com/office/drawing/2014/main" id="{C06ADF4B-C19D-A247-BA3C-E2AF8F24DA57}"/>
                </a:ext>
              </a:extLst>
            </p:cNvPr>
            <p:cNvPicPr>
              <a:picLocks noChangeAspect="1"/>
            </p:cNvPicPr>
            <p:nvPr/>
          </p:nvPicPr>
          <p:blipFill>
            <a:blip r:embed="rId3"/>
            <a:stretch>
              <a:fillRect/>
            </a:stretch>
          </p:blipFill>
          <p:spPr>
            <a:xfrm>
              <a:off x="7583495" y="260611"/>
              <a:ext cx="1246907" cy="518451"/>
            </a:xfrm>
            <a:prstGeom prst="rect">
              <a:avLst/>
            </a:prstGeom>
          </p:spPr>
        </p:pic>
      </p:grpSp>
      <p:grpSp>
        <p:nvGrpSpPr>
          <p:cNvPr id="14" name="Group 13">
            <a:extLst>
              <a:ext uri="{FF2B5EF4-FFF2-40B4-BE49-F238E27FC236}">
                <a16:creationId xmlns:a16="http://schemas.microsoft.com/office/drawing/2014/main" id="{24AE920C-85BC-7B4F-BDEB-00EEE1D6B908}"/>
              </a:ext>
            </a:extLst>
          </p:cNvPr>
          <p:cNvGrpSpPr/>
          <p:nvPr/>
        </p:nvGrpSpPr>
        <p:grpSpPr>
          <a:xfrm>
            <a:off x="5046914" y="1313658"/>
            <a:ext cx="3327099" cy="3275316"/>
            <a:chOff x="5297355" y="1299778"/>
            <a:chExt cx="3327099" cy="3275316"/>
          </a:xfrm>
        </p:grpSpPr>
        <p:graphicFrame>
          <p:nvGraphicFramePr>
            <p:cNvPr id="6" name="Graphique 5">
              <a:extLst>
                <a:ext uri="{FF2B5EF4-FFF2-40B4-BE49-F238E27FC236}">
                  <a16:creationId xmlns:a16="http://schemas.microsoft.com/office/drawing/2014/main" id="{19C84D46-0BF2-414C-9C08-0906405A3B15}"/>
                </a:ext>
              </a:extLst>
            </p:cNvPr>
            <p:cNvGraphicFramePr/>
            <p:nvPr>
              <p:extLst>
                <p:ext uri="{D42A27DB-BD31-4B8C-83A1-F6EECF244321}">
                  <p14:modId xmlns:p14="http://schemas.microsoft.com/office/powerpoint/2010/main" val="2178778848"/>
                </p:ext>
              </p:extLst>
            </p:nvPr>
          </p:nvGraphicFramePr>
          <p:xfrm>
            <a:off x="5297355" y="1383179"/>
            <a:ext cx="3327099" cy="319191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1DFACE18-8445-1C43-88AD-E029619FE204}"/>
                </a:ext>
              </a:extLst>
            </p:cNvPr>
            <p:cNvSpPr txBox="1"/>
            <p:nvPr/>
          </p:nvSpPr>
          <p:spPr>
            <a:xfrm>
              <a:off x="5573762" y="1299778"/>
              <a:ext cx="1272349" cy="276999"/>
            </a:xfrm>
            <a:prstGeom prst="rect">
              <a:avLst/>
            </a:prstGeom>
            <a:noFill/>
          </p:spPr>
          <p:txBody>
            <a:bodyPr wrap="square" rtlCol="0">
              <a:spAutoFit/>
            </a:bodyPr>
            <a:lstStyle/>
            <a:p>
              <a:pPr algn="ctr"/>
              <a:r>
                <a:rPr lang="fr-CA" sz="1200" b="1" dirty="0">
                  <a:solidFill>
                    <a:schemeClr val="tx2"/>
                  </a:solidFill>
                </a:rPr>
                <a:t>TRIGLYCÉRIDES</a:t>
              </a:r>
              <a:endParaRPr sz="1200" b="1" dirty="0">
                <a:solidFill>
                  <a:schemeClr val="tx2"/>
                </a:solidFill>
              </a:endParaRPr>
            </a:p>
          </p:txBody>
        </p:sp>
        <p:sp>
          <p:nvSpPr>
            <p:cNvPr id="10" name="TextBox 9">
              <a:extLst>
                <a:ext uri="{FF2B5EF4-FFF2-40B4-BE49-F238E27FC236}">
                  <a16:creationId xmlns:a16="http://schemas.microsoft.com/office/drawing/2014/main" id="{D239FCE8-F434-1F42-9FBF-B3591762DF6D}"/>
                </a:ext>
              </a:extLst>
            </p:cNvPr>
            <p:cNvSpPr txBox="1"/>
            <p:nvPr/>
          </p:nvSpPr>
          <p:spPr>
            <a:xfrm>
              <a:off x="7039290" y="1299778"/>
              <a:ext cx="1391984" cy="276999"/>
            </a:xfrm>
            <a:prstGeom prst="rect">
              <a:avLst/>
            </a:prstGeom>
            <a:noFill/>
          </p:spPr>
          <p:txBody>
            <a:bodyPr wrap="square" rtlCol="0">
              <a:spAutoFit/>
            </a:bodyPr>
            <a:lstStyle/>
            <a:p>
              <a:pPr algn="ctr"/>
              <a:r>
                <a:rPr lang="fr-CA" sz="1200" b="1" dirty="0">
                  <a:solidFill>
                    <a:schemeClr val="tx2"/>
                  </a:solidFill>
                </a:rPr>
                <a:t>C-LDL</a:t>
              </a:r>
              <a:endParaRPr sz="1200" b="1" dirty="0">
                <a:solidFill>
                  <a:schemeClr val="tx2"/>
                </a:solidFill>
              </a:endParaRPr>
            </a:p>
          </p:txBody>
        </p:sp>
        <p:cxnSp>
          <p:nvCxnSpPr>
            <p:cNvPr id="12" name="Straight Connector 11">
              <a:extLst>
                <a:ext uri="{FF2B5EF4-FFF2-40B4-BE49-F238E27FC236}">
                  <a16:creationId xmlns:a16="http://schemas.microsoft.com/office/drawing/2014/main" id="{B4EB6274-9137-C449-9008-13E265D32BE6}"/>
                </a:ext>
              </a:extLst>
            </p:cNvPr>
            <p:cNvCxnSpPr>
              <a:cxnSpLocks/>
            </p:cNvCxnSpPr>
            <p:nvPr/>
          </p:nvCxnSpPr>
          <p:spPr>
            <a:xfrm>
              <a:off x="5387389" y="2370451"/>
              <a:ext cx="323706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166533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D628C37D-B723-4FFF-B600-85E5EDF0E632}"/>
              </a:ext>
            </a:extLst>
          </p:cNvPr>
          <p:cNvSpPr>
            <a:spLocks noGrp="1" noChangeArrowheads="1"/>
          </p:cNvSpPr>
          <p:nvPr>
            <p:ph type="title"/>
          </p:nvPr>
        </p:nvSpPr>
        <p:spPr>
          <a:xfrm>
            <a:off x="436728" y="279663"/>
            <a:ext cx="8141544" cy="491435"/>
          </a:xfrm>
        </p:spPr>
        <p:txBody>
          <a:bodyPr>
            <a:normAutofit/>
          </a:bodyPr>
          <a:lstStyle/>
          <a:p>
            <a:r>
              <a:rPr lang="fr-CH" altLang="en-US" dirty="0"/>
              <a:t>Où se situe l’individu sur ses habitudes de </a:t>
            </a:r>
            <a:r>
              <a:rPr lang="fr-CH" altLang="en-US" u="sng" dirty="0"/>
              <a:t>vie</a:t>
            </a:r>
            <a:r>
              <a:rPr lang="fr-CH" altLang="en-US" dirty="0"/>
              <a:t>?</a:t>
            </a:r>
            <a:endParaRPr lang="fr-CH" altLang="en-US" b="1" dirty="0"/>
          </a:p>
        </p:txBody>
      </p:sp>
      <p:sp>
        <p:nvSpPr>
          <p:cNvPr id="229379" name="Rectangle 3">
            <a:extLst>
              <a:ext uri="{FF2B5EF4-FFF2-40B4-BE49-F238E27FC236}">
                <a16:creationId xmlns:a16="http://schemas.microsoft.com/office/drawing/2014/main" id="{64B2D60B-EE7E-4569-BFE6-16D930560060}"/>
              </a:ext>
            </a:extLst>
          </p:cNvPr>
          <p:cNvSpPr>
            <a:spLocks noGrp="1" noChangeArrowheads="1"/>
          </p:cNvSpPr>
          <p:nvPr>
            <p:ph type="body" sz="half" idx="1"/>
          </p:nvPr>
        </p:nvSpPr>
        <p:spPr>
          <a:xfrm>
            <a:off x="436728" y="1320800"/>
            <a:ext cx="8141543" cy="3739575"/>
          </a:xfrm>
        </p:spPr>
        <p:txBody>
          <a:bodyPr>
            <a:normAutofit/>
          </a:bodyPr>
          <a:lstStyle/>
          <a:p>
            <a:pPr marL="0" indent="0">
              <a:spcBef>
                <a:spcPct val="10000"/>
              </a:spcBef>
              <a:buNone/>
            </a:pPr>
            <a:r>
              <a:rPr lang="fr-FR" sz="2400" u="sng" dirty="0">
                <a:solidFill>
                  <a:srgbClr val="034566"/>
                </a:solidFill>
              </a:rPr>
              <a:t>Exemples de questions:</a:t>
            </a:r>
            <a:endParaRPr lang="fr-CH" altLang="en-US" sz="2400" dirty="0">
              <a:solidFill>
                <a:srgbClr val="034566"/>
              </a:solidFill>
            </a:endParaRPr>
          </a:p>
          <a:p>
            <a:pPr marL="0" indent="0">
              <a:spcBef>
                <a:spcPct val="0"/>
              </a:spcBef>
              <a:buNone/>
            </a:pPr>
            <a:endParaRPr lang="fr-CH" altLang="en-US" sz="2000" dirty="0"/>
          </a:p>
          <a:p>
            <a:pPr>
              <a:spcBef>
                <a:spcPct val="0"/>
              </a:spcBef>
            </a:pPr>
            <a:r>
              <a:rPr lang="fr-CH" altLang="en-US" sz="2200" dirty="0">
                <a:solidFill>
                  <a:schemeClr val="tx2"/>
                </a:solidFill>
              </a:rPr>
              <a:t>Pouvez-vous me nommer des facteurs qui affectent votre taux </a:t>
            </a:r>
            <a:br>
              <a:rPr lang="fr-CH" altLang="en-US" sz="2200" dirty="0">
                <a:solidFill>
                  <a:schemeClr val="tx2"/>
                </a:solidFill>
              </a:rPr>
            </a:br>
            <a:r>
              <a:rPr lang="fr-CH" altLang="en-US" sz="2200" dirty="0">
                <a:solidFill>
                  <a:schemeClr val="tx2"/>
                </a:solidFill>
              </a:rPr>
              <a:t>de cholestérol?</a:t>
            </a:r>
          </a:p>
          <a:p>
            <a:pPr>
              <a:spcBef>
                <a:spcPts val="3000"/>
              </a:spcBef>
            </a:pPr>
            <a:r>
              <a:rPr lang="fr-CH" altLang="en-US" sz="2200" dirty="0">
                <a:solidFill>
                  <a:schemeClr val="tx2"/>
                </a:solidFill>
              </a:rPr>
              <a:t>Que pensez-vous de votre niveau d’activité physique?… </a:t>
            </a:r>
            <a:br>
              <a:rPr lang="fr-CH" altLang="en-US" sz="2200" dirty="0">
                <a:solidFill>
                  <a:schemeClr val="tx2"/>
                </a:solidFill>
              </a:rPr>
            </a:br>
            <a:r>
              <a:rPr lang="fr-CH" altLang="en-US" sz="2200" dirty="0">
                <a:solidFill>
                  <a:schemeClr val="tx2"/>
                </a:solidFill>
              </a:rPr>
              <a:t>changements?...</a:t>
            </a:r>
          </a:p>
          <a:p>
            <a:pPr>
              <a:spcBef>
                <a:spcPts val="3000"/>
              </a:spcBef>
            </a:pPr>
            <a:r>
              <a:rPr lang="fr-CH" altLang="en-US" sz="2200" dirty="0">
                <a:solidFill>
                  <a:schemeClr val="tx2"/>
                </a:solidFill>
              </a:rPr>
              <a:t>Que pensez-vous du tabagisme?… changements?</a:t>
            </a:r>
          </a:p>
        </p:txBody>
      </p:sp>
    </p:spTree>
    <p:extLst>
      <p:ext uri="{BB962C8B-B14F-4D97-AF65-F5344CB8AC3E}">
        <p14:creationId xmlns:p14="http://schemas.microsoft.com/office/powerpoint/2010/main" val="1577923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9378"/>
                                        </p:tgtEl>
                                        <p:attrNameLst>
                                          <p:attrName>style.visibility</p:attrName>
                                        </p:attrNameLst>
                                      </p:cBhvr>
                                      <p:to>
                                        <p:strVal val="visible"/>
                                      </p:to>
                                    </p:set>
                                    <p:anim calcmode="lin" valueType="num">
                                      <p:cBhvr additive="base">
                                        <p:cTn id="7" dur="500" fill="hold"/>
                                        <p:tgtEl>
                                          <p:spTgt spid="229378"/>
                                        </p:tgtEl>
                                        <p:attrNameLst>
                                          <p:attrName>ppt_x</p:attrName>
                                        </p:attrNameLst>
                                      </p:cBhvr>
                                      <p:tavLst>
                                        <p:tav tm="0">
                                          <p:val>
                                            <p:strVal val="0-#ppt_w/2"/>
                                          </p:val>
                                        </p:tav>
                                        <p:tav tm="100000">
                                          <p:val>
                                            <p:strVal val="#ppt_x"/>
                                          </p:val>
                                        </p:tav>
                                      </p:tavLst>
                                    </p:anim>
                                    <p:anim calcmode="lin" valueType="num">
                                      <p:cBhvr additive="base">
                                        <p:cTn id="8" dur="500" fill="hold"/>
                                        <p:tgtEl>
                                          <p:spTgt spid="2293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9379">
                                            <p:txEl>
                                              <p:pRg st="2" end="2"/>
                                            </p:txEl>
                                          </p:spTgt>
                                        </p:tgtEl>
                                        <p:attrNameLst>
                                          <p:attrName>style.visibility</p:attrName>
                                        </p:attrNameLst>
                                      </p:cBhvr>
                                      <p:to>
                                        <p:strVal val="visible"/>
                                      </p:to>
                                    </p:set>
                                    <p:anim calcmode="lin" valueType="num">
                                      <p:cBhvr additive="base">
                                        <p:cTn id="13" dur="500" fill="hold"/>
                                        <p:tgtEl>
                                          <p:spTgt spid="22937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93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9379">
                                            <p:txEl>
                                              <p:pRg st="3" end="3"/>
                                            </p:txEl>
                                          </p:spTgt>
                                        </p:tgtEl>
                                        <p:attrNameLst>
                                          <p:attrName>style.visibility</p:attrName>
                                        </p:attrNameLst>
                                      </p:cBhvr>
                                      <p:to>
                                        <p:strVal val="visible"/>
                                      </p:to>
                                    </p:set>
                                    <p:anim calcmode="lin" valueType="num">
                                      <p:cBhvr additive="base">
                                        <p:cTn id="19" dur="500" fill="hold"/>
                                        <p:tgtEl>
                                          <p:spTgt spid="22937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93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9379">
                                            <p:txEl>
                                              <p:pRg st="4" end="4"/>
                                            </p:txEl>
                                          </p:spTgt>
                                        </p:tgtEl>
                                        <p:attrNameLst>
                                          <p:attrName>style.visibility</p:attrName>
                                        </p:attrNameLst>
                                      </p:cBhvr>
                                      <p:to>
                                        <p:strVal val="visible"/>
                                      </p:to>
                                    </p:set>
                                    <p:anim calcmode="lin" valueType="num">
                                      <p:cBhvr additive="base">
                                        <p:cTn id="25" dur="500" fill="hold"/>
                                        <p:tgtEl>
                                          <p:spTgt spid="22937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93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animBg="1" autoUpdateAnimBg="0"/>
      <p:bldP spid="229379"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8ED89756-99AB-40B6-825E-63F900AC8C24}"/>
              </a:ext>
            </a:extLst>
          </p:cNvPr>
          <p:cNvSpPr>
            <a:spLocks noGrp="1" noChangeArrowheads="1"/>
          </p:cNvSpPr>
          <p:nvPr>
            <p:ph type="title"/>
          </p:nvPr>
        </p:nvSpPr>
        <p:spPr>
          <a:xfrm>
            <a:off x="443552" y="28863"/>
            <a:ext cx="8201685" cy="987137"/>
          </a:xfrm>
        </p:spPr>
        <p:txBody>
          <a:bodyPr vert="horz" lIns="68580" tIns="34290" rIns="68580" bIns="34290" rtlCol="0" anchor="ctr">
            <a:noAutofit/>
          </a:bodyPr>
          <a:lstStyle/>
          <a:p>
            <a:r>
              <a:rPr lang="fr-CH" altLang="en-US" sz="2800" dirty="0"/>
              <a:t>Où se situe l’individu sur ses habitudes </a:t>
            </a:r>
            <a:r>
              <a:rPr lang="fr-CH" altLang="en-US" sz="2800" u="sng" dirty="0"/>
              <a:t>alimentaires</a:t>
            </a:r>
            <a:r>
              <a:rPr lang="fr-CH" altLang="en-US" sz="2800" dirty="0"/>
              <a:t> ?</a:t>
            </a:r>
            <a:endParaRPr lang="fr-CH" altLang="en-US" sz="2800" i="1" dirty="0"/>
          </a:p>
        </p:txBody>
      </p:sp>
      <p:sp>
        <p:nvSpPr>
          <p:cNvPr id="233475" name="Rectangle 3">
            <a:extLst>
              <a:ext uri="{FF2B5EF4-FFF2-40B4-BE49-F238E27FC236}">
                <a16:creationId xmlns:a16="http://schemas.microsoft.com/office/drawing/2014/main" id="{4196068A-FCE8-445E-A519-F47C4BABD4EB}"/>
              </a:ext>
            </a:extLst>
          </p:cNvPr>
          <p:cNvSpPr>
            <a:spLocks noGrp="1" noChangeArrowheads="1"/>
          </p:cNvSpPr>
          <p:nvPr>
            <p:ph type="body" sz="half" idx="1"/>
          </p:nvPr>
        </p:nvSpPr>
        <p:spPr>
          <a:xfrm>
            <a:off x="443552" y="1282700"/>
            <a:ext cx="8315984" cy="3831937"/>
          </a:xfrm>
        </p:spPr>
        <p:txBody>
          <a:bodyPr>
            <a:noAutofit/>
          </a:bodyPr>
          <a:lstStyle/>
          <a:p>
            <a:pPr marL="0" indent="0">
              <a:spcBef>
                <a:spcPct val="10000"/>
              </a:spcBef>
              <a:buNone/>
            </a:pPr>
            <a:r>
              <a:rPr lang="fr-FR" sz="2400" u="sng" dirty="0">
                <a:solidFill>
                  <a:srgbClr val="034566"/>
                </a:solidFill>
              </a:rPr>
              <a:t>Exemples de questions:</a:t>
            </a:r>
            <a:endParaRPr lang="fr-CH" altLang="en-US" sz="2400" dirty="0">
              <a:solidFill>
                <a:srgbClr val="034566"/>
              </a:solidFill>
            </a:endParaRPr>
          </a:p>
          <a:p>
            <a:pPr>
              <a:spcBef>
                <a:spcPct val="10000"/>
              </a:spcBef>
            </a:pPr>
            <a:endParaRPr lang="fr-CH" altLang="en-US" sz="2000" dirty="0"/>
          </a:p>
          <a:p>
            <a:pPr>
              <a:spcBef>
                <a:spcPct val="10000"/>
              </a:spcBef>
            </a:pPr>
            <a:r>
              <a:rPr lang="fr-CH" altLang="en-US" sz="2200" dirty="0">
                <a:solidFill>
                  <a:schemeClr val="tx2"/>
                </a:solidFill>
              </a:rPr>
              <a:t>Que pensez-vous de votre alimentation?</a:t>
            </a:r>
          </a:p>
          <a:p>
            <a:pPr>
              <a:spcBef>
                <a:spcPts val="2400"/>
              </a:spcBef>
            </a:pPr>
            <a:r>
              <a:rPr lang="fr-CH" altLang="en-US" sz="2200" dirty="0">
                <a:solidFill>
                  <a:schemeClr val="tx2"/>
                </a:solidFill>
              </a:rPr>
              <a:t>Avez-vous des problèmes de santé reliés à vos habitudes alimentaires?</a:t>
            </a:r>
          </a:p>
          <a:p>
            <a:pPr>
              <a:spcBef>
                <a:spcPts val="2400"/>
              </a:spcBef>
            </a:pPr>
            <a:r>
              <a:rPr lang="fr-CH" altLang="en-US" sz="2200" dirty="0">
                <a:solidFill>
                  <a:schemeClr val="tx2"/>
                </a:solidFill>
              </a:rPr>
              <a:t>Qu’est-ce que vous aimeriez changer dans votre alimentation? </a:t>
            </a:r>
            <a:br>
              <a:rPr lang="fr-CH" altLang="en-US" sz="2200" dirty="0">
                <a:solidFill>
                  <a:schemeClr val="tx2"/>
                </a:solidFill>
              </a:rPr>
            </a:br>
            <a:r>
              <a:rPr lang="fr-CH" altLang="en-US" sz="2200" dirty="0">
                <a:solidFill>
                  <a:schemeClr val="tx2"/>
                </a:solidFill>
              </a:rPr>
              <a:t>Dans quel but?</a:t>
            </a:r>
          </a:p>
          <a:p>
            <a:pPr>
              <a:spcBef>
                <a:spcPts val="2400"/>
              </a:spcBef>
            </a:pPr>
            <a:r>
              <a:rPr lang="fr-CH" altLang="en-US" sz="2200" b="1" dirty="0">
                <a:solidFill>
                  <a:schemeClr val="tx2"/>
                </a:solidFill>
              </a:rPr>
              <a:t>Pouvez-vous nommer des changements dans vos habitudes alimentaires qui viseraient à réduire votre taux de cholestérol ?</a:t>
            </a:r>
          </a:p>
        </p:txBody>
      </p:sp>
    </p:spTree>
    <p:extLst>
      <p:ext uri="{BB962C8B-B14F-4D97-AF65-F5344CB8AC3E}">
        <p14:creationId xmlns:p14="http://schemas.microsoft.com/office/powerpoint/2010/main" val="13878971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3474"/>
                                        </p:tgtEl>
                                        <p:attrNameLst>
                                          <p:attrName>style.visibility</p:attrName>
                                        </p:attrNameLst>
                                      </p:cBhvr>
                                      <p:to>
                                        <p:strVal val="visible"/>
                                      </p:to>
                                    </p:set>
                                    <p:anim calcmode="lin" valueType="num">
                                      <p:cBhvr additive="base">
                                        <p:cTn id="7" dur="500" fill="hold"/>
                                        <p:tgtEl>
                                          <p:spTgt spid="233474"/>
                                        </p:tgtEl>
                                        <p:attrNameLst>
                                          <p:attrName>ppt_x</p:attrName>
                                        </p:attrNameLst>
                                      </p:cBhvr>
                                      <p:tavLst>
                                        <p:tav tm="0">
                                          <p:val>
                                            <p:strVal val="0-#ppt_w/2"/>
                                          </p:val>
                                        </p:tav>
                                        <p:tav tm="100000">
                                          <p:val>
                                            <p:strVal val="#ppt_x"/>
                                          </p:val>
                                        </p:tav>
                                      </p:tavLst>
                                    </p:anim>
                                    <p:anim calcmode="lin" valueType="num">
                                      <p:cBhvr additive="base">
                                        <p:cTn id="8" dur="500" fill="hold"/>
                                        <p:tgtEl>
                                          <p:spTgt spid="2334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3475">
                                            <p:txEl>
                                              <p:pRg st="0" end="0"/>
                                            </p:txEl>
                                          </p:spTgt>
                                        </p:tgtEl>
                                        <p:attrNameLst>
                                          <p:attrName>style.visibility</p:attrName>
                                        </p:attrNameLst>
                                      </p:cBhvr>
                                      <p:to>
                                        <p:strVal val="visible"/>
                                      </p:to>
                                    </p:set>
                                    <p:anim calcmode="lin" valueType="num">
                                      <p:cBhvr additive="base">
                                        <p:cTn id="13" dur="500" fill="hold"/>
                                        <p:tgtEl>
                                          <p:spTgt spid="2334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3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3475">
                                            <p:txEl>
                                              <p:pRg st="2" end="2"/>
                                            </p:txEl>
                                          </p:spTgt>
                                        </p:tgtEl>
                                        <p:attrNameLst>
                                          <p:attrName>style.visibility</p:attrName>
                                        </p:attrNameLst>
                                      </p:cBhvr>
                                      <p:to>
                                        <p:strVal val="visible"/>
                                      </p:to>
                                    </p:set>
                                    <p:anim calcmode="lin" valueType="num">
                                      <p:cBhvr additive="base">
                                        <p:cTn id="19" dur="500" fill="hold"/>
                                        <p:tgtEl>
                                          <p:spTgt spid="2334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34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3475">
                                            <p:txEl>
                                              <p:pRg st="3" end="3"/>
                                            </p:txEl>
                                          </p:spTgt>
                                        </p:tgtEl>
                                        <p:attrNameLst>
                                          <p:attrName>style.visibility</p:attrName>
                                        </p:attrNameLst>
                                      </p:cBhvr>
                                      <p:to>
                                        <p:strVal val="visible"/>
                                      </p:to>
                                    </p:set>
                                    <p:anim calcmode="lin" valueType="num">
                                      <p:cBhvr additive="base">
                                        <p:cTn id="25" dur="500" fill="hold"/>
                                        <p:tgtEl>
                                          <p:spTgt spid="2334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34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3475">
                                            <p:txEl>
                                              <p:pRg st="4" end="4"/>
                                            </p:txEl>
                                          </p:spTgt>
                                        </p:tgtEl>
                                        <p:attrNameLst>
                                          <p:attrName>style.visibility</p:attrName>
                                        </p:attrNameLst>
                                      </p:cBhvr>
                                      <p:to>
                                        <p:strVal val="visible"/>
                                      </p:to>
                                    </p:set>
                                    <p:anim calcmode="lin" valueType="num">
                                      <p:cBhvr additive="base">
                                        <p:cTn id="31" dur="500" fill="hold"/>
                                        <p:tgtEl>
                                          <p:spTgt spid="2334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34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3475">
                                            <p:txEl>
                                              <p:pRg st="5" end="5"/>
                                            </p:txEl>
                                          </p:spTgt>
                                        </p:tgtEl>
                                        <p:attrNameLst>
                                          <p:attrName>style.visibility</p:attrName>
                                        </p:attrNameLst>
                                      </p:cBhvr>
                                      <p:to>
                                        <p:strVal val="visible"/>
                                      </p:to>
                                    </p:set>
                                    <p:anim calcmode="lin" valueType="num">
                                      <p:cBhvr additive="base">
                                        <p:cTn id="37" dur="500" fill="hold"/>
                                        <p:tgtEl>
                                          <p:spTgt spid="23347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34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animBg="1" autoUpdateAnimBg="0"/>
      <p:bldP spid="233475"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oneTexte 4"/>
          <p:cNvSpPr txBox="1"/>
          <p:nvPr/>
        </p:nvSpPr>
        <p:spPr>
          <a:xfrm>
            <a:off x="467402" y="4822087"/>
            <a:ext cx="2198257" cy="246221"/>
          </a:xfrm>
          <a:prstGeom prst="rect">
            <a:avLst/>
          </a:prstGeom>
          <a:noFill/>
        </p:spPr>
        <p:txBody>
          <a:bodyPr wrap="square" lIns="0" rIns="0" anchor="ctr" anchorCtr="0">
            <a:noAutofit/>
          </a:bodyPr>
          <a:lstStyle/>
          <a:p>
            <a:pPr>
              <a:defRPr/>
            </a:pPr>
            <a:r>
              <a:rPr lang="fr-CA" sz="900" dirty="0" err="1">
                <a:latin typeface="+mj-lt"/>
              </a:rPr>
              <a:t>O’Donovan</a:t>
            </a:r>
            <a:r>
              <a:rPr lang="fr-CA" sz="900" dirty="0">
                <a:latin typeface="+mj-lt"/>
              </a:rPr>
              <a:t> </a:t>
            </a:r>
            <a:r>
              <a:rPr lang="fr-CA" sz="1000" dirty="0">
                <a:latin typeface="+mj-lt"/>
              </a:rPr>
              <a:t>G et al, JAMA 2017</a:t>
            </a:r>
          </a:p>
        </p:txBody>
      </p:sp>
      <p:sp>
        <p:nvSpPr>
          <p:cNvPr id="3" name="ZoneTexte 2"/>
          <p:cNvSpPr txBox="1"/>
          <p:nvPr/>
        </p:nvSpPr>
        <p:spPr>
          <a:xfrm>
            <a:off x="467402" y="92870"/>
            <a:ext cx="7075210" cy="830997"/>
          </a:xfrm>
          <a:prstGeom prst="rect">
            <a:avLst/>
          </a:prstGeom>
          <a:noFill/>
        </p:spPr>
        <p:txBody>
          <a:bodyPr wrap="square">
            <a:spAutoFit/>
          </a:bodyPr>
          <a:lstStyle/>
          <a:p>
            <a:pPr>
              <a:defRPr/>
            </a:pPr>
            <a:r>
              <a:rPr lang="fr-CA" sz="2400" b="1" dirty="0">
                <a:solidFill>
                  <a:schemeClr val="bg1"/>
                </a:solidFill>
              </a:rPr>
              <a:t>Associations entre le type d’activité physique et la mortalité par pathologie</a:t>
            </a:r>
            <a:endParaRPr lang="fr-CA" sz="2400" b="1" baseline="30000" dirty="0">
              <a:solidFill>
                <a:schemeClr val="bg1"/>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368377096"/>
              </p:ext>
            </p:extLst>
          </p:nvPr>
        </p:nvGraphicFramePr>
        <p:xfrm>
          <a:off x="467402" y="1146748"/>
          <a:ext cx="8127958" cy="2629594"/>
        </p:xfrm>
        <a:graphic>
          <a:graphicData uri="http://schemas.openxmlformats.org/drawingml/2006/table">
            <a:tbl>
              <a:tblPr/>
              <a:tblGrid>
                <a:gridCol w="2194259">
                  <a:extLst>
                    <a:ext uri="{9D8B030D-6E8A-4147-A177-3AD203B41FA5}">
                      <a16:colId xmlns:a16="http://schemas.microsoft.com/office/drawing/2014/main" val="1426870065"/>
                    </a:ext>
                  </a:extLst>
                </a:gridCol>
                <a:gridCol w="995939">
                  <a:extLst>
                    <a:ext uri="{9D8B030D-6E8A-4147-A177-3AD203B41FA5}">
                      <a16:colId xmlns:a16="http://schemas.microsoft.com/office/drawing/2014/main" val="3932172765"/>
                    </a:ext>
                  </a:extLst>
                </a:gridCol>
                <a:gridCol w="1444403">
                  <a:extLst>
                    <a:ext uri="{9D8B030D-6E8A-4147-A177-3AD203B41FA5}">
                      <a16:colId xmlns:a16="http://schemas.microsoft.com/office/drawing/2014/main" val="1386031482"/>
                    </a:ext>
                  </a:extLst>
                </a:gridCol>
                <a:gridCol w="2003526">
                  <a:extLst>
                    <a:ext uri="{9D8B030D-6E8A-4147-A177-3AD203B41FA5}">
                      <a16:colId xmlns:a16="http://schemas.microsoft.com/office/drawing/2014/main" val="1612598788"/>
                    </a:ext>
                  </a:extLst>
                </a:gridCol>
                <a:gridCol w="1489831">
                  <a:extLst>
                    <a:ext uri="{9D8B030D-6E8A-4147-A177-3AD203B41FA5}">
                      <a16:colId xmlns:a16="http://schemas.microsoft.com/office/drawing/2014/main" val="2204815211"/>
                    </a:ext>
                  </a:extLst>
                </a:gridCol>
              </a:tblGrid>
              <a:tr h="263099">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100" b="1" i="0" u="none" strike="noStrike" cap="none" normalizeH="0" baseline="0" dirty="0">
                        <a:ln>
                          <a:noFill/>
                        </a:ln>
                        <a:solidFill>
                          <a:schemeClr val="tx2"/>
                        </a:solidFill>
                        <a:effectLst/>
                        <a:latin typeface="Arial" panose="020B0604020202020204" pitchFamily="34" charset="0"/>
                        <a:ea typeface="ＭＳ Ｐゴシック" panose="020B0600070205080204" pitchFamily="34" charset="-128"/>
                      </a:endParaRPr>
                    </a:p>
                  </a:txBody>
                  <a:tcPr marL="68570" marR="68570" marT="34300" marB="34300" anchor="ctr" horzOverflow="overflow">
                    <a:lnL>
                      <a:noFill/>
                    </a:lnL>
                    <a:lnR>
                      <a:noFill/>
                    </a:lnR>
                    <a:lnT w="19050" cap="flat" cmpd="sng" algn="ctr">
                      <a:noFill/>
                      <a:prstDash val="solid"/>
                      <a:round/>
                      <a:headEnd type="none" w="med" len="med"/>
                      <a:tailEnd type="none" w="med" len="med"/>
                    </a:lnT>
                    <a:lnB>
                      <a:noFill/>
                    </a:lnB>
                    <a:lnTlToBr>
                      <a:noFill/>
                    </a:lnTlToBr>
                    <a:lnBlToTr>
                      <a:noFill/>
                    </a:lnBlToTr>
                    <a:solidFill>
                      <a:schemeClr val="accent3"/>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100" b="1" i="0" u="none" strike="noStrike" cap="none" normalizeH="0" baseline="0" dirty="0">
                        <a:ln>
                          <a:noFill/>
                        </a:ln>
                        <a:solidFill>
                          <a:schemeClr val="tx2"/>
                        </a:solidFill>
                        <a:effectLst/>
                        <a:latin typeface="Arial" panose="020B0604020202020204" pitchFamily="34" charset="0"/>
                        <a:ea typeface="ＭＳ Ｐゴシック" panose="020B0600070205080204" pitchFamily="34" charset="-128"/>
                      </a:endParaRPr>
                    </a:p>
                  </a:txBody>
                  <a:tcPr marL="68570" marR="68570" marT="34300" marB="34300" anchor="ctr" horzOverflow="overflow">
                    <a:lnL>
                      <a:noFill/>
                    </a:lnL>
                    <a:lnR>
                      <a:noFill/>
                    </a:lnR>
                    <a:lnT w="19050" cap="flat" cmpd="sng" algn="ctr">
                      <a:noFill/>
                      <a:prstDash val="solid"/>
                      <a:round/>
                      <a:headEnd type="none" w="med" len="med"/>
                      <a:tailEnd type="none" w="med" len="med"/>
                    </a:lnT>
                    <a:lnB>
                      <a:noFill/>
                    </a:lnB>
                    <a:lnTlToBr>
                      <a:noFill/>
                    </a:lnTlToBr>
                    <a:lnBlToTr>
                      <a:noFill/>
                    </a:lnBlToTr>
                    <a:solidFill>
                      <a:schemeClr val="accent3"/>
                    </a:solidFill>
                  </a:tcPr>
                </a:tc>
                <a:tc gridSpan="3">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Mortalité HR (95% IC)</a:t>
                      </a:r>
                    </a:p>
                  </a:txBody>
                  <a:tcPr marL="68570" marR="68570" marT="34300" marB="34300" anchor="ctr"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3"/>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231342873"/>
                  </a:ext>
                </a:extLst>
              </a:tr>
              <a:tr h="314022">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200" b="1" i="0" u="none" strike="noStrike" cap="none" normalizeH="0" baseline="0" dirty="0">
                          <a:ln>
                            <a:noFill/>
                          </a:ln>
                          <a:solidFill>
                            <a:schemeClr val="tx2"/>
                          </a:solidFill>
                          <a:effectLst/>
                          <a:latin typeface="+mn-lt"/>
                          <a:ea typeface="ＭＳ Ｐゴシック" panose="020B0600070205080204" pitchFamily="34" charset="-128"/>
                        </a:rPr>
                        <a:t>Modèles d’activité physique*</a:t>
                      </a:r>
                      <a:endParaRPr kumimoji="0" lang="fr-CA" altLang="fr-FR" sz="1200" b="0" i="0" u="none" strike="noStrike" cap="none" normalizeH="0" baseline="30000" dirty="0">
                        <a:ln>
                          <a:noFill/>
                        </a:ln>
                        <a:solidFill>
                          <a:schemeClr val="tx2"/>
                        </a:solidFill>
                        <a:effectLst/>
                        <a:latin typeface="+mn-lt"/>
                        <a:ea typeface="ＭＳ Ｐゴシック" panose="020B0600070205080204" pitchFamily="34" charset="-128"/>
                      </a:endParaRPr>
                    </a:p>
                  </a:txBody>
                  <a:tcPr marL="68570" marR="68570" marT="34300" marB="343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200" b="1" i="0" u="none" strike="noStrike" cap="none" normalizeH="0" baseline="0" dirty="0">
                          <a:ln>
                            <a:noFill/>
                          </a:ln>
                          <a:solidFill>
                            <a:schemeClr val="tx2"/>
                          </a:solidFill>
                          <a:effectLst/>
                          <a:latin typeface="+mn-lt"/>
                          <a:ea typeface="ＭＳ Ｐゴシック" panose="020B0600070205080204" pitchFamily="34" charset="-128"/>
                        </a:rPr>
                        <a:t>Nombre</a:t>
                      </a:r>
                    </a:p>
                  </a:txBody>
                  <a:tcPr marL="68570" marR="68570" marT="34300" marB="343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accent3">
                        <a:alpha val="4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200" b="1" i="0" u="none" strike="noStrike" cap="none" normalizeH="0" baseline="0" dirty="0">
                          <a:ln>
                            <a:noFill/>
                          </a:ln>
                          <a:solidFill>
                            <a:schemeClr val="tx2"/>
                          </a:solidFill>
                          <a:effectLst/>
                          <a:latin typeface="+mn-lt"/>
                          <a:ea typeface="ＭＳ Ｐゴシック" panose="020B0600070205080204" pitchFamily="34" charset="-128"/>
                        </a:rPr>
                        <a:t>Toutes Causes</a:t>
                      </a:r>
                    </a:p>
                  </a:txBody>
                  <a:tcPr marL="68570" marR="68570" marT="34300" marB="34300" anchor="ctr" horzOverflow="overflow">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200" b="1" i="0" u="none" strike="noStrike" cap="none" normalizeH="0" baseline="0" dirty="0">
                          <a:ln>
                            <a:noFill/>
                          </a:ln>
                          <a:solidFill>
                            <a:schemeClr val="tx2"/>
                          </a:solidFill>
                          <a:effectLst/>
                          <a:latin typeface="+mn-lt"/>
                          <a:ea typeface="ＭＳ Ｐゴシック" panose="020B0600070205080204" pitchFamily="34" charset="-128"/>
                        </a:rPr>
                        <a:t>Maladie cardiovasculaire</a:t>
                      </a:r>
                    </a:p>
                  </a:txBody>
                  <a:tcPr marL="68570" marR="68570" marT="34300" marB="34300" anchor="ctr" horzOverflow="overflow">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200" b="1" i="0" u="none" strike="noStrike" cap="none" normalizeH="0" baseline="0" dirty="0">
                          <a:ln>
                            <a:noFill/>
                          </a:ln>
                          <a:solidFill>
                            <a:schemeClr val="tx2"/>
                          </a:solidFill>
                          <a:effectLst/>
                          <a:latin typeface="+mn-lt"/>
                          <a:ea typeface="ＭＳ Ｐゴシック" panose="020B0600070205080204" pitchFamily="34" charset="-128"/>
                        </a:rPr>
                        <a:t>Cancer</a:t>
                      </a:r>
                    </a:p>
                  </a:txBody>
                  <a:tcPr marL="68570" marR="68570" marT="34300" marB="34300" anchor="ctr" horzOverflow="overflow">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3815358830"/>
                  </a:ext>
                </a:extLst>
              </a:tr>
              <a:tr h="292308">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Événements</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chemeClr val="tx2"/>
                        </a:solidFill>
                        <a:effectLst/>
                        <a:latin typeface="+mn-lt"/>
                        <a:ea typeface="ＭＳ Ｐゴシック" panose="020B0600070205080204" pitchFamily="34" charset="-128"/>
                      </a:endParaRP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8802</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2780</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2526</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454664635"/>
                  </a:ext>
                </a:extLst>
              </a:tr>
              <a:tr h="274280">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Sédentaire</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1" i="0" u="none" strike="noStrike" cap="none" normalizeH="0" baseline="0" dirty="0">
                          <a:ln>
                            <a:noFill/>
                          </a:ln>
                          <a:solidFill>
                            <a:schemeClr val="tx2"/>
                          </a:solidFill>
                          <a:effectLst/>
                          <a:latin typeface="+mn-lt"/>
                          <a:ea typeface="ＭＳ Ｐゴシック" panose="020B0600070205080204" pitchFamily="34" charset="-128"/>
                        </a:rPr>
                        <a:t>39 947</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alpha val="4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1 [Référence]</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1 [Référence]</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1 [Référence]</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2318214459"/>
                  </a:ext>
                </a:extLst>
              </a:tr>
              <a:tr h="452743">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Activité physique insuffisante</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1 ou 2 sessions</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1" i="0" u="none" strike="noStrike" cap="none" normalizeH="0" baseline="0" dirty="0">
                          <a:ln>
                            <a:noFill/>
                          </a:ln>
                          <a:solidFill>
                            <a:schemeClr val="tx2"/>
                          </a:solidFill>
                          <a:effectLst/>
                          <a:latin typeface="+mn-lt"/>
                          <a:ea typeface="ＭＳ Ｐゴシック" panose="020B0600070205080204" pitchFamily="34" charset="-128"/>
                        </a:rPr>
                        <a:t>11 067</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0.66 (0.62-0.72)</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0.60 (0.52-0.69)</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0.83 (0.73-0.94)</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575051323"/>
                  </a:ext>
                </a:extLst>
              </a:tr>
              <a:tr h="424506">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Activité physique insuffisante</a:t>
                      </a:r>
                    </a:p>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cs typeface="Arial" panose="020B0604020202020204" pitchFamily="34" charset="0"/>
                        </a:rPr>
                        <a:t>≥ 3 sessions</a:t>
                      </a:r>
                      <a:endPar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endParaRP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1" i="0" u="none" strike="noStrike" cap="none" normalizeH="0" baseline="0" dirty="0">
                          <a:ln>
                            <a:noFill/>
                          </a:ln>
                          <a:solidFill>
                            <a:schemeClr val="tx2"/>
                          </a:solidFill>
                          <a:effectLst/>
                          <a:latin typeface="+mn-lt"/>
                          <a:ea typeface="ＭＳ Ｐゴシック" panose="020B0600070205080204" pitchFamily="34" charset="-128"/>
                        </a:rPr>
                        <a:t>   3157</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alpha val="4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0.82 (0.72-0.95)</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0.79 (0.60-1.01)</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0.99 (0.79-1.24)</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4083247875"/>
                  </a:ext>
                </a:extLst>
              </a:tr>
              <a:tr h="304318">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Guerrier de Weekend </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1" i="0" u="none" strike="noStrike" cap="none" normalizeH="0" baseline="0" dirty="0">
                          <a:ln>
                            <a:noFill/>
                          </a:ln>
                          <a:solidFill>
                            <a:schemeClr val="tx2"/>
                          </a:solidFill>
                          <a:effectLst/>
                          <a:latin typeface="+mn-lt"/>
                          <a:ea typeface="ＭＳ Ｐゴシック" panose="020B0600070205080204" pitchFamily="34" charset="-128"/>
                        </a:rPr>
                        <a:t>   2341</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0.70 (0.60-0.82)</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0.60 (0.45-0.82)</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0.82 (0.63-1.06)</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500847740"/>
                  </a:ext>
                </a:extLst>
              </a:tr>
              <a:tr h="304318">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Activité régulière</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1" i="0" u="none" strike="noStrike" cap="none" normalizeH="0" baseline="0" dirty="0">
                          <a:ln>
                            <a:noFill/>
                          </a:ln>
                          <a:solidFill>
                            <a:schemeClr val="tx2"/>
                          </a:solidFill>
                          <a:effectLst/>
                          <a:latin typeface="+mn-lt"/>
                          <a:ea typeface="ＭＳ Ｐゴシック" panose="020B0600070205080204" pitchFamily="34" charset="-128"/>
                        </a:rPr>
                        <a:t>   7079</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alpha val="4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0.65 (0.58-0.73)</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0.59 (0.48-0.73)</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Clr>
                          <a:srgbClr val="015690"/>
                        </a:buClr>
                        <a:buFont typeface="Times" panose="02020603050405020304" pitchFamily="18" charset="0"/>
                        <a:defRPr sz="2800" b="1">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defRPr sz="2000" b="1">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defRPr b="1">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100" b="0" i="0" u="none" strike="noStrike" cap="none" normalizeH="0" baseline="0" dirty="0">
                          <a:ln>
                            <a:noFill/>
                          </a:ln>
                          <a:solidFill>
                            <a:schemeClr val="tx2"/>
                          </a:solidFill>
                          <a:effectLst/>
                          <a:latin typeface="+mn-lt"/>
                          <a:ea typeface="ＭＳ Ｐゴシック" panose="020B0600070205080204" pitchFamily="34" charset="-128"/>
                        </a:rPr>
                        <a:t>0.79 (0.66-0.94)</a:t>
                      </a:r>
                    </a:p>
                  </a:txBody>
                  <a:tcPr marL="68570" marR="68570" marT="34300" marB="343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168787098"/>
                  </a:ext>
                </a:extLst>
              </a:tr>
            </a:tbl>
          </a:graphicData>
        </a:graphic>
      </p:graphicFrame>
      <p:sp>
        <p:nvSpPr>
          <p:cNvPr id="8" name="ZoneTexte 7"/>
          <p:cNvSpPr txBox="1"/>
          <p:nvPr/>
        </p:nvSpPr>
        <p:spPr>
          <a:xfrm>
            <a:off x="467402" y="3821813"/>
            <a:ext cx="8241883" cy="1000274"/>
          </a:xfrm>
          <a:prstGeom prst="rect">
            <a:avLst/>
          </a:prstGeom>
          <a:noFill/>
        </p:spPr>
        <p:txBody>
          <a:bodyPr wrap="square" lIns="0">
            <a:spAutoFit/>
          </a:bodyPr>
          <a:lstStyle/>
          <a:p>
            <a:pPr>
              <a:defRPr/>
            </a:pPr>
            <a:r>
              <a:rPr lang="fr-CA" sz="800" baseline="30000" dirty="0"/>
              <a:t>a</a:t>
            </a:r>
            <a:r>
              <a:rPr lang="fr-CA" sz="800" dirty="0"/>
              <a:t> Modèles ajustés selon l’âge, tabac, occupation, et maladie chronique</a:t>
            </a:r>
          </a:p>
          <a:p>
            <a:pPr marL="67866" indent="-67866">
              <a:defRPr/>
            </a:pPr>
            <a:r>
              <a:rPr lang="fr-CA" sz="1400" b="1" dirty="0">
                <a:solidFill>
                  <a:schemeClr val="tx2"/>
                </a:solidFill>
              </a:rPr>
              <a:t>Type d’activité physique</a:t>
            </a:r>
          </a:p>
          <a:p>
            <a:pPr marL="67866" indent="-67866">
              <a:defRPr/>
            </a:pPr>
            <a:r>
              <a:rPr lang="fr-CA" sz="1000" b="1" dirty="0">
                <a:solidFill>
                  <a:schemeClr val="tx2"/>
                </a:solidFill>
              </a:rPr>
              <a:t>Inactif: </a:t>
            </a:r>
            <a:r>
              <a:rPr lang="fr-CA" sz="800" b="1" dirty="0">
                <a:solidFill>
                  <a:schemeClr val="tx2"/>
                </a:solidFill>
              </a:rPr>
              <a:t>pas d’activité physique modérée ou intense </a:t>
            </a:r>
          </a:p>
          <a:p>
            <a:pPr marL="67866" indent="-67866">
              <a:defRPr/>
            </a:pPr>
            <a:r>
              <a:rPr lang="fr-CA" sz="900" b="1" dirty="0">
                <a:solidFill>
                  <a:schemeClr val="tx2"/>
                </a:solidFill>
              </a:rPr>
              <a:t>Activité insuffisante : </a:t>
            </a:r>
            <a:r>
              <a:rPr lang="fr-CA" sz="900" dirty="0">
                <a:solidFill>
                  <a:schemeClr val="tx2"/>
                </a:solidFill>
              </a:rPr>
              <a:t>moins de 150 min/</a:t>
            </a:r>
            <a:r>
              <a:rPr lang="fr-CA" sz="900" dirty="0" err="1">
                <a:solidFill>
                  <a:schemeClr val="tx2"/>
                </a:solidFill>
              </a:rPr>
              <a:t>sem</a:t>
            </a:r>
            <a:r>
              <a:rPr lang="fr-CA" sz="900" dirty="0">
                <a:solidFill>
                  <a:schemeClr val="tx2"/>
                </a:solidFill>
              </a:rPr>
              <a:t> d’exercice modéré et moins de 75 min/</a:t>
            </a:r>
            <a:r>
              <a:rPr lang="fr-CA" sz="900" dirty="0" err="1">
                <a:solidFill>
                  <a:schemeClr val="tx2"/>
                </a:solidFill>
              </a:rPr>
              <a:t>sem</a:t>
            </a:r>
            <a:r>
              <a:rPr lang="fr-CA" sz="900" dirty="0">
                <a:solidFill>
                  <a:schemeClr val="tx2"/>
                </a:solidFill>
              </a:rPr>
              <a:t> d’exercice vigoureux</a:t>
            </a:r>
          </a:p>
          <a:p>
            <a:pPr marL="67866" indent="-67866">
              <a:defRPr/>
            </a:pPr>
            <a:r>
              <a:rPr lang="fr-CA" sz="900" b="1" dirty="0">
                <a:solidFill>
                  <a:schemeClr val="tx2"/>
                </a:solidFill>
              </a:rPr>
              <a:t>Weekend </a:t>
            </a:r>
            <a:r>
              <a:rPr lang="fr-CA" sz="900" b="1" dirty="0" err="1">
                <a:solidFill>
                  <a:schemeClr val="tx2"/>
                </a:solidFill>
              </a:rPr>
              <a:t>warrior</a:t>
            </a:r>
            <a:r>
              <a:rPr lang="fr-CA" sz="900" b="1" dirty="0">
                <a:solidFill>
                  <a:schemeClr val="tx2"/>
                </a:solidFill>
              </a:rPr>
              <a:t> : </a:t>
            </a:r>
            <a:r>
              <a:rPr lang="fr-CA" sz="900" dirty="0">
                <a:solidFill>
                  <a:schemeClr val="tx2"/>
                </a:solidFill>
              </a:rPr>
              <a:t>au moins 150 min/</a:t>
            </a:r>
            <a:r>
              <a:rPr lang="fr-CA" sz="900" dirty="0" err="1">
                <a:solidFill>
                  <a:schemeClr val="tx2"/>
                </a:solidFill>
              </a:rPr>
              <a:t>sem</a:t>
            </a:r>
            <a:r>
              <a:rPr lang="fr-CA" sz="900" dirty="0">
                <a:solidFill>
                  <a:schemeClr val="tx2"/>
                </a:solidFill>
              </a:rPr>
              <a:t> d’activité modéré ou au moins 75 min/</a:t>
            </a:r>
            <a:r>
              <a:rPr lang="fr-CA" sz="900" dirty="0" err="1">
                <a:solidFill>
                  <a:schemeClr val="tx2"/>
                </a:solidFill>
              </a:rPr>
              <a:t>sem</a:t>
            </a:r>
            <a:r>
              <a:rPr lang="fr-CA" sz="900" dirty="0">
                <a:solidFill>
                  <a:schemeClr val="tx2"/>
                </a:solidFill>
              </a:rPr>
              <a:t> d’activité physique vigoureuse en 1 ou 2 sessions</a:t>
            </a:r>
          </a:p>
          <a:p>
            <a:pPr marL="67866" indent="-67866">
              <a:defRPr/>
            </a:pPr>
            <a:r>
              <a:rPr lang="fr-CA" sz="900" b="1" dirty="0">
                <a:solidFill>
                  <a:schemeClr val="tx2"/>
                </a:solidFill>
              </a:rPr>
              <a:t>Activité régulière : </a:t>
            </a:r>
            <a:r>
              <a:rPr lang="fr-CA" sz="900" dirty="0">
                <a:solidFill>
                  <a:schemeClr val="tx2"/>
                </a:solidFill>
              </a:rPr>
              <a:t>au moins150 min/</a:t>
            </a:r>
            <a:r>
              <a:rPr lang="fr-CA" sz="900" dirty="0" err="1">
                <a:solidFill>
                  <a:schemeClr val="tx2"/>
                </a:solidFill>
              </a:rPr>
              <a:t>sem</a:t>
            </a:r>
            <a:r>
              <a:rPr lang="fr-CA" sz="900" dirty="0">
                <a:solidFill>
                  <a:schemeClr val="tx2"/>
                </a:solidFill>
              </a:rPr>
              <a:t> d’activité modéré ou au moins 75 min/</a:t>
            </a:r>
            <a:r>
              <a:rPr lang="fr-CA" sz="900" dirty="0" err="1">
                <a:solidFill>
                  <a:schemeClr val="tx2"/>
                </a:solidFill>
              </a:rPr>
              <a:t>sem</a:t>
            </a:r>
            <a:r>
              <a:rPr lang="fr-CA" sz="900" dirty="0">
                <a:solidFill>
                  <a:schemeClr val="tx2"/>
                </a:solidFill>
              </a:rPr>
              <a:t> d’activité physique vigoureuse en 3 sessions ou plus.</a:t>
            </a:r>
          </a:p>
        </p:txBody>
      </p:sp>
    </p:spTree>
    <p:extLst>
      <p:ext uri="{BB962C8B-B14F-4D97-AF65-F5344CB8AC3E}">
        <p14:creationId xmlns:p14="http://schemas.microsoft.com/office/powerpoint/2010/main" val="14671605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e 69">
            <a:extLst>
              <a:ext uri="{FF2B5EF4-FFF2-40B4-BE49-F238E27FC236}">
                <a16:creationId xmlns:a16="http://schemas.microsoft.com/office/drawing/2014/main" id="{09AA978E-ECF0-F544-BDEC-9741A1D511A6}"/>
              </a:ext>
            </a:extLst>
          </p:cNvPr>
          <p:cNvGrpSpPr/>
          <p:nvPr/>
        </p:nvGrpSpPr>
        <p:grpSpPr>
          <a:xfrm>
            <a:off x="492614" y="2858725"/>
            <a:ext cx="3261007" cy="730288"/>
            <a:chOff x="1176181" y="3811625"/>
            <a:chExt cx="3127467" cy="973715"/>
          </a:xfrm>
          <a:solidFill>
            <a:schemeClr val="accent5">
              <a:lumMod val="75000"/>
            </a:schemeClr>
          </a:solidFill>
        </p:grpSpPr>
        <p:sp>
          <p:nvSpPr>
            <p:cNvPr id="12" name="ZoneTexte 11">
              <a:extLst>
                <a:ext uri="{FF2B5EF4-FFF2-40B4-BE49-F238E27FC236}">
                  <a16:creationId xmlns:a16="http://schemas.microsoft.com/office/drawing/2014/main" id="{43B01A28-EBAD-B04F-96A7-81FD51DE1B81}"/>
                </a:ext>
              </a:extLst>
            </p:cNvPr>
            <p:cNvSpPr txBox="1"/>
            <p:nvPr/>
          </p:nvSpPr>
          <p:spPr>
            <a:xfrm>
              <a:off x="1176181" y="4457046"/>
              <a:ext cx="1837362" cy="328294"/>
            </a:xfrm>
            <a:prstGeom prst="rect">
              <a:avLst/>
            </a:prstGeom>
            <a:solidFill>
              <a:srgbClr val="9A4171"/>
            </a:solidFill>
            <a:ln w="12700">
              <a:solidFill>
                <a:schemeClr val="tx1"/>
              </a:solidFill>
            </a:ln>
            <a:effectLst/>
            <a:scene3d>
              <a:camera prst="orthographicFront"/>
              <a:lightRig rig="balanced" dir="t"/>
            </a:scene3d>
            <a:sp3d/>
          </p:spPr>
          <p:txBody>
            <a:bodyPr wrap="square" lIns="0" tIns="0" rIns="0" bIns="0" rtlCol="0" anchor="ctr" anchorCtr="0">
              <a:noAutofit/>
            </a:bodyPr>
            <a:lstStyle/>
            <a:p>
              <a:pPr algn="ctr"/>
              <a:r>
                <a:rPr lang="fr-FR" sz="1350" b="1" dirty="0">
                  <a:solidFill>
                    <a:schemeClr val="bg1"/>
                  </a:solidFill>
                </a:rPr>
                <a:t>HF définitive</a:t>
              </a:r>
            </a:p>
          </p:txBody>
        </p:sp>
        <p:cxnSp>
          <p:nvCxnSpPr>
            <p:cNvPr id="46" name="Connecteur en angle 45">
              <a:extLst>
                <a:ext uri="{FF2B5EF4-FFF2-40B4-BE49-F238E27FC236}">
                  <a16:creationId xmlns:a16="http://schemas.microsoft.com/office/drawing/2014/main" id="{C558C672-F810-3A4F-BA6A-006E9C37FAC8}"/>
                </a:ext>
              </a:extLst>
            </p:cNvPr>
            <p:cNvCxnSpPr>
              <a:cxnSpLocks/>
              <a:stCxn id="10" idx="2"/>
              <a:endCxn id="12" idx="0"/>
            </p:cNvCxnSpPr>
            <p:nvPr/>
          </p:nvCxnSpPr>
          <p:spPr>
            <a:xfrm rot="5400000">
              <a:off x="2876544" y="3029943"/>
              <a:ext cx="645422" cy="2208786"/>
            </a:xfrm>
            <a:prstGeom prst="bentConnector3">
              <a:avLst>
                <a:gd name="adj1" fmla="val 50000"/>
              </a:avLst>
            </a:prstGeom>
            <a:solidFill>
              <a:srgbClr val="9E2565"/>
            </a:solidFill>
            <a:ln w="38100">
              <a:solidFill>
                <a:srgbClr val="9E2A67"/>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0" name="Ellipse 39">
              <a:extLst>
                <a:ext uri="{FF2B5EF4-FFF2-40B4-BE49-F238E27FC236}">
                  <a16:creationId xmlns:a16="http://schemas.microsoft.com/office/drawing/2014/main" id="{EF790181-1FA0-C542-A846-047DAECC7243}"/>
                </a:ext>
              </a:extLst>
            </p:cNvPr>
            <p:cNvSpPr/>
            <p:nvPr/>
          </p:nvSpPr>
          <p:spPr>
            <a:xfrm>
              <a:off x="3296474" y="3954439"/>
              <a:ext cx="583034" cy="372643"/>
            </a:xfrm>
            <a:prstGeom prst="ellipse">
              <a:avLst/>
            </a:prstGeom>
            <a:solidFill>
              <a:srgbClr val="007F50"/>
            </a:solidFill>
            <a:ln w="38100">
              <a:solidFill>
                <a:srgbClr val="1212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chemeClr val="bg1"/>
                  </a:solidFill>
                </a:rPr>
                <a:t>OUI</a:t>
              </a:r>
              <a:endParaRPr lang="fr-FR" sz="1000" b="1" dirty="0">
                <a:solidFill>
                  <a:schemeClr val="bg1"/>
                </a:solidFill>
              </a:endParaRPr>
            </a:p>
          </p:txBody>
        </p:sp>
      </p:grpSp>
      <p:grpSp>
        <p:nvGrpSpPr>
          <p:cNvPr id="75" name="Groupe 74">
            <a:extLst>
              <a:ext uri="{FF2B5EF4-FFF2-40B4-BE49-F238E27FC236}">
                <a16:creationId xmlns:a16="http://schemas.microsoft.com/office/drawing/2014/main" id="{A5122BF0-9614-EA4A-8588-AFDEECC898FB}"/>
              </a:ext>
            </a:extLst>
          </p:cNvPr>
          <p:cNvGrpSpPr/>
          <p:nvPr/>
        </p:nvGrpSpPr>
        <p:grpSpPr>
          <a:xfrm>
            <a:off x="655603" y="2858723"/>
            <a:ext cx="7956254" cy="1214988"/>
            <a:chOff x="278863" y="3864566"/>
            <a:chExt cx="9194979" cy="1619983"/>
          </a:xfrm>
        </p:grpSpPr>
        <p:sp>
          <p:nvSpPr>
            <p:cNvPr id="8" name="ZoneTexte 7">
              <a:extLst>
                <a:ext uri="{FF2B5EF4-FFF2-40B4-BE49-F238E27FC236}">
                  <a16:creationId xmlns:a16="http://schemas.microsoft.com/office/drawing/2014/main" id="{ADEC49EE-6FF5-6948-91E4-4F5891608313}"/>
                </a:ext>
              </a:extLst>
            </p:cNvPr>
            <p:cNvSpPr txBox="1"/>
            <p:nvPr/>
          </p:nvSpPr>
          <p:spPr>
            <a:xfrm>
              <a:off x="278863" y="4970456"/>
              <a:ext cx="1837363" cy="400109"/>
            </a:xfrm>
            <a:prstGeom prst="rect">
              <a:avLst/>
            </a:prstGeom>
            <a:noFill/>
          </p:spPr>
          <p:txBody>
            <a:bodyPr wrap="square" rtlCol="0">
              <a:spAutoFit/>
            </a:bodyPr>
            <a:lstStyle/>
            <a:p>
              <a:pPr algn="ctr"/>
              <a:r>
                <a:rPr lang="fr-FR" sz="1350" b="1" dirty="0">
                  <a:solidFill>
                    <a:schemeClr val="accent2"/>
                  </a:solidFill>
                </a:rPr>
                <a:t>Critères mineurs</a:t>
              </a:r>
            </a:p>
          </p:txBody>
        </p:sp>
        <p:grpSp>
          <p:nvGrpSpPr>
            <p:cNvPr id="71" name="Groupe 70">
              <a:extLst>
                <a:ext uri="{FF2B5EF4-FFF2-40B4-BE49-F238E27FC236}">
                  <a16:creationId xmlns:a16="http://schemas.microsoft.com/office/drawing/2014/main" id="{9C0256F2-4DDB-494F-8010-C2DCA8E16076}"/>
                </a:ext>
              </a:extLst>
            </p:cNvPr>
            <p:cNvGrpSpPr/>
            <p:nvPr/>
          </p:nvGrpSpPr>
          <p:grpSpPr>
            <a:xfrm>
              <a:off x="3253479" y="3864566"/>
              <a:ext cx="6220363" cy="1619983"/>
              <a:chOff x="3253479" y="3864566"/>
              <a:chExt cx="6220363" cy="1619983"/>
            </a:xfrm>
          </p:grpSpPr>
          <p:sp>
            <p:nvSpPr>
              <p:cNvPr id="11" name="ZoneTexte 10">
                <a:extLst>
                  <a:ext uri="{FF2B5EF4-FFF2-40B4-BE49-F238E27FC236}">
                    <a16:creationId xmlns:a16="http://schemas.microsoft.com/office/drawing/2014/main" id="{C1876AB1-73EC-E04E-840B-E90CD40907D0}"/>
                  </a:ext>
                </a:extLst>
              </p:cNvPr>
              <p:cNvSpPr txBox="1"/>
              <p:nvPr/>
            </p:nvSpPr>
            <p:spPr>
              <a:xfrm>
                <a:off x="3253479" y="4509190"/>
                <a:ext cx="6220363" cy="975359"/>
              </a:xfrm>
              <a:prstGeom prst="rect">
                <a:avLst/>
              </a:prstGeom>
              <a:solidFill>
                <a:schemeClr val="accent4">
                  <a:lumMod val="40000"/>
                  <a:lumOff val="60000"/>
                </a:schemeClr>
              </a:solidFill>
              <a:ln w="12700">
                <a:solidFill>
                  <a:schemeClr val="tx1"/>
                </a:solidFill>
              </a:ln>
            </p:spPr>
            <p:txBody>
              <a:bodyPr wrap="square" rtlCol="0">
                <a:spAutoFit/>
              </a:bodyPr>
              <a:lstStyle/>
              <a:p>
                <a:pPr algn="ctr"/>
                <a:r>
                  <a:rPr lang="fr-FR" sz="1350" b="1" dirty="0"/>
                  <a:t>Parent au premier degré ayant un taux élevé de C-LDL</a:t>
                </a:r>
              </a:p>
              <a:p>
                <a:pPr algn="ctr"/>
                <a:r>
                  <a:rPr lang="fr-FR" sz="1350" b="1" u="sng" dirty="0">
                    <a:solidFill>
                      <a:srgbClr val="9E2A67"/>
                    </a:solidFill>
                    <a:latin typeface="+mj-lt"/>
                  </a:rPr>
                  <a:t>OU</a:t>
                </a:r>
                <a:r>
                  <a:rPr lang="fr-FR" sz="1350" b="1" dirty="0">
                    <a:solidFill>
                      <a:schemeClr val="accent3">
                        <a:lumMod val="50000"/>
                      </a:schemeClr>
                    </a:solidFill>
                  </a:rPr>
                  <a:t> </a:t>
                </a:r>
                <a:r>
                  <a:rPr lang="fr-FR" sz="1350" b="1" dirty="0"/>
                  <a:t>Patient ou parent au premier degré atteint d’une MCVA</a:t>
                </a:r>
              </a:p>
              <a:p>
                <a:pPr algn="ctr"/>
                <a:r>
                  <a:rPr lang="fr-FR" sz="1350" b="1" dirty="0"/>
                  <a:t>(&lt; 55 ans pour les hommes; &lt; 65 ans pour les femmes)</a:t>
                </a:r>
              </a:p>
            </p:txBody>
          </p:sp>
          <p:cxnSp>
            <p:nvCxnSpPr>
              <p:cNvPr id="48" name="Connecteur en angle 47">
                <a:extLst>
                  <a:ext uri="{FF2B5EF4-FFF2-40B4-BE49-F238E27FC236}">
                    <a16:creationId xmlns:a16="http://schemas.microsoft.com/office/drawing/2014/main" id="{BF4409F6-0DE3-A84A-9D6C-E619779318E0}"/>
                  </a:ext>
                </a:extLst>
              </p:cNvPr>
              <p:cNvCxnSpPr>
                <a:cxnSpLocks/>
                <a:stCxn id="10" idx="2"/>
                <a:endCxn id="11" idx="0"/>
              </p:cNvCxnSpPr>
              <p:nvPr/>
            </p:nvCxnSpPr>
            <p:spPr>
              <a:xfrm rot="16200000" flipH="1">
                <a:off x="4789128" y="2934655"/>
                <a:ext cx="644622" cy="2504443"/>
              </a:xfrm>
              <a:prstGeom prst="bentConnector3">
                <a:avLst>
                  <a:gd name="adj1" fmla="val 50000"/>
                </a:avLst>
              </a:prstGeom>
              <a:ln w="38100">
                <a:solidFill>
                  <a:srgbClr val="9A417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1" name="Ellipse 40">
                <a:extLst>
                  <a:ext uri="{FF2B5EF4-FFF2-40B4-BE49-F238E27FC236}">
                    <a16:creationId xmlns:a16="http://schemas.microsoft.com/office/drawing/2014/main" id="{D73ECA79-FB91-644C-B31F-61E881EDADFB}"/>
                  </a:ext>
                </a:extLst>
              </p:cNvPr>
              <p:cNvSpPr/>
              <p:nvPr/>
            </p:nvSpPr>
            <p:spPr>
              <a:xfrm>
                <a:off x="4439130" y="3986469"/>
                <a:ext cx="686897" cy="426720"/>
              </a:xfrm>
              <a:prstGeom prst="ellipse">
                <a:avLst/>
              </a:prstGeom>
              <a:solidFill>
                <a:srgbClr val="CD0039"/>
              </a:solidFill>
              <a:ln w="38100">
                <a:solidFill>
                  <a:srgbClr val="121212"/>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200" b="1" dirty="0">
                    <a:solidFill>
                      <a:schemeClr val="bg1"/>
                    </a:solidFill>
                  </a:rPr>
                  <a:t>NON</a:t>
                </a:r>
                <a:endParaRPr lang="fr-FR" sz="1000" b="1" dirty="0">
                  <a:solidFill>
                    <a:schemeClr val="bg1"/>
                  </a:solidFill>
                </a:endParaRPr>
              </a:p>
            </p:txBody>
          </p:sp>
        </p:grpSp>
      </p:grpSp>
      <p:sp>
        <p:nvSpPr>
          <p:cNvPr id="2" name="Titre 1">
            <a:extLst>
              <a:ext uri="{FF2B5EF4-FFF2-40B4-BE49-F238E27FC236}">
                <a16:creationId xmlns:a16="http://schemas.microsoft.com/office/drawing/2014/main" id="{8A80B746-0658-6646-AB53-FD03B3E77678}"/>
              </a:ext>
            </a:extLst>
          </p:cNvPr>
          <p:cNvSpPr>
            <a:spLocks noGrp="1"/>
          </p:cNvSpPr>
          <p:nvPr>
            <p:ph type="title"/>
          </p:nvPr>
        </p:nvSpPr>
        <p:spPr>
          <a:xfrm>
            <a:off x="429904" y="147553"/>
            <a:ext cx="8493380" cy="745131"/>
          </a:xfrm>
        </p:spPr>
        <p:txBody>
          <a:bodyPr lIns="0" rIns="0">
            <a:noAutofit/>
          </a:bodyPr>
          <a:lstStyle/>
          <a:p>
            <a:r>
              <a:rPr lang="fr-FR" sz="3000" dirty="0">
                <a:latin typeface="+mn-lt"/>
              </a:rPr>
              <a:t>Définition canadienne simplifiée de l’hypercholestérolémie familiale 2018</a:t>
            </a:r>
            <a:endParaRPr lang="fr-FR" sz="3000" i="1" dirty="0">
              <a:latin typeface="+mn-lt"/>
            </a:endParaRPr>
          </a:p>
        </p:txBody>
      </p:sp>
      <p:sp>
        <p:nvSpPr>
          <p:cNvPr id="5" name="ZoneTexte 4">
            <a:extLst>
              <a:ext uri="{FF2B5EF4-FFF2-40B4-BE49-F238E27FC236}">
                <a16:creationId xmlns:a16="http://schemas.microsoft.com/office/drawing/2014/main" id="{95538F18-C38A-B444-95B0-E5484B770380}"/>
              </a:ext>
            </a:extLst>
          </p:cNvPr>
          <p:cNvSpPr txBox="1"/>
          <p:nvPr/>
        </p:nvSpPr>
        <p:spPr>
          <a:xfrm>
            <a:off x="404859" y="4789580"/>
            <a:ext cx="2377254" cy="138499"/>
          </a:xfrm>
          <a:prstGeom prst="rect">
            <a:avLst/>
          </a:prstGeom>
          <a:noFill/>
        </p:spPr>
        <p:txBody>
          <a:bodyPr wrap="none" lIns="0" tIns="0" rIns="0" bIns="0" rtlCol="0">
            <a:spAutoFit/>
          </a:bodyPr>
          <a:lstStyle/>
          <a:p>
            <a:r>
              <a:rPr lang="fr-FR" sz="900" dirty="0"/>
              <a:t>Ruel I et al. Can Journal </a:t>
            </a:r>
            <a:r>
              <a:rPr lang="fr-FR" sz="900" dirty="0" err="1"/>
              <a:t>Cardiol</a:t>
            </a:r>
            <a:r>
              <a:rPr lang="fr-FR" sz="900" dirty="0"/>
              <a:t> 2018;34:1210-1214</a:t>
            </a:r>
          </a:p>
        </p:txBody>
      </p:sp>
      <p:grpSp>
        <p:nvGrpSpPr>
          <p:cNvPr id="65" name="Groupe 64">
            <a:extLst>
              <a:ext uri="{FF2B5EF4-FFF2-40B4-BE49-F238E27FC236}">
                <a16:creationId xmlns:a16="http://schemas.microsoft.com/office/drawing/2014/main" id="{EDDA8B30-3080-2E48-8E7D-29D22A44B54A}"/>
              </a:ext>
            </a:extLst>
          </p:cNvPr>
          <p:cNvGrpSpPr/>
          <p:nvPr/>
        </p:nvGrpSpPr>
        <p:grpSpPr>
          <a:xfrm>
            <a:off x="919298" y="1083084"/>
            <a:ext cx="5233135" cy="729587"/>
            <a:chOff x="1609370" y="1530779"/>
            <a:chExt cx="6977513" cy="972783"/>
          </a:xfrm>
        </p:grpSpPr>
        <p:sp>
          <p:nvSpPr>
            <p:cNvPr id="3" name="ZoneTexte 2">
              <a:extLst>
                <a:ext uri="{FF2B5EF4-FFF2-40B4-BE49-F238E27FC236}">
                  <a16:creationId xmlns:a16="http://schemas.microsoft.com/office/drawing/2014/main" id="{AFCDD6F6-39A5-C645-BA02-A0A7759281AD}"/>
                </a:ext>
              </a:extLst>
            </p:cNvPr>
            <p:cNvSpPr txBox="1"/>
            <p:nvPr/>
          </p:nvSpPr>
          <p:spPr>
            <a:xfrm>
              <a:off x="1609370" y="1712106"/>
              <a:ext cx="1880429" cy="677108"/>
            </a:xfrm>
            <a:prstGeom prst="rect">
              <a:avLst/>
            </a:prstGeom>
            <a:noFill/>
          </p:spPr>
          <p:txBody>
            <a:bodyPr wrap="none" rtlCol="0">
              <a:spAutoFit/>
            </a:bodyPr>
            <a:lstStyle/>
            <a:p>
              <a:pPr algn="ctr"/>
              <a:r>
                <a:rPr lang="fr-FR" sz="1350" b="1" dirty="0">
                  <a:solidFill>
                    <a:schemeClr val="accent2"/>
                  </a:solidFill>
                </a:rPr>
                <a:t>Critères de </a:t>
              </a:r>
            </a:p>
            <a:p>
              <a:pPr algn="ctr"/>
              <a:r>
                <a:rPr lang="fr-FR" sz="1350" b="1" dirty="0">
                  <a:solidFill>
                    <a:schemeClr val="accent2"/>
                  </a:solidFill>
                </a:rPr>
                <a:t>dépistage de l’HF</a:t>
              </a:r>
            </a:p>
          </p:txBody>
        </p:sp>
        <p:sp>
          <p:nvSpPr>
            <p:cNvPr id="9" name="ZoneTexte 8">
              <a:extLst>
                <a:ext uri="{FF2B5EF4-FFF2-40B4-BE49-F238E27FC236}">
                  <a16:creationId xmlns:a16="http://schemas.microsoft.com/office/drawing/2014/main" id="{A8302467-A22F-F340-8BEE-510CD1FFF791}"/>
                </a:ext>
              </a:extLst>
            </p:cNvPr>
            <p:cNvSpPr txBox="1"/>
            <p:nvPr/>
          </p:nvSpPr>
          <p:spPr>
            <a:xfrm>
              <a:off x="3594878" y="1530779"/>
              <a:ext cx="4992005" cy="972783"/>
            </a:xfrm>
            <a:prstGeom prst="rect">
              <a:avLst/>
            </a:prstGeom>
            <a:solidFill>
              <a:schemeClr val="accent2"/>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defPPr>
                <a:defRPr lang="en-US"/>
              </a:defPPr>
              <a:lvl1pPr algn="ctr">
                <a:defRPr sz="1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fr-FR" b="1" dirty="0"/>
                <a:t>Taux de C-LDL </a:t>
              </a:r>
              <a:r>
                <a:rPr lang="fr-FR" b="1"/>
                <a:t>&gt; 5,0 </a:t>
              </a:r>
              <a:r>
                <a:rPr lang="fr-FR" b="1" dirty="0" err="1"/>
                <a:t>mmol</a:t>
              </a:r>
              <a:r>
                <a:rPr lang="fr-FR" b="1" dirty="0"/>
                <a:t>/L </a:t>
              </a:r>
              <a:r>
                <a:rPr lang="fr-FR" dirty="0"/>
                <a:t>(&gt; 40 ans)</a:t>
              </a:r>
            </a:p>
            <a:p>
              <a:pPr algn="l"/>
              <a:r>
                <a:rPr lang="fr-FR" b="1" dirty="0"/>
                <a:t>Taux de C-LDL &gt; 4,5 </a:t>
              </a:r>
              <a:r>
                <a:rPr lang="fr-FR" b="1" dirty="0" err="1"/>
                <a:t>mmol</a:t>
              </a:r>
              <a:r>
                <a:rPr lang="fr-FR" b="1" dirty="0"/>
                <a:t>/L </a:t>
              </a:r>
              <a:r>
                <a:rPr lang="fr-FR" dirty="0"/>
                <a:t>(18 à 39 ans)</a:t>
              </a:r>
            </a:p>
            <a:p>
              <a:pPr algn="l"/>
              <a:r>
                <a:rPr lang="fr-FR" b="1" dirty="0"/>
                <a:t>Taux de C-LDL &gt; 4,0 </a:t>
              </a:r>
              <a:r>
                <a:rPr lang="fr-FR" b="1" dirty="0" err="1"/>
                <a:t>mmol</a:t>
              </a:r>
              <a:r>
                <a:rPr lang="fr-FR" b="1" dirty="0"/>
                <a:t>/L </a:t>
              </a:r>
              <a:r>
                <a:rPr lang="fr-FR" dirty="0"/>
                <a:t>(&lt; 18 ans)</a:t>
              </a:r>
            </a:p>
          </p:txBody>
        </p:sp>
      </p:grpSp>
      <p:grpSp>
        <p:nvGrpSpPr>
          <p:cNvPr id="66" name="Groupe 65">
            <a:extLst>
              <a:ext uri="{FF2B5EF4-FFF2-40B4-BE49-F238E27FC236}">
                <a16:creationId xmlns:a16="http://schemas.microsoft.com/office/drawing/2014/main" id="{D582ADC0-406D-1041-AB16-C615803A9C90}"/>
              </a:ext>
            </a:extLst>
          </p:cNvPr>
          <p:cNvGrpSpPr/>
          <p:nvPr/>
        </p:nvGrpSpPr>
        <p:grpSpPr>
          <a:xfrm>
            <a:off x="943871" y="1814851"/>
            <a:ext cx="4154942" cy="1043873"/>
            <a:chOff x="525287" y="2493656"/>
            <a:chExt cx="5539925" cy="1391827"/>
          </a:xfrm>
        </p:grpSpPr>
        <p:sp>
          <p:nvSpPr>
            <p:cNvPr id="7" name="ZoneTexte 6">
              <a:extLst>
                <a:ext uri="{FF2B5EF4-FFF2-40B4-BE49-F238E27FC236}">
                  <a16:creationId xmlns:a16="http://schemas.microsoft.com/office/drawing/2014/main" id="{6E26B510-EA46-A94D-9300-F2093428AAB7}"/>
                </a:ext>
              </a:extLst>
            </p:cNvPr>
            <p:cNvSpPr txBox="1"/>
            <p:nvPr/>
          </p:nvSpPr>
          <p:spPr>
            <a:xfrm>
              <a:off x="525287" y="3222688"/>
              <a:ext cx="1806819" cy="400109"/>
            </a:xfrm>
            <a:prstGeom prst="rect">
              <a:avLst/>
            </a:prstGeom>
            <a:noFill/>
          </p:spPr>
          <p:txBody>
            <a:bodyPr wrap="none" rtlCol="0">
              <a:spAutoFit/>
            </a:bodyPr>
            <a:lstStyle/>
            <a:p>
              <a:pPr algn="r"/>
              <a:r>
                <a:rPr lang="fr-FR" sz="1350" b="1" dirty="0">
                  <a:solidFill>
                    <a:schemeClr val="accent2"/>
                  </a:solidFill>
                </a:rPr>
                <a:t>Critères majeurs</a:t>
              </a:r>
            </a:p>
          </p:txBody>
        </p:sp>
        <p:sp>
          <p:nvSpPr>
            <p:cNvPr id="10" name="ZoneTexte 9">
              <a:extLst>
                <a:ext uri="{FF2B5EF4-FFF2-40B4-BE49-F238E27FC236}">
                  <a16:creationId xmlns:a16="http://schemas.microsoft.com/office/drawing/2014/main" id="{B85AE7AF-182A-7746-B2BD-825332362ACC}"/>
                </a:ext>
              </a:extLst>
            </p:cNvPr>
            <p:cNvSpPr txBox="1"/>
            <p:nvPr/>
          </p:nvSpPr>
          <p:spPr>
            <a:xfrm>
              <a:off x="2478032" y="2931375"/>
              <a:ext cx="3587180" cy="954108"/>
            </a:xfrm>
            <a:prstGeom prst="rect">
              <a:avLst/>
            </a:prstGeom>
            <a:solidFill>
              <a:schemeClr val="accent4">
                <a:lumMod val="40000"/>
                <a:lumOff val="60000"/>
              </a:schemeClr>
            </a:solidFill>
            <a:ln w="12700">
              <a:solidFill>
                <a:schemeClr val="tx1"/>
              </a:solidFill>
            </a:ln>
            <a:effectLst/>
          </p:spPr>
          <p:txBody>
            <a:bodyPr wrap="square" rtlCol="0">
              <a:spAutoFit/>
            </a:bodyPr>
            <a:lstStyle/>
            <a:p>
              <a:pPr algn="ctr"/>
              <a:r>
                <a:rPr lang="fr-FR" sz="1350" b="1" dirty="0"/>
                <a:t>Mutation d’ADN</a:t>
              </a:r>
            </a:p>
            <a:p>
              <a:pPr algn="ctr"/>
              <a:r>
                <a:rPr lang="fr-FR" sz="1350" b="1" u="sng" dirty="0">
                  <a:solidFill>
                    <a:srgbClr val="9E2A67"/>
                  </a:solidFill>
                  <a:latin typeface="+mj-lt"/>
                </a:rPr>
                <a:t>OU</a:t>
              </a:r>
              <a:r>
                <a:rPr lang="fr-FR" sz="1350" b="1" dirty="0">
                  <a:solidFill>
                    <a:schemeClr val="accent3">
                      <a:lumMod val="50000"/>
                    </a:schemeClr>
                  </a:solidFill>
                </a:rPr>
                <a:t> </a:t>
              </a:r>
              <a:r>
                <a:rPr lang="fr-FR" sz="1350" b="1" dirty="0"/>
                <a:t>Xanthome tendineux</a:t>
              </a:r>
            </a:p>
            <a:p>
              <a:pPr algn="ctr"/>
              <a:r>
                <a:rPr lang="fr-FR" sz="1350" b="1" u="sng" dirty="0">
                  <a:solidFill>
                    <a:srgbClr val="9E2A67"/>
                  </a:solidFill>
                  <a:latin typeface="+mj-lt"/>
                </a:rPr>
                <a:t>OU</a:t>
              </a:r>
              <a:r>
                <a:rPr lang="fr-FR" sz="1350" b="1" dirty="0">
                  <a:solidFill>
                    <a:schemeClr val="accent3">
                      <a:lumMod val="50000"/>
                    </a:schemeClr>
                  </a:solidFill>
                </a:rPr>
                <a:t> </a:t>
              </a:r>
              <a:r>
                <a:rPr lang="fr-FR" sz="1350" b="1" dirty="0"/>
                <a:t>Taux de C-LDL </a:t>
              </a:r>
              <a:r>
                <a:rPr lang="fr-FR" sz="1350" b="1" u="sng" dirty="0"/>
                <a:t>&gt;</a:t>
              </a:r>
              <a:r>
                <a:rPr lang="fr-FR" sz="1350" b="1" dirty="0"/>
                <a:t> 8,5 </a:t>
              </a:r>
              <a:r>
                <a:rPr lang="fr-FR" sz="1350" b="1" dirty="0" err="1"/>
                <a:t>mmol</a:t>
              </a:r>
              <a:r>
                <a:rPr lang="fr-FR" sz="1350" b="1" dirty="0"/>
                <a:t>/L</a:t>
              </a:r>
            </a:p>
          </p:txBody>
        </p:sp>
        <p:sp>
          <p:nvSpPr>
            <p:cNvPr id="44" name="Ellipse 43">
              <a:extLst>
                <a:ext uri="{FF2B5EF4-FFF2-40B4-BE49-F238E27FC236}">
                  <a16:creationId xmlns:a16="http://schemas.microsoft.com/office/drawing/2014/main" id="{7E355527-C12A-4F46-821F-EB7199D00616}"/>
                </a:ext>
              </a:extLst>
            </p:cNvPr>
            <p:cNvSpPr/>
            <p:nvPr/>
          </p:nvSpPr>
          <p:spPr>
            <a:xfrm>
              <a:off x="3913083" y="2493656"/>
              <a:ext cx="792480" cy="426719"/>
            </a:xfrm>
            <a:prstGeom prst="ellipse">
              <a:avLst/>
            </a:prstGeom>
            <a:solidFill>
              <a:schemeClr val="accent2"/>
            </a:solidFill>
            <a:ln w="38100">
              <a:solidFill>
                <a:srgbClr val="121212"/>
              </a:solidFill>
            </a:ln>
          </p:spPr>
          <p:style>
            <a:lnRef idx="1">
              <a:schemeClr val="accent1"/>
            </a:lnRef>
            <a:fillRef idx="3">
              <a:schemeClr val="accent1"/>
            </a:fillRef>
            <a:effectRef idx="2">
              <a:schemeClr val="accent1"/>
            </a:effectRef>
            <a:fontRef idx="minor">
              <a:schemeClr val="lt1"/>
            </a:fontRef>
          </p:style>
          <p:txBody>
            <a:bodyPr lIns="0" tIns="0" rIns="0" rtlCol="0" anchor="ctr"/>
            <a:lstStyle/>
            <a:p>
              <a:pPr algn="ctr"/>
              <a:r>
                <a:rPr lang="fr-FR" sz="2100" b="1" dirty="0">
                  <a:solidFill>
                    <a:schemeClr val="bg1"/>
                  </a:solidFill>
                </a:rPr>
                <a:t>+</a:t>
              </a:r>
              <a:endParaRPr lang="fr-FR" sz="675" b="1" dirty="0">
                <a:solidFill>
                  <a:schemeClr val="bg1"/>
                </a:solidFill>
              </a:endParaRPr>
            </a:p>
          </p:txBody>
        </p:sp>
      </p:grpSp>
      <p:grpSp>
        <p:nvGrpSpPr>
          <p:cNvPr id="72" name="Groupe 71">
            <a:extLst>
              <a:ext uri="{FF2B5EF4-FFF2-40B4-BE49-F238E27FC236}">
                <a16:creationId xmlns:a16="http://schemas.microsoft.com/office/drawing/2014/main" id="{BC2A69F4-BA9A-1540-A169-1BFB156FFF1B}"/>
              </a:ext>
            </a:extLst>
          </p:cNvPr>
          <p:cNvGrpSpPr/>
          <p:nvPr/>
        </p:nvGrpSpPr>
        <p:grpSpPr>
          <a:xfrm>
            <a:off x="3223946" y="4073709"/>
            <a:ext cx="2696726" cy="882867"/>
            <a:chOff x="3565392" y="5431626"/>
            <a:chExt cx="3595637" cy="1177158"/>
          </a:xfrm>
          <a:solidFill>
            <a:schemeClr val="accent5">
              <a:lumMod val="75000"/>
            </a:schemeClr>
          </a:solidFill>
        </p:grpSpPr>
        <p:sp>
          <p:nvSpPr>
            <p:cNvPr id="13" name="ZoneTexte 12">
              <a:extLst>
                <a:ext uri="{FF2B5EF4-FFF2-40B4-BE49-F238E27FC236}">
                  <a16:creationId xmlns:a16="http://schemas.microsoft.com/office/drawing/2014/main" id="{49A37971-A9EB-5346-B07E-93DA3BABEAB6}"/>
                </a:ext>
              </a:extLst>
            </p:cNvPr>
            <p:cNvSpPr txBox="1"/>
            <p:nvPr/>
          </p:nvSpPr>
          <p:spPr>
            <a:xfrm>
              <a:off x="3565392" y="6331788"/>
              <a:ext cx="3279231" cy="276996"/>
            </a:xfrm>
            <a:prstGeom prst="rect">
              <a:avLst/>
            </a:prstGeom>
            <a:solidFill>
              <a:srgbClr val="9A4171"/>
            </a:solidFill>
            <a:ln w="12700">
              <a:solidFill>
                <a:schemeClr val="tx1"/>
              </a:solidFill>
            </a:ln>
            <a:scene3d>
              <a:camera prst="orthographicFront"/>
              <a:lightRig rig="balanced" dir="t"/>
            </a:scene3d>
            <a:sp3d/>
          </p:spPr>
          <p:txBody>
            <a:bodyPr wrap="square" lIns="0" tIns="0" rIns="0" bIns="0" rtlCol="0" anchor="ctr" anchorCtr="0">
              <a:noAutofit/>
            </a:bodyPr>
            <a:lstStyle/>
            <a:p>
              <a:pPr algn="ctr"/>
              <a:r>
                <a:rPr lang="fr-FR" sz="1350" b="1" dirty="0">
                  <a:solidFill>
                    <a:schemeClr val="bg1"/>
                  </a:solidFill>
                </a:rPr>
                <a:t>HF présumée</a:t>
              </a:r>
            </a:p>
          </p:txBody>
        </p:sp>
        <p:cxnSp>
          <p:nvCxnSpPr>
            <p:cNvPr id="49" name="Connecteur en angle 48">
              <a:extLst>
                <a:ext uri="{FF2B5EF4-FFF2-40B4-BE49-F238E27FC236}">
                  <a16:creationId xmlns:a16="http://schemas.microsoft.com/office/drawing/2014/main" id="{76C150B2-BA32-4A4E-B720-8CF0E5B073C1}"/>
                </a:ext>
              </a:extLst>
            </p:cNvPr>
            <p:cNvCxnSpPr>
              <a:cxnSpLocks/>
              <a:stCxn id="11" idx="2"/>
              <a:endCxn id="13" idx="0"/>
            </p:cNvCxnSpPr>
            <p:nvPr/>
          </p:nvCxnSpPr>
          <p:spPr>
            <a:xfrm rot="5400000">
              <a:off x="5732938" y="4903696"/>
              <a:ext cx="900162" cy="1956021"/>
            </a:xfrm>
            <a:prstGeom prst="bentConnector3">
              <a:avLst>
                <a:gd name="adj1" fmla="val 50000"/>
              </a:avLst>
            </a:prstGeom>
            <a:grpFill/>
            <a:ln w="38100">
              <a:solidFill>
                <a:srgbClr val="9E2A67"/>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3" name="Ellipse 42">
              <a:extLst>
                <a:ext uri="{FF2B5EF4-FFF2-40B4-BE49-F238E27FC236}">
                  <a16:creationId xmlns:a16="http://schemas.microsoft.com/office/drawing/2014/main" id="{1F6F413B-8F70-F44C-8EC8-383CF5609901}"/>
                </a:ext>
              </a:extLst>
            </p:cNvPr>
            <p:cNvSpPr/>
            <p:nvPr/>
          </p:nvSpPr>
          <p:spPr>
            <a:xfrm>
              <a:off x="5707329" y="5609590"/>
              <a:ext cx="827322" cy="426720"/>
            </a:xfrm>
            <a:prstGeom prst="ellipse">
              <a:avLst/>
            </a:prstGeom>
            <a:solidFill>
              <a:srgbClr val="007F50"/>
            </a:solidFill>
            <a:ln w="38100">
              <a:solidFill>
                <a:srgbClr val="1212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chemeClr val="bg1"/>
                  </a:solidFill>
                </a:rPr>
                <a:t>OUI</a:t>
              </a:r>
              <a:endParaRPr lang="fr-FR" sz="1000" b="1" dirty="0">
                <a:solidFill>
                  <a:schemeClr val="bg1"/>
                </a:solidFill>
              </a:endParaRPr>
            </a:p>
          </p:txBody>
        </p:sp>
      </p:grpSp>
      <p:grpSp>
        <p:nvGrpSpPr>
          <p:cNvPr id="74" name="Groupe 73">
            <a:extLst>
              <a:ext uri="{FF2B5EF4-FFF2-40B4-BE49-F238E27FC236}">
                <a16:creationId xmlns:a16="http://schemas.microsoft.com/office/drawing/2014/main" id="{967E1BD7-0051-8140-AD44-E03E1A583763}"/>
              </a:ext>
            </a:extLst>
          </p:cNvPr>
          <p:cNvGrpSpPr/>
          <p:nvPr/>
        </p:nvGrpSpPr>
        <p:grpSpPr>
          <a:xfrm>
            <a:off x="5920672" y="4073709"/>
            <a:ext cx="2691183" cy="906039"/>
            <a:chOff x="5864167" y="5400719"/>
            <a:chExt cx="3588244" cy="1208048"/>
          </a:xfrm>
          <a:solidFill>
            <a:schemeClr val="accent5">
              <a:lumMod val="75000"/>
            </a:schemeClr>
          </a:solidFill>
        </p:grpSpPr>
        <p:sp>
          <p:nvSpPr>
            <p:cNvPr id="14" name="ZoneTexte 13">
              <a:extLst>
                <a:ext uri="{FF2B5EF4-FFF2-40B4-BE49-F238E27FC236}">
                  <a16:creationId xmlns:a16="http://schemas.microsoft.com/office/drawing/2014/main" id="{8B1AAB0A-08D0-744D-B267-960330746D80}"/>
                </a:ext>
              </a:extLst>
            </p:cNvPr>
            <p:cNvSpPr txBox="1"/>
            <p:nvPr/>
          </p:nvSpPr>
          <p:spPr>
            <a:xfrm>
              <a:off x="6173181" y="6305604"/>
              <a:ext cx="3279230" cy="303163"/>
            </a:xfrm>
            <a:prstGeom prst="rect">
              <a:avLst/>
            </a:prstGeom>
            <a:solidFill>
              <a:srgbClr val="9A4171"/>
            </a:solidFill>
            <a:ln w="12700">
              <a:solidFill>
                <a:schemeClr val="tx1"/>
              </a:solidFill>
            </a:ln>
            <a:scene3d>
              <a:camera prst="orthographicFront"/>
              <a:lightRig rig="balanced" dir="t"/>
            </a:scene3d>
            <a:sp3d/>
          </p:spPr>
          <p:txBody>
            <a:bodyPr wrap="square" lIns="0" tIns="0" rIns="0" bIns="0" rtlCol="0" anchor="ctr" anchorCtr="0">
              <a:noAutofit/>
            </a:bodyPr>
            <a:lstStyle/>
            <a:p>
              <a:pPr algn="ctr"/>
              <a:r>
                <a:rPr lang="fr-FR" sz="1350" b="1" dirty="0">
                  <a:solidFill>
                    <a:schemeClr val="bg1"/>
                  </a:solidFill>
                </a:rPr>
                <a:t>Hypercholestérolémie</a:t>
              </a:r>
              <a:r>
                <a:rPr lang="fr-FR" sz="1350" b="1" dirty="0"/>
                <a:t> </a:t>
              </a:r>
              <a:r>
                <a:rPr lang="fr-FR" sz="1350" b="1" dirty="0">
                  <a:solidFill>
                    <a:schemeClr val="bg1"/>
                  </a:solidFill>
                </a:rPr>
                <a:t>grave</a:t>
              </a:r>
            </a:p>
          </p:txBody>
        </p:sp>
        <p:cxnSp>
          <p:nvCxnSpPr>
            <p:cNvPr id="52" name="Connecteur en angle 51">
              <a:extLst>
                <a:ext uri="{FF2B5EF4-FFF2-40B4-BE49-F238E27FC236}">
                  <a16:creationId xmlns:a16="http://schemas.microsoft.com/office/drawing/2014/main" id="{413B041F-5118-5648-907D-BA3F3829C730}"/>
                </a:ext>
              </a:extLst>
            </p:cNvPr>
            <p:cNvCxnSpPr>
              <a:cxnSpLocks/>
              <a:stCxn id="11" idx="2"/>
              <a:endCxn id="14" idx="0"/>
            </p:cNvCxnSpPr>
            <p:nvPr/>
          </p:nvCxnSpPr>
          <p:spPr>
            <a:xfrm rot="16200000" flipH="1">
              <a:off x="6386040" y="4878846"/>
              <a:ext cx="904883" cy="1948630"/>
            </a:xfrm>
            <a:prstGeom prst="bentConnector3">
              <a:avLst>
                <a:gd name="adj1" fmla="val 50000"/>
              </a:avLst>
            </a:prstGeom>
            <a:grpFill/>
            <a:ln w="38100">
              <a:solidFill>
                <a:srgbClr val="9E2A67"/>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2" name="Ellipse 41">
              <a:extLst>
                <a:ext uri="{FF2B5EF4-FFF2-40B4-BE49-F238E27FC236}">
                  <a16:creationId xmlns:a16="http://schemas.microsoft.com/office/drawing/2014/main" id="{52F0F0CD-9F32-B44C-A6CC-24DEAC931098}"/>
                </a:ext>
              </a:extLst>
            </p:cNvPr>
            <p:cNvSpPr/>
            <p:nvPr/>
          </p:nvSpPr>
          <p:spPr>
            <a:xfrm>
              <a:off x="6525386" y="5609573"/>
              <a:ext cx="792480" cy="426718"/>
            </a:xfrm>
            <a:prstGeom prst="ellipse">
              <a:avLst/>
            </a:prstGeom>
            <a:solidFill>
              <a:srgbClr val="CD0039"/>
            </a:solidFill>
            <a:ln w="38100">
              <a:solidFill>
                <a:srgbClr val="121212"/>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200" b="1" dirty="0">
                  <a:solidFill>
                    <a:schemeClr val="bg1"/>
                  </a:solidFill>
                </a:rPr>
                <a:t>NON</a:t>
              </a:r>
              <a:endParaRPr lang="fr-FR" sz="1000" b="1" dirty="0">
                <a:solidFill>
                  <a:schemeClr val="bg1"/>
                </a:solidFill>
              </a:endParaRPr>
            </a:p>
          </p:txBody>
        </p:sp>
      </p:grpSp>
      <p:grpSp>
        <p:nvGrpSpPr>
          <p:cNvPr id="22" name="Groupe 21">
            <a:extLst>
              <a:ext uri="{FF2B5EF4-FFF2-40B4-BE49-F238E27FC236}">
                <a16:creationId xmlns:a16="http://schemas.microsoft.com/office/drawing/2014/main" id="{68ED568F-E52C-A24F-A3DB-C53012B9D365}"/>
              </a:ext>
            </a:extLst>
          </p:cNvPr>
          <p:cNvGrpSpPr/>
          <p:nvPr/>
        </p:nvGrpSpPr>
        <p:grpSpPr>
          <a:xfrm>
            <a:off x="5098813" y="2226292"/>
            <a:ext cx="3362649" cy="507831"/>
            <a:chOff x="6085775" y="2983824"/>
            <a:chExt cx="4483535" cy="677108"/>
          </a:xfrm>
        </p:grpSpPr>
        <p:sp>
          <p:nvSpPr>
            <p:cNvPr id="16" name="ZoneTexte 15">
              <a:extLst>
                <a:ext uri="{FF2B5EF4-FFF2-40B4-BE49-F238E27FC236}">
                  <a16:creationId xmlns:a16="http://schemas.microsoft.com/office/drawing/2014/main" id="{BF8B9C9F-5AED-0847-916F-1A06ED2F0E5D}"/>
                </a:ext>
              </a:extLst>
            </p:cNvPr>
            <p:cNvSpPr txBox="1"/>
            <p:nvPr/>
          </p:nvSpPr>
          <p:spPr>
            <a:xfrm>
              <a:off x="6865182" y="2983824"/>
              <a:ext cx="3704128" cy="677108"/>
            </a:xfrm>
            <a:prstGeom prst="rect">
              <a:avLst/>
            </a:prstGeom>
            <a:noFill/>
          </p:spPr>
          <p:txBody>
            <a:bodyPr wrap="square" rtlCol="0">
              <a:spAutoFit/>
            </a:bodyPr>
            <a:lstStyle/>
            <a:p>
              <a:r>
                <a:rPr lang="fr-FR" sz="1350" b="1" dirty="0">
                  <a:solidFill>
                    <a:schemeClr val="accent2"/>
                  </a:solidFill>
                </a:rPr>
                <a:t>Récepteur-LDL, </a:t>
              </a:r>
              <a:r>
                <a:rPr lang="fr-FR" sz="1350" b="1" dirty="0" err="1">
                  <a:solidFill>
                    <a:schemeClr val="accent2"/>
                  </a:solidFill>
                </a:rPr>
                <a:t>apoB</a:t>
              </a:r>
              <a:r>
                <a:rPr lang="fr-FR" sz="1350" b="1" dirty="0">
                  <a:solidFill>
                    <a:schemeClr val="accent2"/>
                  </a:solidFill>
                </a:rPr>
                <a:t>, PCSK9 chez patient ou parent au premier degré</a:t>
              </a:r>
            </a:p>
          </p:txBody>
        </p:sp>
        <p:cxnSp>
          <p:nvCxnSpPr>
            <p:cNvPr id="18" name="Connecteur droit avec flèche 17">
              <a:extLst>
                <a:ext uri="{FF2B5EF4-FFF2-40B4-BE49-F238E27FC236}">
                  <a16:creationId xmlns:a16="http://schemas.microsoft.com/office/drawing/2014/main" id="{8C314EE8-DECA-884B-9053-0982D0CC70C6}"/>
                </a:ext>
              </a:extLst>
            </p:cNvPr>
            <p:cNvCxnSpPr>
              <a:cxnSpLocks/>
            </p:cNvCxnSpPr>
            <p:nvPr/>
          </p:nvCxnSpPr>
          <p:spPr>
            <a:xfrm>
              <a:off x="6085775" y="3322377"/>
              <a:ext cx="734887" cy="0"/>
            </a:xfrm>
            <a:prstGeom prst="straightConnector1">
              <a:avLst/>
            </a:prstGeom>
            <a:ln w="38100">
              <a:solidFill>
                <a:srgbClr val="9A417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2582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500" fill="hold"/>
                                        <p:tgtEl>
                                          <p:spTgt spid="66"/>
                                        </p:tgtEl>
                                        <p:attrNameLst>
                                          <p:attrName>ppt_x</p:attrName>
                                        </p:attrNameLst>
                                      </p:cBhvr>
                                      <p:tavLst>
                                        <p:tav tm="0">
                                          <p:val>
                                            <p:strVal val="#ppt_x"/>
                                          </p:val>
                                        </p:tav>
                                        <p:tav tm="100000">
                                          <p:val>
                                            <p:strVal val="#ppt_x"/>
                                          </p:val>
                                        </p:tav>
                                      </p:tavLst>
                                    </p:anim>
                                    <p:anim calcmode="lin" valueType="num">
                                      <p:cBhvr additive="base">
                                        <p:cTn id="1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1000"/>
                                        <p:tgtEl>
                                          <p:spTgt spid="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A138E1-3D5E-6B4D-92EC-511B2E0E98CB}"/>
              </a:ext>
            </a:extLst>
          </p:cNvPr>
          <p:cNvSpPr>
            <a:spLocks noGrp="1"/>
          </p:cNvSpPr>
          <p:nvPr>
            <p:ph type="title"/>
          </p:nvPr>
        </p:nvSpPr>
        <p:spPr>
          <a:xfrm>
            <a:off x="474865" y="247650"/>
            <a:ext cx="7077132" cy="555029"/>
          </a:xfrm>
        </p:spPr>
        <p:txBody>
          <a:bodyPr vert="horz" lIns="0" tIns="45720" rIns="0" bIns="45720" rtlCol="0" anchor="ctr">
            <a:noAutofit/>
          </a:bodyPr>
          <a:lstStyle/>
          <a:p>
            <a:r>
              <a:rPr lang="fr-FR" dirty="0">
                <a:solidFill>
                  <a:schemeClr val="bg1"/>
                </a:solidFill>
                <a:latin typeface="+mn-lt"/>
              </a:rPr>
              <a:t>Cas clinique : prévention primaire</a:t>
            </a:r>
          </a:p>
        </p:txBody>
      </p:sp>
      <p:sp>
        <p:nvSpPr>
          <p:cNvPr id="4" name="ZoneTexte 3">
            <a:extLst>
              <a:ext uri="{FF2B5EF4-FFF2-40B4-BE49-F238E27FC236}">
                <a16:creationId xmlns:a16="http://schemas.microsoft.com/office/drawing/2014/main" id="{F485D48C-8992-2145-B5AD-C00FDF29E781}"/>
              </a:ext>
            </a:extLst>
          </p:cNvPr>
          <p:cNvSpPr txBox="1"/>
          <p:nvPr/>
        </p:nvSpPr>
        <p:spPr>
          <a:xfrm>
            <a:off x="474864" y="1122669"/>
            <a:ext cx="8470308" cy="2085186"/>
          </a:xfrm>
          <a:prstGeom prst="rect">
            <a:avLst/>
          </a:prstGeom>
          <a:noFill/>
          <a:ln w="19050">
            <a:solidFill>
              <a:schemeClr val="accent1"/>
            </a:solidFill>
          </a:ln>
        </p:spPr>
        <p:txBody>
          <a:bodyPr wrap="square" lIns="182880" rtlCol="0" anchor="ctr" anchorCtr="0">
            <a:spAutoFit/>
          </a:bodyPr>
          <a:lstStyle/>
          <a:p>
            <a:pPr>
              <a:spcBef>
                <a:spcPts val="300"/>
              </a:spcBef>
            </a:pPr>
            <a:r>
              <a:rPr lang="fr-FR" sz="1400" b="1" dirty="0">
                <a:solidFill>
                  <a:schemeClr val="accent2"/>
                </a:solidFill>
              </a:rPr>
              <a:t>Homme de 55 ans, très actif physiquement </a:t>
            </a:r>
            <a:r>
              <a:rPr lang="fr-FR" sz="1400" dirty="0">
                <a:solidFill>
                  <a:schemeClr val="accent2"/>
                </a:solidFill>
              </a:rPr>
              <a:t>(course, hockey, &gt; 150 minutes d’activité physique par semaine)</a:t>
            </a:r>
          </a:p>
          <a:p>
            <a:pPr>
              <a:spcBef>
                <a:spcPts val="300"/>
              </a:spcBef>
            </a:pPr>
            <a:r>
              <a:rPr lang="fr-FR" sz="1400" b="1" dirty="0">
                <a:solidFill>
                  <a:schemeClr val="accent2"/>
                </a:solidFill>
              </a:rPr>
              <a:t>Histoire familiale positive MCAS en bas âge : </a:t>
            </a:r>
            <a:r>
              <a:rPr lang="fr-FR" sz="1400" dirty="0">
                <a:solidFill>
                  <a:schemeClr val="accent2"/>
                </a:solidFill>
              </a:rPr>
              <a:t>père infarctus vers 50 ans et mère AVC vers 60 ans</a:t>
            </a:r>
          </a:p>
          <a:p>
            <a:pPr>
              <a:spcBef>
                <a:spcPts val="300"/>
              </a:spcBef>
            </a:pPr>
            <a:r>
              <a:rPr lang="en-CA" sz="1400" b="1" dirty="0" err="1">
                <a:solidFill>
                  <a:schemeClr val="accent2"/>
                </a:solidFill>
              </a:rPr>
              <a:t>Médication</a:t>
            </a:r>
            <a:r>
              <a:rPr lang="en-CA" sz="1400" b="1" dirty="0">
                <a:solidFill>
                  <a:schemeClr val="accent2"/>
                </a:solidFill>
              </a:rPr>
              <a:t> </a:t>
            </a:r>
            <a:r>
              <a:rPr lang="en-CA" sz="1400" b="1" dirty="0" err="1">
                <a:solidFill>
                  <a:schemeClr val="accent2"/>
                </a:solidFill>
              </a:rPr>
              <a:t>actuelle</a:t>
            </a:r>
            <a:r>
              <a:rPr lang="en-CA" sz="1400" b="1" dirty="0">
                <a:solidFill>
                  <a:schemeClr val="accent2"/>
                </a:solidFill>
              </a:rPr>
              <a:t> : </a:t>
            </a:r>
            <a:r>
              <a:rPr lang="en-CA" sz="1400" dirty="0">
                <a:solidFill>
                  <a:schemeClr val="accent2"/>
                </a:solidFill>
              </a:rPr>
              <a:t>nil</a:t>
            </a:r>
          </a:p>
          <a:p>
            <a:pPr>
              <a:spcBef>
                <a:spcPts val="300"/>
              </a:spcBef>
            </a:pPr>
            <a:r>
              <a:rPr lang="fr-FR" sz="1400" b="1" dirty="0">
                <a:solidFill>
                  <a:schemeClr val="accent2"/>
                </a:solidFill>
              </a:rPr>
              <a:t>Pas de tabagisme, 1-2 consommation de bière ou vin par jour, pas de cannabis ou autre drogue</a:t>
            </a:r>
          </a:p>
          <a:p>
            <a:pPr>
              <a:spcBef>
                <a:spcPts val="300"/>
              </a:spcBef>
            </a:pPr>
            <a:r>
              <a:rPr lang="en-CA" sz="1400" b="1" dirty="0">
                <a:solidFill>
                  <a:schemeClr val="accent2"/>
                </a:solidFill>
              </a:rPr>
              <a:t>Tension </a:t>
            </a:r>
            <a:r>
              <a:rPr lang="en-CA" sz="1400" b="1" dirty="0" err="1">
                <a:solidFill>
                  <a:schemeClr val="accent2"/>
                </a:solidFill>
              </a:rPr>
              <a:t>artérielle</a:t>
            </a:r>
            <a:r>
              <a:rPr lang="en-CA" sz="1400" b="1" dirty="0">
                <a:solidFill>
                  <a:schemeClr val="accent2"/>
                </a:solidFill>
              </a:rPr>
              <a:t> : </a:t>
            </a:r>
            <a:r>
              <a:rPr lang="en-CA" sz="1400" dirty="0">
                <a:solidFill>
                  <a:schemeClr val="accent2"/>
                </a:solidFill>
              </a:rPr>
              <a:t>135/80 mmHg</a:t>
            </a:r>
          </a:p>
          <a:p>
            <a:pPr>
              <a:spcBef>
                <a:spcPts val="300"/>
              </a:spcBef>
            </a:pPr>
            <a:r>
              <a:rPr lang="fr-FR" sz="1400" b="1" dirty="0">
                <a:solidFill>
                  <a:schemeClr val="accent2"/>
                </a:solidFill>
              </a:rPr>
              <a:t>Examen physique par ailleurs normal</a:t>
            </a:r>
          </a:p>
          <a:p>
            <a:pPr>
              <a:spcBef>
                <a:spcPts val="300"/>
              </a:spcBef>
            </a:pPr>
            <a:r>
              <a:rPr lang="fr-FR" sz="1400" b="1" dirty="0">
                <a:solidFill>
                  <a:schemeClr val="accent2"/>
                </a:solidFill>
              </a:rPr>
              <a:t>Tour de taille : </a:t>
            </a:r>
            <a:r>
              <a:rPr lang="fr-FR" sz="1400" dirty="0">
                <a:solidFill>
                  <a:schemeClr val="accent2"/>
                </a:solidFill>
              </a:rPr>
              <a:t>99 cm</a:t>
            </a:r>
          </a:p>
          <a:p>
            <a:pPr>
              <a:spcBef>
                <a:spcPts val="300"/>
              </a:spcBef>
            </a:pPr>
            <a:r>
              <a:rPr lang="en-CA" sz="1400" b="1" dirty="0">
                <a:solidFill>
                  <a:schemeClr val="accent2"/>
                </a:solidFill>
              </a:rPr>
              <a:t>IMC : </a:t>
            </a:r>
            <a:r>
              <a:rPr lang="en-CA" sz="1400" dirty="0">
                <a:solidFill>
                  <a:schemeClr val="accent2"/>
                </a:solidFill>
              </a:rPr>
              <a:t>26 kg/m</a:t>
            </a:r>
            <a:r>
              <a:rPr lang="en-CA" sz="1400" baseline="30000" dirty="0">
                <a:solidFill>
                  <a:schemeClr val="accent2"/>
                </a:solidFill>
              </a:rPr>
              <a:t>2</a:t>
            </a:r>
            <a:endParaRPr lang="fr-FR" sz="1400" baseline="30000" dirty="0">
              <a:solidFill>
                <a:schemeClr val="accent2"/>
              </a:solidFill>
            </a:endParaRPr>
          </a:p>
        </p:txBody>
      </p:sp>
      <p:sp>
        <p:nvSpPr>
          <p:cNvPr id="5" name="ZoneTexte 4">
            <a:extLst>
              <a:ext uri="{FF2B5EF4-FFF2-40B4-BE49-F238E27FC236}">
                <a16:creationId xmlns:a16="http://schemas.microsoft.com/office/drawing/2014/main" id="{90DCC6A5-4845-994A-B355-E0BC5985B591}"/>
              </a:ext>
            </a:extLst>
          </p:cNvPr>
          <p:cNvSpPr txBox="1"/>
          <p:nvPr/>
        </p:nvSpPr>
        <p:spPr>
          <a:xfrm>
            <a:off x="474864" y="3295412"/>
            <a:ext cx="2010487" cy="1600438"/>
          </a:xfrm>
          <a:prstGeom prst="rect">
            <a:avLst/>
          </a:prstGeom>
          <a:solidFill>
            <a:schemeClr val="accent2"/>
          </a:solidFill>
          <a:ln>
            <a:noFill/>
          </a:ln>
        </p:spPr>
        <p:txBody>
          <a:bodyPr wrap="none" lIns="91440" tIns="91440" rIns="91440" bIns="91440" rtlCol="0" anchor="ctr" anchorCtr="0">
            <a:noAutofit/>
          </a:bodyPr>
          <a:lstStyle/>
          <a:p>
            <a:r>
              <a:rPr lang="fr-CA" b="1" dirty="0">
                <a:solidFill>
                  <a:schemeClr val="bg1"/>
                </a:solidFill>
              </a:rPr>
              <a:t>Bilan lipidique</a:t>
            </a:r>
          </a:p>
          <a:p>
            <a:r>
              <a:rPr lang="fr-CA" sz="1400" b="1" dirty="0">
                <a:solidFill>
                  <a:schemeClr val="bg1"/>
                </a:solidFill>
              </a:rPr>
              <a:t>C-Total : </a:t>
            </a:r>
            <a:r>
              <a:rPr lang="fr-CA" sz="1400" dirty="0">
                <a:solidFill>
                  <a:schemeClr val="bg1"/>
                </a:solidFill>
              </a:rPr>
              <a:t>7,06 </a:t>
            </a:r>
            <a:r>
              <a:rPr lang="fr-CA" sz="1400" dirty="0" err="1">
                <a:solidFill>
                  <a:schemeClr val="bg1"/>
                </a:solidFill>
              </a:rPr>
              <a:t>mmol</a:t>
            </a:r>
            <a:r>
              <a:rPr lang="fr-CA" sz="1400" dirty="0">
                <a:solidFill>
                  <a:schemeClr val="bg1"/>
                </a:solidFill>
              </a:rPr>
              <a:t>/L</a:t>
            </a:r>
          </a:p>
          <a:p>
            <a:r>
              <a:rPr lang="fr-CA" sz="1400" b="1" dirty="0">
                <a:solidFill>
                  <a:schemeClr val="bg1"/>
                </a:solidFill>
              </a:rPr>
              <a:t>HDL : </a:t>
            </a:r>
            <a:r>
              <a:rPr lang="fr-CA" sz="1400" dirty="0">
                <a:solidFill>
                  <a:schemeClr val="bg1"/>
                </a:solidFill>
              </a:rPr>
              <a:t>1,37 </a:t>
            </a:r>
            <a:r>
              <a:rPr lang="fr-CA" sz="1400" dirty="0" err="1">
                <a:solidFill>
                  <a:schemeClr val="bg1"/>
                </a:solidFill>
              </a:rPr>
              <a:t>mmol</a:t>
            </a:r>
            <a:r>
              <a:rPr lang="fr-CA" sz="1400" dirty="0">
                <a:solidFill>
                  <a:schemeClr val="bg1"/>
                </a:solidFill>
              </a:rPr>
              <a:t>/L</a:t>
            </a:r>
          </a:p>
          <a:p>
            <a:r>
              <a:rPr lang="fr-CA" sz="1400" b="1" dirty="0">
                <a:solidFill>
                  <a:schemeClr val="bg1"/>
                </a:solidFill>
              </a:rPr>
              <a:t>TG : </a:t>
            </a:r>
            <a:r>
              <a:rPr lang="fr-CA" sz="1400" dirty="0">
                <a:solidFill>
                  <a:schemeClr val="bg1"/>
                </a:solidFill>
              </a:rPr>
              <a:t>1,30 </a:t>
            </a:r>
            <a:r>
              <a:rPr lang="fr-CA" sz="1400" dirty="0" err="1">
                <a:solidFill>
                  <a:schemeClr val="bg1"/>
                </a:solidFill>
              </a:rPr>
              <a:t>mmol</a:t>
            </a:r>
            <a:r>
              <a:rPr lang="fr-CA" sz="1400" dirty="0">
                <a:solidFill>
                  <a:schemeClr val="bg1"/>
                </a:solidFill>
              </a:rPr>
              <a:t>/L</a:t>
            </a:r>
          </a:p>
          <a:p>
            <a:r>
              <a:rPr lang="fr-CA" sz="1400" b="1" dirty="0">
                <a:solidFill>
                  <a:schemeClr val="bg1"/>
                </a:solidFill>
              </a:rPr>
              <a:t>Non HDL : </a:t>
            </a:r>
            <a:r>
              <a:rPr lang="fr-CA" sz="1400" dirty="0">
                <a:solidFill>
                  <a:schemeClr val="bg1"/>
                </a:solidFill>
              </a:rPr>
              <a:t>5,69 </a:t>
            </a:r>
            <a:r>
              <a:rPr lang="fr-CA" sz="1400" dirty="0" err="1">
                <a:solidFill>
                  <a:schemeClr val="bg1"/>
                </a:solidFill>
              </a:rPr>
              <a:t>mmol</a:t>
            </a:r>
            <a:r>
              <a:rPr lang="fr-CA" sz="1400" dirty="0">
                <a:solidFill>
                  <a:schemeClr val="bg1"/>
                </a:solidFill>
              </a:rPr>
              <a:t>/L</a:t>
            </a:r>
          </a:p>
          <a:p>
            <a:r>
              <a:rPr lang="fr-CA" sz="1400" b="1" dirty="0">
                <a:solidFill>
                  <a:schemeClr val="bg1"/>
                </a:solidFill>
              </a:rPr>
              <a:t>LDL : </a:t>
            </a:r>
            <a:r>
              <a:rPr lang="fr-CA" sz="1400" dirty="0">
                <a:solidFill>
                  <a:schemeClr val="bg1"/>
                </a:solidFill>
              </a:rPr>
              <a:t>4,75 </a:t>
            </a:r>
            <a:r>
              <a:rPr lang="fr-CA" sz="1400" dirty="0" err="1">
                <a:solidFill>
                  <a:schemeClr val="bg1"/>
                </a:solidFill>
              </a:rPr>
              <a:t>mmol</a:t>
            </a:r>
            <a:r>
              <a:rPr lang="fr-CA" sz="1400" dirty="0">
                <a:solidFill>
                  <a:schemeClr val="bg1"/>
                </a:solidFill>
              </a:rPr>
              <a:t>/L</a:t>
            </a:r>
          </a:p>
          <a:p>
            <a:r>
              <a:rPr lang="fr-CA" sz="1400" b="1" dirty="0" err="1">
                <a:solidFill>
                  <a:schemeClr val="bg1"/>
                </a:solidFill>
              </a:rPr>
              <a:t>ApoB</a:t>
            </a:r>
            <a:r>
              <a:rPr lang="fr-CA" sz="1400" b="1" dirty="0">
                <a:solidFill>
                  <a:schemeClr val="bg1"/>
                </a:solidFill>
              </a:rPr>
              <a:t> : </a:t>
            </a:r>
            <a:r>
              <a:rPr lang="fr-CA" sz="1400" dirty="0">
                <a:solidFill>
                  <a:schemeClr val="bg1"/>
                </a:solidFill>
              </a:rPr>
              <a:t>(il y a 5 ans : 1,34)</a:t>
            </a:r>
          </a:p>
        </p:txBody>
      </p:sp>
      <p:sp>
        <p:nvSpPr>
          <p:cNvPr id="6" name="ZoneTexte 5">
            <a:extLst>
              <a:ext uri="{FF2B5EF4-FFF2-40B4-BE49-F238E27FC236}">
                <a16:creationId xmlns:a16="http://schemas.microsoft.com/office/drawing/2014/main" id="{66FDE9CE-84C7-F14E-B9E7-F967A5A1D302}"/>
              </a:ext>
            </a:extLst>
          </p:cNvPr>
          <p:cNvSpPr txBox="1"/>
          <p:nvPr/>
        </p:nvSpPr>
        <p:spPr>
          <a:xfrm>
            <a:off x="2608957" y="3295412"/>
            <a:ext cx="2248446" cy="1600438"/>
          </a:xfrm>
          <a:prstGeom prst="rect">
            <a:avLst/>
          </a:prstGeom>
          <a:solidFill>
            <a:schemeClr val="accent2"/>
          </a:solidFill>
          <a:ln>
            <a:solidFill>
              <a:schemeClr val="accent2"/>
            </a:solidFill>
          </a:ln>
        </p:spPr>
        <p:txBody>
          <a:bodyPr wrap="square" lIns="91440" tIns="91440" rIns="91440" bIns="91440" rtlCol="0" anchor="ctr" anchorCtr="0">
            <a:noAutofit/>
          </a:bodyPr>
          <a:lstStyle/>
          <a:p>
            <a:r>
              <a:rPr lang="fr-CA" sz="1400" b="1" dirty="0">
                <a:solidFill>
                  <a:schemeClr val="bg1"/>
                </a:solidFill>
              </a:rPr>
              <a:t>TSH : </a:t>
            </a:r>
            <a:r>
              <a:rPr lang="fr-CA" sz="1400" dirty="0">
                <a:solidFill>
                  <a:schemeClr val="bg1"/>
                </a:solidFill>
              </a:rPr>
              <a:t>4,6</a:t>
            </a:r>
          </a:p>
          <a:p>
            <a:r>
              <a:rPr lang="fr-CA" sz="1400" b="1" dirty="0">
                <a:solidFill>
                  <a:schemeClr val="bg1"/>
                </a:solidFill>
              </a:rPr>
              <a:t>Anti-TPO : </a:t>
            </a:r>
            <a:r>
              <a:rPr lang="fr-CA" sz="1400" dirty="0">
                <a:solidFill>
                  <a:schemeClr val="bg1"/>
                </a:solidFill>
              </a:rPr>
              <a:t>négatif</a:t>
            </a:r>
          </a:p>
          <a:p>
            <a:r>
              <a:rPr lang="fr-CA" sz="1400" b="1" dirty="0">
                <a:solidFill>
                  <a:schemeClr val="bg1"/>
                </a:solidFill>
              </a:rPr>
              <a:t>Créatinine : </a:t>
            </a:r>
            <a:r>
              <a:rPr lang="fr-CA" sz="1400" dirty="0">
                <a:solidFill>
                  <a:schemeClr val="bg1"/>
                </a:solidFill>
              </a:rPr>
              <a:t>106 </a:t>
            </a:r>
            <a:r>
              <a:rPr lang="fr-CA" sz="1400" dirty="0" err="1">
                <a:solidFill>
                  <a:schemeClr val="bg1"/>
                </a:solidFill>
              </a:rPr>
              <a:t>mmol</a:t>
            </a:r>
            <a:r>
              <a:rPr lang="fr-CA" sz="1400" dirty="0">
                <a:solidFill>
                  <a:schemeClr val="bg1"/>
                </a:solidFill>
              </a:rPr>
              <a:t>/L</a:t>
            </a:r>
          </a:p>
          <a:p>
            <a:r>
              <a:rPr lang="fr-CA" sz="1400" b="1" dirty="0" err="1">
                <a:solidFill>
                  <a:schemeClr val="bg1"/>
                </a:solidFill>
              </a:rPr>
              <a:t>DFGe</a:t>
            </a:r>
            <a:r>
              <a:rPr lang="fr-CA" sz="1400" b="1" dirty="0">
                <a:solidFill>
                  <a:schemeClr val="bg1"/>
                </a:solidFill>
              </a:rPr>
              <a:t> : </a:t>
            </a:r>
            <a:r>
              <a:rPr lang="fr-CA" sz="1400" dirty="0">
                <a:solidFill>
                  <a:schemeClr val="bg1"/>
                </a:solidFill>
              </a:rPr>
              <a:t>67,7 ml/min/1,73 m</a:t>
            </a:r>
            <a:r>
              <a:rPr lang="fr-CA" sz="1400" baseline="30000" dirty="0">
                <a:solidFill>
                  <a:schemeClr val="bg1"/>
                </a:solidFill>
              </a:rPr>
              <a:t>2</a:t>
            </a:r>
            <a:r>
              <a:rPr lang="fr-CA" sz="1400" dirty="0">
                <a:solidFill>
                  <a:schemeClr val="bg1"/>
                </a:solidFill>
              </a:rPr>
              <a:t> </a:t>
            </a:r>
          </a:p>
          <a:p>
            <a:r>
              <a:rPr lang="fr-CA" sz="1400" b="1" dirty="0">
                <a:solidFill>
                  <a:schemeClr val="bg1"/>
                </a:solidFill>
              </a:rPr>
              <a:t>Électrolytes : </a:t>
            </a:r>
            <a:r>
              <a:rPr lang="fr-CA" sz="1400" dirty="0">
                <a:solidFill>
                  <a:schemeClr val="bg1"/>
                </a:solidFill>
              </a:rPr>
              <a:t>normaux</a:t>
            </a:r>
          </a:p>
          <a:p>
            <a:r>
              <a:rPr lang="fr-CA" sz="1400" b="1" dirty="0">
                <a:solidFill>
                  <a:schemeClr val="bg1"/>
                </a:solidFill>
              </a:rPr>
              <a:t>FSC : </a:t>
            </a:r>
            <a:r>
              <a:rPr lang="fr-CA" sz="1400" dirty="0">
                <a:solidFill>
                  <a:schemeClr val="bg1"/>
                </a:solidFill>
              </a:rPr>
              <a:t>normale</a:t>
            </a:r>
          </a:p>
        </p:txBody>
      </p:sp>
      <p:sp>
        <p:nvSpPr>
          <p:cNvPr id="7" name="ZoneTexte 6">
            <a:extLst>
              <a:ext uri="{FF2B5EF4-FFF2-40B4-BE49-F238E27FC236}">
                <a16:creationId xmlns:a16="http://schemas.microsoft.com/office/drawing/2014/main" id="{20E0C462-F10D-7247-A5A0-9422E39831CE}"/>
              </a:ext>
            </a:extLst>
          </p:cNvPr>
          <p:cNvSpPr txBox="1"/>
          <p:nvPr/>
        </p:nvSpPr>
        <p:spPr>
          <a:xfrm>
            <a:off x="4981010" y="3295411"/>
            <a:ext cx="3964162" cy="836239"/>
          </a:xfrm>
          <a:prstGeom prst="rect">
            <a:avLst/>
          </a:prstGeom>
          <a:solidFill>
            <a:schemeClr val="accent2"/>
          </a:solidFill>
          <a:ln>
            <a:noFill/>
          </a:ln>
        </p:spPr>
        <p:txBody>
          <a:bodyPr wrap="none" lIns="91440" tIns="91440" rIns="91440" bIns="91440" rtlCol="0" anchor="ctr" anchorCtr="0">
            <a:noAutofit/>
          </a:bodyPr>
          <a:lstStyle/>
          <a:p>
            <a:r>
              <a:rPr lang="fr-CA" sz="1400" b="1" dirty="0">
                <a:solidFill>
                  <a:schemeClr val="bg1"/>
                </a:solidFill>
              </a:rPr>
              <a:t>Risque cardiovasculaire sur 10 ans s’élève à 30 %, </a:t>
            </a:r>
          </a:p>
          <a:p>
            <a:r>
              <a:rPr lang="fr-CA" sz="1400" b="1" dirty="0">
                <a:solidFill>
                  <a:schemeClr val="bg1"/>
                </a:solidFill>
              </a:rPr>
              <a:t>en considérant l’histoire familiale positive.</a:t>
            </a:r>
          </a:p>
          <a:p>
            <a:r>
              <a:rPr lang="fr-CA" sz="1400" b="1" dirty="0">
                <a:solidFill>
                  <a:schemeClr val="bg1"/>
                </a:solidFill>
              </a:rPr>
              <a:t>Âge vasculaire, calculé l’année précédente : </a:t>
            </a:r>
            <a:r>
              <a:rPr lang="fr-CA" sz="1400" dirty="0">
                <a:solidFill>
                  <a:schemeClr val="bg1"/>
                </a:solidFill>
              </a:rPr>
              <a:t>60 ans</a:t>
            </a:r>
          </a:p>
        </p:txBody>
      </p:sp>
      <p:sp>
        <p:nvSpPr>
          <p:cNvPr id="8" name="ZoneTexte 7">
            <a:extLst>
              <a:ext uri="{FF2B5EF4-FFF2-40B4-BE49-F238E27FC236}">
                <a16:creationId xmlns:a16="http://schemas.microsoft.com/office/drawing/2014/main" id="{A7CD6310-D82D-EE49-8AE9-0579AB3E3905}"/>
              </a:ext>
            </a:extLst>
          </p:cNvPr>
          <p:cNvSpPr txBox="1"/>
          <p:nvPr/>
        </p:nvSpPr>
        <p:spPr>
          <a:xfrm>
            <a:off x="4981009" y="4260965"/>
            <a:ext cx="3947991" cy="634885"/>
          </a:xfrm>
          <a:prstGeom prst="rect">
            <a:avLst/>
          </a:prstGeom>
          <a:solidFill>
            <a:schemeClr val="accent2"/>
          </a:solidFill>
          <a:ln>
            <a:noFill/>
          </a:ln>
        </p:spPr>
        <p:txBody>
          <a:bodyPr wrap="none" lIns="91440" tIns="91440" rIns="91440" bIns="91440" rtlCol="0" anchor="ctr" anchorCtr="0">
            <a:noAutofit/>
          </a:bodyPr>
          <a:lstStyle/>
          <a:p>
            <a:r>
              <a:rPr lang="fr-CA" sz="1400" b="1" dirty="0">
                <a:solidFill>
                  <a:schemeClr val="bg1"/>
                </a:solidFill>
              </a:rPr>
              <a:t>Refuse statines, car a connu beaucoup de gens </a:t>
            </a:r>
          </a:p>
          <a:p>
            <a:r>
              <a:rPr lang="fr-CA" sz="1400" b="1" dirty="0">
                <a:solidFill>
                  <a:schemeClr val="bg1"/>
                </a:solidFill>
              </a:rPr>
              <a:t>qui avaient des effets secondaires avec les statines.</a:t>
            </a:r>
            <a:endParaRPr lang="fr-FR" sz="1400" b="1" dirty="0">
              <a:solidFill>
                <a:schemeClr val="bg1"/>
              </a:solidFill>
            </a:endParaRPr>
          </a:p>
        </p:txBody>
      </p:sp>
      <p:sp>
        <p:nvSpPr>
          <p:cNvPr id="10" name="Speech Bubble: Oval 9">
            <a:extLst>
              <a:ext uri="{FF2B5EF4-FFF2-40B4-BE49-F238E27FC236}">
                <a16:creationId xmlns:a16="http://schemas.microsoft.com/office/drawing/2014/main" id="{88D571A6-35DA-4549-923D-D8339B0CEF93}"/>
              </a:ext>
            </a:extLst>
          </p:cNvPr>
          <p:cNvSpPr/>
          <p:nvPr/>
        </p:nvSpPr>
        <p:spPr>
          <a:xfrm>
            <a:off x="7957750" y="45803"/>
            <a:ext cx="1089929" cy="879551"/>
          </a:xfrm>
          <a:prstGeom prst="wedgeEllipse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A1BFF175-E003-47C7-85A9-8CB5C6C0878F}"/>
              </a:ext>
            </a:extLst>
          </p:cNvPr>
          <p:cNvSpPr txBox="1"/>
          <p:nvPr/>
        </p:nvSpPr>
        <p:spPr>
          <a:xfrm>
            <a:off x="8044246" y="111243"/>
            <a:ext cx="1003433" cy="646331"/>
          </a:xfrm>
          <a:prstGeom prst="rect">
            <a:avLst/>
          </a:prstGeom>
          <a:noFill/>
        </p:spPr>
        <p:txBody>
          <a:bodyPr wrap="square" rtlCol="0">
            <a:spAutoFit/>
          </a:bodyPr>
          <a:lstStyle/>
          <a:p>
            <a:pPr algn="ctr"/>
            <a:r>
              <a:rPr lang="fr-CA" sz="3600" dirty="0">
                <a:solidFill>
                  <a:schemeClr val="bg1"/>
                </a:solidFill>
                <a:latin typeface="AR JULIAN" panose="02000000000000000000" pitchFamily="2" charset="0"/>
              </a:rPr>
              <a:t>D</a:t>
            </a:r>
            <a:endParaRPr lang="en-CA" sz="3600" dirty="0">
              <a:solidFill>
                <a:schemeClr val="bg1"/>
              </a:solidFill>
              <a:latin typeface="AR JULIAN" panose="02000000000000000000" pitchFamily="2" charset="0"/>
            </a:endParaRPr>
          </a:p>
        </p:txBody>
      </p:sp>
    </p:spTree>
    <p:extLst>
      <p:ext uri="{BB962C8B-B14F-4D97-AF65-F5344CB8AC3E}">
        <p14:creationId xmlns:p14="http://schemas.microsoft.com/office/powerpoint/2010/main" val="156324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4"/>
</p:tagLst>
</file>

<file path=ppt/tags/tag13.xml><?xml version="1.0" encoding="utf-8"?>
<p:tagLst xmlns:a="http://schemas.openxmlformats.org/drawingml/2006/main" xmlns:r="http://schemas.openxmlformats.org/officeDocument/2006/relationships" xmlns:p="http://schemas.openxmlformats.org/presentationml/2006/main">
  <p:tag name="NUM" val="15"/>
</p:tagLst>
</file>

<file path=ppt/tags/tag14.xml><?xml version="1.0" encoding="utf-8"?>
<p:tagLst xmlns:a="http://schemas.openxmlformats.org/drawingml/2006/main" xmlns:r="http://schemas.openxmlformats.org/officeDocument/2006/relationships" xmlns:p="http://schemas.openxmlformats.org/presentationml/2006/main">
  <p:tag name="NUM" val="16"/>
</p:tagLst>
</file>

<file path=ppt/tags/tag15.xml><?xml version="1.0" encoding="utf-8"?>
<p:tagLst xmlns:a="http://schemas.openxmlformats.org/drawingml/2006/main" xmlns:r="http://schemas.openxmlformats.org/officeDocument/2006/relationships" xmlns:p="http://schemas.openxmlformats.org/presentationml/2006/main">
  <p:tag name="NUM" val="17"/>
</p:tagLst>
</file>

<file path=ppt/tags/tag16.xml><?xml version="1.0" encoding="utf-8"?>
<p:tagLst xmlns:a="http://schemas.openxmlformats.org/drawingml/2006/main" xmlns:r="http://schemas.openxmlformats.org/officeDocument/2006/relationships" xmlns:p="http://schemas.openxmlformats.org/presentationml/2006/main">
  <p:tag name="NUM" val="22"/>
</p:tagLst>
</file>

<file path=ppt/tags/tag17.xml><?xml version="1.0" encoding="utf-8"?>
<p:tagLst xmlns:a="http://schemas.openxmlformats.org/drawingml/2006/main" xmlns:r="http://schemas.openxmlformats.org/officeDocument/2006/relationships" xmlns:p="http://schemas.openxmlformats.org/presentationml/2006/main">
  <p:tag name="NUM" val="23"/>
</p:tagLst>
</file>

<file path=ppt/tags/tag18.xml><?xml version="1.0" encoding="utf-8"?>
<p:tagLst xmlns:a="http://schemas.openxmlformats.org/drawingml/2006/main" xmlns:r="http://schemas.openxmlformats.org/officeDocument/2006/relationships" xmlns:p="http://schemas.openxmlformats.org/presentationml/2006/main">
  <p:tag name="NUM" val="24"/>
</p:tagLst>
</file>

<file path=ppt/tags/tag19.xml><?xml version="1.0" encoding="utf-8"?>
<p:tagLst xmlns:a="http://schemas.openxmlformats.org/drawingml/2006/main" xmlns:r="http://schemas.openxmlformats.org/officeDocument/2006/relationships" xmlns:p="http://schemas.openxmlformats.org/presentationml/2006/main">
  <p:tag name="NUM" val="25"/>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6"/>
</p:tagLst>
</file>

<file path=ppt/tags/tag21.xml><?xml version="1.0" encoding="utf-8"?>
<p:tagLst xmlns:a="http://schemas.openxmlformats.org/drawingml/2006/main" xmlns:r="http://schemas.openxmlformats.org/officeDocument/2006/relationships" xmlns:p="http://schemas.openxmlformats.org/presentationml/2006/main">
  <p:tag name="NUM" val="49"/>
</p:tagLst>
</file>

<file path=ppt/tags/tag22.xml><?xml version="1.0" encoding="utf-8"?>
<p:tagLst xmlns:a="http://schemas.openxmlformats.org/drawingml/2006/main" xmlns:r="http://schemas.openxmlformats.org/officeDocument/2006/relationships" xmlns:p="http://schemas.openxmlformats.org/presentationml/2006/main">
  <p:tag name="NUM" val="51"/>
</p:tagLst>
</file>

<file path=ppt/tags/tag23.xml><?xml version="1.0" encoding="utf-8"?>
<p:tagLst xmlns:a="http://schemas.openxmlformats.org/drawingml/2006/main" xmlns:r="http://schemas.openxmlformats.org/officeDocument/2006/relationships" xmlns:p="http://schemas.openxmlformats.org/presentationml/2006/main">
  <p:tag name="NUM" val="52"/>
</p:tagLst>
</file>

<file path=ppt/tags/tag24.xml><?xml version="1.0" encoding="utf-8"?>
<p:tagLst xmlns:a="http://schemas.openxmlformats.org/drawingml/2006/main" xmlns:r="http://schemas.openxmlformats.org/officeDocument/2006/relationships" xmlns:p="http://schemas.openxmlformats.org/presentationml/2006/main">
  <p:tag name="NUM" val="53"/>
</p:tagLst>
</file>

<file path=ppt/tags/tag25.xml><?xml version="1.0" encoding="utf-8"?>
<p:tagLst xmlns:a="http://schemas.openxmlformats.org/drawingml/2006/main" xmlns:r="http://schemas.openxmlformats.org/officeDocument/2006/relationships" xmlns:p="http://schemas.openxmlformats.org/presentationml/2006/main">
  <p:tag name="NUM" val="54"/>
</p:tagLst>
</file>

<file path=ppt/tags/tag26.xml><?xml version="1.0" encoding="utf-8"?>
<p:tagLst xmlns:a="http://schemas.openxmlformats.org/drawingml/2006/main" xmlns:r="http://schemas.openxmlformats.org/officeDocument/2006/relationships" xmlns:p="http://schemas.openxmlformats.org/presentationml/2006/main">
  <p:tag name="NUM" val="55"/>
</p:tagLst>
</file>

<file path=ppt/tags/tag27.xml><?xml version="1.0" encoding="utf-8"?>
<p:tagLst xmlns:a="http://schemas.openxmlformats.org/drawingml/2006/main" xmlns:r="http://schemas.openxmlformats.org/officeDocument/2006/relationships" xmlns:p="http://schemas.openxmlformats.org/presentationml/2006/main">
  <p:tag name="NUM" val="47"/>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34"/>
</p:tagLst>
</file>

<file path=ppt/tags/tag36.xml><?xml version="1.0" encoding="utf-8"?>
<p:tagLst xmlns:a="http://schemas.openxmlformats.org/drawingml/2006/main" xmlns:r="http://schemas.openxmlformats.org/officeDocument/2006/relationships" xmlns:p="http://schemas.openxmlformats.org/presentationml/2006/main">
  <p:tag name="NUM" val="35"/>
</p:tagLst>
</file>

<file path=ppt/tags/tag37.xml><?xml version="1.0" encoding="utf-8"?>
<p:tagLst xmlns:a="http://schemas.openxmlformats.org/drawingml/2006/main" xmlns:r="http://schemas.openxmlformats.org/officeDocument/2006/relationships" xmlns:p="http://schemas.openxmlformats.org/presentationml/2006/main">
  <p:tag name="NUM" val="36"/>
</p:tagLst>
</file>

<file path=ppt/tags/tag38.xml><?xml version="1.0" encoding="utf-8"?>
<p:tagLst xmlns:a="http://schemas.openxmlformats.org/drawingml/2006/main" xmlns:r="http://schemas.openxmlformats.org/officeDocument/2006/relationships" xmlns:p="http://schemas.openxmlformats.org/presentationml/2006/main">
  <p:tag name="NUM" val="37"/>
</p:tagLst>
</file>

<file path=ppt/tags/tag39.xml><?xml version="1.0" encoding="utf-8"?>
<p:tagLst xmlns:a="http://schemas.openxmlformats.org/drawingml/2006/main" xmlns:r="http://schemas.openxmlformats.org/officeDocument/2006/relationships" xmlns:p="http://schemas.openxmlformats.org/presentationml/2006/main">
  <p:tag name="NUM" val="38"/>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9"/>
</p:tagLst>
</file>

<file path=ppt/tags/tag41.xml><?xml version="1.0" encoding="utf-8"?>
<p:tagLst xmlns:a="http://schemas.openxmlformats.org/drawingml/2006/main" xmlns:r="http://schemas.openxmlformats.org/officeDocument/2006/relationships" xmlns:p="http://schemas.openxmlformats.org/presentationml/2006/main">
  <p:tag name="NUM" val="40"/>
</p:tagLst>
</file>

<file path=ppt/tags/tag42.xml><?xml version="1.0" encoding="utf-8"?>
<p:tagLst xmlns:a="http://schemas.openxmlformats.org/drawingml/2006/main" xmlns:r="http://schemas.openxmlformats.org/officeDocument/2006/relationships" xmlns:p="http://schemas.openxmlformats.org/presentationml/2006/main">
  <p:tag name="NUM" val="13"/>
</p:tagLst>
</file>

<file path=ppt/tags/tag43.xml><?xml version="1.0" encoding="utf-8"?>
<p:tagLst xmlns:a="http://schemas.openxmlformats.org/drawingml/2006/main" xmlns:r="http://schemas.openxmlformats.org/officeDocument/2006/relationships" xmlns:p="http://schemas.openxmlformats.org/presentationml/2006/main">
  <p:tag name="NUM" val="18"/>
</p:tagLst>
</file>

<file path=ppt/tags/tag44.xml><?xml version="1.0" encoding="utf-8"?>
<p:tagLst xmlns:a="http://schemas.openxmlformats.org/drawingml/2006/main" xmlns:r="http://schemas.openxmlformats.org/officeDocument/2006/relationships" xmlns:p="http://schemas.openxmlformats.org/presentationml/2006/main">
  <p:tag name="NUM" val="19"/>
</p:tagLst>
</file>

<file path=ppt/tags/tag45.xml><?xml version="1.0" encoding="utf-8"?>
<p:tagLst xmlns:a="http://schemas.openxmlformats.org/drawingml/2006/main" xmlns:r="http://schemas.openxmlformats.org/officeDocument/2006/relationships" xmlns:p="http://schemas.openxmlformats.org/presentationml/2006/main">
  <p:tag name="NUM" val="20"/>
</p:tagLst>
</file>

<file path=ppt/tags/tag46.xml><?xml version="1.0" encoding="utf-8"?>
<p:tagLst xmlns:a="http://schemas.openxmlformats.org/drawingml/2006/main" xmlns:r="http://schemas.openxmlformats.org/officeDocument/2006/relationships" xmlns:p="http://schemas.openxmlformats.org/presentationml/2006/main">
  <p:tag name="NUM" val="21"/>
</p:tagLst>
</file>

<file path=ppt/tags/tag47.xml><?xml version="1.0" encoding="utf-8"?>
<p:tagLst xmlns:a="http://schemas.openxmlformats.org/drawingml/2006/main" xmlns:r="http://schemas.openxmlformats.org/officeDocument/2006/relationships" xmlns:p="http://schemas.openxmlformats.org/presentationml/2006/main">
  <p:tag name="NUM" val="27"/>
</p:tagLst>
</file>

<file path=ppt/tags/tag48.xml><?xml version="1.0" encoding="utf-8"?>
<p:tagLst xmlns:a="http://schemas.openxmlformats.org/drawingml/2006/main" xmlns:r="http://schemas.openxmlformats.org/officeDocument/2006/relationships" xmlns:p="http://schemas.openxmlformats.org/presentationml/2006/main">
  <p:tag name="NUM" val="28"/>
</p:tagLst>
</file>

<file path=ppt/tags/tag49.xml><?xml version="1.0" encoding="utf-8"?>
<p:tagLst xmlns:a="http://schemas.openxmlformats.org/drawingml/2006/main" xmlns:r="http://schemas.openxmlformats.org/officeDocument/2006/relationships" xmlns:p="http://schemas.openxmlformats.org/presentationml/2006/main">
  <p:tag name="NUM" val="29"/>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0"/>
</p:tagLst>
</file>

<file path=ppt/tags/tag51.xml><?xml version="1.0" encoding="utf-8"?>
<p:tagLst xmlns:a="http://schemas.openxmlformats.org/drawingml/2006/main" xmlns:r="http://schemas.openxmlformats.org/officeDocument/2006/relationships" xmlns:p="http://schemas.openxmlformats.org/presentationml/2006/main">
  <p:tag name="NUM" val="31"/>
</p:tagLst>
</file>

<file path=ppt/tags/tag52.xml><?xml version="1.0" encoding="utf-8"?>
<p:tagLst xmlns:a="http://schemas.openxmlformats.org/drawingml/2006/main" xmlns:r="http://schemas.openxmlformats.org/officeDocument/2006/relationships" xmlns:p="http://schemas.openxmlformats.org/presentationml/2006/main">
  <p:tag name="NUM" val="32"/>
</p:tagLst>
</file>

<file path=ppt/tags/tag53.xml><?xml version="1.0" encoding="utf-8"?>
<p:tagLst xmlns:a="http://schemas.openxmlformats.org/drawingml/2006/main" xmlns:r="http://schemas.openxmlformats.org/officeDocument/2006/relationships" xmlns:p="http://schemas.openxmlformats.org/presentationml/2006/main">
  <p:tag name="NUM" val="33"/>
</p:tagLst>
</file>

<file path=ppt/tags/tag54.xml><?xml version="1.0" encoding="utf-8"?>
<p:tagLst xmlns:a="http://schemas.openxmlformats.org/drawingml/2006/main" xmlns:r="http://schemas.openxmlformats.org/officeDocument/2006/relationships" xmlns:p="http://schemas.openxmlformats.org/presentationml/2006/main">
  <p:tag name="NUM" val="41"/>
</p:tagLst>
</file>

<file path=ppt/tags/tag55.xml><?xml version="1.0" encoding="utf-8"?>
<p:tagLst xmlns:a="http://schemas.openxmlformats.org/drawingml/2006/main" xmlns:r="http://schemas.openxmlformats.org/officeDocument/2006/relationships" xmlns:p="http://schemas.openxmlformats.org/presentationml/2006/main">
  <p:tag name="NUM" val="42"/>
</p:tagLst>
</file>

<file path=ppt/tags/tag56.xml><?xml version="1.0" encoding="utf-8"?>
<p:tagLst xmlns:a="http://schemas.openxmlformats.org/drawingml/2006/main" xmlns:r="http://schemas.openxmlformats.org/officeDocument/2006/relationships" xmlns:p="http://schemas.openxmlformats.org/presentationml/2006/main">
  <p:tag name="NUM" val="43"/>
</p:tagLst>
</file>

<file path=ppt/tags/tag57.xml><?xml version="1.0" encoding="utf-8"?>
<p:tagLst xmlns:a="http://schemas.openxmlformats.org/drawingml/2006/main" xmlns:r="http://schemas.openxmlformats.org/officeDocument/2006/relationships" xmlns:p="http://schemas.openxmlformats.org/presentationml/2006/main">
  <p:tag name="NUM" val="44"/>
</p:tagLst>
</file>

<file path=ppt/tags/tag58.xml><?xml version="1.0" encoding="utf-8"?>
<p:tagLst xmlns:a="http://schemas.openxmlformats.org/drawingml/2006/main" xmlns:r="http://schemas.openxmlformats.org/officeDocument/2006/relationships" xmlns:p="http://schemas.openxmlformats.org/presentationml/2006/main">
  <p:tag name="NUM" val="45"/>
</p:tagLst>
</file>

<file path=ppt/tags/tag59.xml><?xml version="1.0" encoding="utf-8"?>
<p:tagLst xmlns:a="http://schemas.openxmlformats.org/drawingml/2006/main" xmlns:r="http://schemas.openxmlformats.org/officeDocument/2006/relationships" xmlns:p="http://schemas.openxmlformats.org/presentationml/2006/main">
  <p:tag name="NUM" val="4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0"/>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6"/>
</p:tagLst>
</file>

<file path=ppt/tags/tag78.xml><?xml version="1.0" encoding="utf-8"?>
<p:tagLst xmlns:a="http://schemas.openxmlformats.org/drawingml/2006/main" xmlns:r="http://schemas.openxmlformats.org/officeDocument/2006/relationships" xmlns:p="http://schemas.openxmlformats.org/presentationml/2006/main">
  <p:tag name="NUM" val="9"/>
</p:tagLst>
</file>

<file path=ppt/tags/tag79.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14"/>
</p:tagLst>
</file>

<file path=ppt/tags/tag81.xml><?xml version="1.0" encoding="utf-8"?>
<p:tagLst xmlns:a="http://schemas.openxmlformats.org/drawingml/2006/main" xmlns:r="http://schemas.openxmlformats.org/officeDocument/2006/relationships" xmlns:p="http://schemas.openxmlformats.org/presentationml/2006/main">
  <p:tag name="NUM" val="15"/>
</p:tagLst>
</file>

<file path=ppt/tags/tag82.xml><?xml version="1.0" encoding="utf-8"?>
<p:tagLst xmlns:a="http://schemas.openxmlformats.org/drawingml/2006/main" xmlns:r="http://schemas.openxmlformats.org/officeDocument/2006/relationships" xmlns:p="http://schemas.openxmlformats.org/presentationml/2006/main">
  <p:tag name="NUM" val="16"/>
</p:tagLst>
</file>

<file path=ppt/tags/tag83.xml><?xml version="1.0" encoding="utf-8"?>
<p:tagLst xmlns:a="http://schemas.openxmlformats.org/drawingml/2006/main" xmlns:r="http://schemas.openxmlformats.org/officeDocument/2006/relationships" xmlns:p="http://schemas.openxmlformats.org/presentationml/2006/main">
  <p:tag name="NUM" val="17"/>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2_Custom Design">
  <a:themeElements>
    <a:clrScheme name="Dysplidemie 1">
      <a:dk1>
        <a:srgbClr val="000000"/>
      </a:dk1>
      <a:lt1>
        <a:srgbClr val="FFFFFF"/>
      </a:lt1>
      <a:dk2>
        <a:srgbClr val="44546A"/>
      </a:dk2>
      <a:lt2>
        <a:srgbClr val="E7E6E6"/>
      </a:lt2>
      <a:accent1>
        <a:srgbClr val="994371"/>
      </a:accent1>
      <a:accent2>
        <a:srgbClr val="064665"/>
      </a:accent2>
      <a:accent3>
        <a:srgbClr val="5A9DB6"/>
      </a:accent3>
      <a:accent4>
        <a:srgbClr val="626262"/>
      </a:accent4>
      <a:accent5>
        <a:srgbClr val="9E1F63"/>
      </a:accent5>
      <a:accent6>
        <a:srgbClr val="FFFFFF"/>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d'Amgen fond gris" id="{CF98FB9C-486D-2544-B6EC-787D76C4F000}" vid="{373220A6-AB75-C742-A835-A444E8373C88}"/>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d'Amgen fond gris" id="{CF98FB9C-486D-2544-B6EC-787D76C4F000}" vid="{27E9A2CD-9DA3-764A-B354-58B0E3BBF2D4}"/>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d'Amgen fond gris" id="{CF98FB9C-486D-2544-B6EC-787D76C4F000}" vid="{A9D70386-E741-5D45-A4AF-D6189023A5E6}"/>
    </a:ext>
  </a:extLst>
</a:theme>
</file>

<file path=ppt/theme/theme5.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d'Amgen fond gris" id="{CF98FB9C-486D-2544-B6EC-787D76C4F000}" vid="{1FC3159C-E092-9141-A595-0537090D2E2D}"/>
    </a:ext>
  </a:extLst>
</a:theme>
</file>

<file path=ppt/theme/theme6.xml><?xml version="1.0" encoding="utf-8"?>
<a:theme xmlns:a="http://schemas.openxmlformats.org/drawingml/2006/main" name="2_Office Theme">
  <a:themeElements>
    <a:clrScheme name="Dysplidemie 1">
      <a:dk1>
        <a:srgbClr val="000000"/>
      </a:dk1>
      <a:lt1>
        <a:srgbClr val="FFFFFF"/>
      </a:lt1>
      <a:dk2>
        <a:srgbClr val="44546A"/>
      </a:dk2>
      <a:lt2>
        <a:srgbClr val="E7E6E6"/>
      </a:lt2>
      <a:accent1>
        <a:srgbClr val="994371"/>
      </a:accent1>
      <a:accent2>
        <a:srgbClr val="064665"/>
      </a:accent2>
      <a:accent3>
        <a:srgbClr val="5A9DB6"/>
      </a:accent3>
      <a:accent4>
        <a:srgbClr val="626262"/>
      </a:accent4>
      <a:accent5>
        <a:srgbClr val="9E1F63"/>
      </a:accent5>
      <a:accent6>
        <a:srgbClr val="FFFFFF"/>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d'Amgen fond gris" id="{CF98FB9C-486D-2544-B6EC-787D76C4F000}" vid="{1244AB6F-4159-F14A-917D-6043465348D6}"/>
    </a:ext>
  </a:extLst>
</a:theme>
</file>

<file path=ppt/theme/theme7.xml><?xml version="1.0" encoding="utf-8"?>
<a:theme xmlns:a="http://schemas.openxmlformats.org/drawingml/2006/main" name="4_Office Theme">
  <a:themeElements>
    <a:clrScheme name="Repatha">
      <a:dk1>
        <a:srgbClr val="000000"/>
      </a:dk1>
      <a:lt1>
        <a:srgbClr val="FFFFFF"/>
      </a:lt1>
      <a:dk2>
        <a:srgbClr val="44546A"/>
      </a:dk2>
      <a:lt2>
        <a:srgbClr val="E7E6E6"/>
      </a:lt2>
      <a:accent1>
        <a:srgbClr val="0F0537"/>
      </a:accent1>
      <a:accent2>
        <a:srgbClr val="33C3DD"/>
      </a:accent2>
      <a:accent3>
        <a:srgbClr val="0079B3"/>
      </a:accent3>
      <a:accent4>
        <a:srgbClr val="00AEEF"/>
      </a:accent4>
      <a:accent5>
        <a:srgbClr val="9E1F63"/>
      </a:accent5>
      <a:accent6>
        <a:srgbClr val="FFFFFF"/>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d'Amgen fond gris" id="{CF98FB9C-486D-2544-B6EC-787D76C4F000}" vid="{51BDB6DC-477D-7842-B567-2ACD544C377C}"/>
    </a:ext>
  </a:extLst>
</a:theme>
</file>

<file path=ppt/theme/theme8.xml><?xml version="1.0" encoding="utf-8"?>
<a:theme xmlns:a="http://schemas.openxmlformats.org/drawingml/2006/main" name="5_Office Theme">
  <a:themeElements>
    <a:clrScheme name="Repatha">
      <a:dk1>
        <a:srgbClr val="000000"/>
      </a:dk1>
      <a:lt1>
        <a:srgbClr val="FFFFFF"/>
      </a:lt1>
      <a:dk2>
        <a:srgbClr val="44546A"/>
      </a:dk2>
      <a:lt2>
        <a:srgbClr val="E7E6E6"/>
      </a:lt2>
      <a:accent1>
        <a:srgbClr val="0F0537"/>
      </a:accent1>
      <a:accent2>
        <a:srgbClr val="33C3DD"/>
      </a:accent2>
      <a:accent3>
        <a:srgbClr val="0079B3"/>
      </a:accent3>
      <a:accent4>
        <a:srgbClr val="00AEEF"/>
      </a:accent4>
      <a:accent5>
        <a:srgbClr val="9E1F63"/>
      </a:accent5>
      <a:accent6>
        <a:srgbClr val="FFFFFF"/>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d'Amgen fond gris" id="{CF98FB9C-486D-2544-B6EC-787D76C4F000}" vid="{A129208B-5655-C94A-B91D-AA3C7CF36C2E}"/>
    </a:ext>
  </a:ext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19012</TotalTime>
  <Words>14043</Words>
  <Application>Microsoft Office PowerPoint</Application>
  <PresentationFormat>Affichage à l'écran (16:9)</PresentationFormat>
  <Paragraphs>1784</Paragraphs>
  <Slides>76</Slides>
  <Notes>74</Notes>
  <HiddenSlides>7</HiddenSlides>
  <MMClips>0</MMClips>
  <ScaleCrop>false</ScaleCrop>
  <HeadingPairs>
    <vt:vector size="6" baseType="variant">
      <vt:variant>
        <vt:lpstr>Polices utilisées</vt:lpstr>
      </vt:variant>
      <vt:variant>
        <vt:i4>11</vt:i4>
      </vt:variant>
      <vt:variant>
        <vt:lpstr>Thème</vt:lpstr>
      </vt:variant>
      <vt:variant>
        <vt:i4>9</vt:i4>
      </vt:variant>
      <vt:variant>
        <vt:lpstr>Titres des diapositives</vt:lpstr>
      </vt:variant>
      <vt:variant>
        <vt:i4>76</vt:i4>
      </vt:variant>
    </vt:vector>
  </HeadingPairs>
  <TitlesOfParts>
    <vt:vector size="96" baseType="lpstr">
      <vt:lpstr>AR JULIAN</vt:lpstr>
      <vt:lpstr>Arial</vt:lpstr>
      <vt:lpstr>Arial Bold</vt:lpstr>
      <vt:lpstr>Arial Narrow</vt:lpstr>
      <vt:lpstr>Baekmuk Gulim</vt:lpstr>
      <vt:lpstr>Calibri</vt:lpstr>
      <vt:lpstr>Calibri Light</vt:lpstr>
      <vt:lpstr>MS PGothic</vt:lpstr>
      <vt:lpstr>Symbol</vt:lpstr>
      <vt:lpstr>Times New Roman</vt:lpstr>
      <vt:lpstr>Wingdings</vt:lpstr>
      <vt:lpstr>2_Custom Design</vt:lpstr>
      <vt:lpstr>1_Custom Design</vt:lpstr>
      <vt:lpstr>Custom Design</vt:lpstr>
      <vt:lpstr>3_Office Theme</vt:lpstr>
      <vt:lpstr>6_Office Theme</vt:lpstr>
      <vt:lpstr>2_Office Theme</vt:lpstr>
      <vt:lpstr>4_Office Theme</vt:lpstr>
      <vt:lpstr>5_Office Theme</vt:lpstr>
      <vt:lpstr>3_Custom Design</vt:lpstr>
      <vt:lpstr>Les seuils</vt:lpstr>
      <vt:lpstr>Comité Scientifique</vt:lpstr>
      <vt:lpstr>Divulgation de l’enseignant/du présentateur</vt:lpstr>
      <vt:lpstr>Divulgation du soutien</vt:lpstr>
      <vt:lpstr>Atténuation des sources potentielles de partialité</vt:lpstr>
      <vt:lpstr>Objectifs d’apprentissage</vt:lpstr>
      <vt:lpstr>3 groupes de patients se présentant  avec des dyslipidémies</vt:lpstr>
      <vt:lpstr>Définition canadienne simplifiée de l’hypercholestérolémie familiale 2018</vt:lpstr>
      <vt:lpstr>Cas clinique : prévention primaire</vt:lpstr>
      <vt:lpstr>Cas clinique : prévention secondaire</vt:lpstr>
      <vt:lpstr>Chez quels patients doit-on faire le dépistage?</vt:lpstr>
      <vt:lpstr>Présentation PowerPoint</vt:lpstr>
      <vt:lpstr>Présentation PowerPoint</vt:lpstr>
      <vt:lpstr>Évaluation du risque : comment?</vt:lpstr>
      <vt:lpstr>Calcul du risque CV sur 10 ans</vt:lpstr>
      <vt:lpstr>Framingham : ses limites</vt:lpstr>
      <vt:lpstr>Présentation PowerPoint</vt:lpstr>
      <vt:lpstr>Tests optionnels / facultatifs </vt:lpstr>
      <vt:lpstr>Chez qui mesurer la Lp(a)?</vt:lpstr>
      <vt:lpstr>Calcification des artères coronaires (CAC)</vt:lpstr>
      <vt:lpstr>Score calcique (interprétation)</vt:lpstr>
      <vt:lpstr>Modification des habitudes de vie</vt:lpstr>
      <vt:lpstr>Bouger pour la santé</vt:lpstr>
      <vt:lpstr>Intensité de l’activité physique selon le nombre de pas quotidien</vt:lpstr>
      <vt:lpstr>Maladies cardiovasculaires : une préoccupation majeur en matière de santé publique au Canada</vt:lpstr>
      <vt:lpstr>Habitudes alimentaires tous les jours</vt:lpstr>
      <vt:lpstr>Recommandations nutritionnelles</vt:lpstr>
      <vt:lpstr>Quoi manger plus simplement…</vt:lpstr>
      <vt:lpstr>Répertoire de ressources sur les bonnes habitudes alimentaires et de vie au Québec</vt:lpstr>
      <vt:lpstr>Les polymorphismes du LDL-C sont associés à une réduction du risque CV plus importante que celle observée dans les essais cliniques</vt:lpstr>
      <vt:lpstr>Bénéfice à long terme d’un traitement précoce avec une statine</vt:lpstr>
      <vt:lpstr>Réduction plus agressive du C-LDL et impact sur les événements CV</vt:lpstr>
      <vt:lpstr>Dans les principales études sur les statines, les réductions d’événements CV les plus marquées ont été observées chez les patients qui avaient atteint les plus faibles taux de C-LDL pendant le traitement</vt:lpstr>
      <vt:lpstr>Efficacité des statines à abaisser le C-LDL</vt:lpstr>
      <vt:lpstr>SCC 2021: Approche thérapeutique pour les patients nécessitant un traitement avec une statine</vt:lpstr>
      <vt:lpstr>Nouveautés</vt:lpstr>
      <vt:lpstr>SCC 2021: intensification du traitement pour le patient avec maladie cardiovasculaire athérosclérotique</vt:lpstr>
      <vt:lpstr>Patients en prévention secondaire ayant le plus grand bénéfice de l'ajout d'un inhibiteur de PCSK9 suite à l'intensification du traitement par statine</vt:lpstr>
      <vt:lpstr>Hypolipidémiants autres que statines</vt:lpstr>
      <vt:lpstr>L’hépatocyte doit maintenir un certain niveau de cholestérol et réagit quand il baisse!</vt:lpstr>
      <vt:lpstr>Inhibiteurs de PCSK9 :  Présentations et administration </vt:lpstr>
      <vt:lpstr>Présentation PowerPoint</vt:lpstr>
      <vt:lpstr>iPCSK9  Atteindre C-LDL &lt; 1,8 mmol/L  quand les statines ne suffisent pas</vt:lpstr>
      <vt:lpstr>La place des inhibiteurs de PCSK9</vt:lpstr>
      <vt:lpstr>Plan de l’essai</vt:lpstr>
      <vt:lpstr>Cholestérol LDL</vt:lpstr>
      <vt:lpstr>Paramètres d’évaluation</vt:lpstr>
      <vt:lpstr>Innocuité Évolocumab vs placebo stratifiés en fonction des taux de C-LDL de base</vt:lpstr>
      <vt:lpstr>Résumé pour l’évolocumab</vt:lpstr>
      <vt:lpstr>Présentation PowerPoint</vt:lpstr>
      <vt:lpstr>Cholestérol LDL</vt:lpstr>
      <vt:lpstr>Paramètre d’évaluation principal</vt:lpstr>
      <vt:lpstr>Présentation PowerPoint</vt:lpstr>
      <vt:lpstr>Résumé pour l’alirocumab</vt:lpstr>
      <vt:lpstr>Mes bonnes intentions</vt:lpstr>
      <vt:lpstr>Présentation PowerPoint</vt:lpstr>
      <vt:lpstr>Présentation PowerPoint</vt:lpstr>
      <vt:lpstr>Plan de l’essai</vt:lpstr>
      <vt:lpstr>Paramètre d’évaluation principal</vt:lpstr>
      <vt:lpstr>Analyse hiérarchique</vt:lpstr>
      <vt:lpstr>Résumé pour l’icosapent éthyl</vt:lpstr>
      <vt:lpstr>Cas clinique: prévention primaire</vt:lpstr>
      <vt:lpstr>Que recommanderiez-vous à ce patient?</vt:lpstr>
      <vt:lpstr>Discussion / Questions</vt:lpstr>
      <vt:lpstr>Cas clinique: prévention secondaire</vt:lpstr>
      <vt:lpstr>Son traitement hypolipidémiant doit-il être modifié?</vt:lpstr>
      <vt:lpstr>Si cette patiente était candidate à un diagnostic d’HF, quel paramètre vous inciterait le plus à traiter une HF?</vt:lpstr>
      <vt:lpstr>Discussion / Questions</vt:lpstr>
      <vt:lpstr>Présentation PowerPoint</vt:lpstr>
      <vt:lpstr>Le site de UBC permet d’estimer le C-LDL d’avant traitement</vt:lpstr>
      <vt:lpstr>Mesurer la Calcification des Artères Coronaires (CAC): pour mieux prédire le risque cardiaque</vt:lpstr>
      <vt:lpstr>L’importance d’une bonne alimentation</vt:lpstr>
      <vt:lpstr>Changements du profil lipidique</vt:lpstr>
      <vt:lpstr>Où se situe l’individu sur ses habitudes de vie?</vt:lpstr>
      <vt:lpstr>Où se situe l’individu sur ses habitudes alimentaires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cibles</dc:title>
  <dc:creator>Jean-Pierre Boisvert</dc:creator>
  <cp:lastModifiedBy>marie helene leblanc</cp:lastModifiedBy>
  <cp:revision>476</cp:revision>
  <dcterms:created xsi:type="dcterms:W3CDTF">2019-12-13T14:32:28Z</dcterms:created>
  <dcterms:modified xsi:type="dcterms:W3CDTF">2024-05-10T02:02:10Z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1142f3-8099-46d1-8755-df3fda1ce27f_Enabled">
    <vt:lpwstr>true</vt:lpwstr>
  </property>
  <property fmtid="{D5CDD505-2E9C-101B-9397-08002B2CF9AE}" pid="3" name="MSIP_Label_f31142f3-8099-46d1-8755-df3fda1ce27f_SetDate">
    <vt:lpwstr>2022-02-22T18:23:26Z</vt:lpwstr>
  </property>
  <property fmtid="{D5CDD505-2E9C-101B-9397-08002B2CF9AE}" pid="4" name="MSIP_Label_f31142f3-8099-46d1-8755-df3fda1ce27f_Method">
    <vt:lpwstr>Privileged</vt:lpwstr>
  </property>
  <property fmtid="{D5CDD505-2E9C-101B-9397-08002B2CF9AE}" pid="5" name="MSIP_Label_f31142f3-8099-46d1-8755-df3fda1ce27f_Name">
    <vt:lpwstr>Public_</vt:lpwstr>
  </property>
  <property fmtid="{D5CDD505-2E9C-101B-9397-08002B2CF9AE}" pid="6" name="MSIP_Label_f31142f3-8099-46d1-8755-df3fda1ce27f_SiteId">
    <vt:lpwstr>4b4266a6-1368-41af-ad5a-59eb634f7ad8</vt:lpwstr>
  </property>
  <property fmtid="{D5CDD505-2E9C-101B-9397-08002B2CF9AE}" pid="7" name="MSIP_Label_f31142f3-8099-46d1-8755-df3fda1ce27f_ActionId">
    <vt:lpwstr>11f58fe1-3858-4ae0-9ac4-3a8437159a96</vt:lpwstr>
  </property>
  <property fmtid="{D5CDD505-2E9C-101B-9397-08002B2CF9AE}" pid="8" name="MSIP_Label_f31142f3-8099-46d1-8755-df3fda1ce27f_ContentBits">
    <vt:lpwstr>0</vt:lpwstr>
  </property>
</Properties>
</file>